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5" r:id="rId2"/>
    <p:sldId id="257" r:id="rId3"/>
    <p:sldId id="308" r:id="rId4"/>
    <p:sldId id="307" r:id="rId5"/>
    <p:sldId id="279" r:id="rId6"/>
    <p:sldId id="306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E739"/>
    <a:srgbClr val="00FF00"/>
    <a:srgbClr val="AFDC7E"/>
    <a:srgbClr val="A0D565"/>
    <a:srgbClr val="CAE8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F3C12-5BA1-4CED-A42B-EC9FFD4A337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2245F-3DD8-46ED-AE6E-4966296AD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80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E3F14-C53D-4283-B075-B8040FE4D627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F2BED-E06A-4ACD-84EC-597F55B26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6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01CC24-5EFD-4419-93D8-1A91E659A2FE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B4E7DB-0A35-4ECA-AB3E-B71487538C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5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" y="3010023"/>
            <a:ext cx="8059956" cy="118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3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5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29178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92D050"/>
                </a:solidFill>
              </a:rPr>
              <a:t>Hyperion Overview</a:t>
            </a:r>
            <a:endParaRPr lang="en-US" sz="6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8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Hyperion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1"/>
          </a:xfrm>
        </p:spPr>
        <p:txBody>
          <a:bodyPr>
            <a:normAutofit lnSpcReduction="10000"/>
          </a:bodyPr>
          <a:lstStyle/>
          <a:p>
            <a:pPr>
              <a:buClr>
                <a:srgbClr val="A0D565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Hyperion?</a:t>
            </a:r>
          </a:p>
          <a:p>
            <a:pPr lvl="1">
              <a:buClr>
                <a:srgbClr val="A0D565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budgeting system purchased by the state </a:t>
            </a:r>
          </a:p>
          <a:p>
            <a:pPr lvl="1">
              <a:buClr>
                <a:srgbClr val="A0D565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Hyperion packages Budget Work Program, Budget Request and Strategic Plan in one location</a:t>
            </a:r>
          </a:p>
          <a:p>
            <a:pPr lvl="1">
              <a:buClr>
                <a:srgbClr val="A0D565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such as Form 47, Federal Funds and Fee Schedules will be included in budget preparation within Hyperion instead of submitting separate forms</a:t>
            </a:r>
          </a:p>
          <a:p>
            <a:pPr marL="342900" lvl="1" indent="-342900">
              <a:buClr>
                <a:srgbClr val="A0D565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won’t change </a:t>
            </a:r>
          </a:p>
          <a:p>
            <a:pPr lvl="2">
              <a:buClr>
                <a:srgbClr val="A0D565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Budgetary timelines and statutory requirements remain the same</a:t>
            </a:r>
          </a:p>
          <a:p>
            <a:pPr lvl="2">
              <a:buClr>
                <a:srgbClr val="A0D565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Agencies will enter Budget requests/BWP for the Oct 1st statutory deadline then for the upcoming fiscal year will modify budget before submitting final BWP.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9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92D050"/>
                </a:solidFill>
              </a:rPr>
              <a:t>SECURITY FORMS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Encore team has created a security form 301EPLAN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organize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users by appropriate security levels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HCP (position budgeting)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 (Line Item budgeting and budget requests)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CIP (Capital Improvement Planning)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Strategic Planning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UPK (User Productivity Kit – Training system)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are available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sz="2600" dirty="0">
                <a:solidFill>
                  <a:srgbClr val="92D050"/>
                </a:solidFill>
              </a:rPr>
              <a:t>http://</a:t>
            </a:r>
            <a:r>
              <a:rPr lang="en-US" sz="2600" dirty="0" err="1">
                <a:solidFill>
                  <a:srgbClr val="92D050"/>
                </a:solidFill>
              </a:rPr>
              <a:t>ok.gov</a:t>
            </a:r>
            <a:r>
              <a:rPr lang="en-US" sz="2600" dirty="0">
                <a:solidFill>
                  <a:srgbClr val="92D050"/>
                </a:solidFill>
              </a:rPr>
              <a:t>/OSF/Forms/</a:t>
            </a:r>
            <a:r>
              <a:rPr lang="en-US" sz="2600" dirty="0" err="1">
                <a:solidFill>
                  <a:srgbClr val="92D050"/>
                </a:solidFill>
              </a:rPr>
              <a:t>Business_Application_Services</a:t>
            </a:r>
            <a:r>
              <a:rPr lang="en-US" sz="2600" dirty="0">
                <a:solidFill>
                  <a:srgbClr val="92D050"/>
                </a:solidFill>
              </a:rPr>
              <a:t>_(CORE)_</a:t>
            </a:r>
            <a:r>
              <a:rPr lang="en-US" sz="2600" dirty="0" err="1">
                <a:solidFill>
                  <a:srgbClr val="92D050"/>
                </a:solidFill>
              </a:rPr>
              <a:t>Security_Forms</a:t>
            </a:r>
            <a:r>
              <a:rPr lang="en-US" sz="2600" dirty="0">
                <a:solidFill>
                  <a:srgbClr val="92D050"/>
                </a:solidFill>
              </a:rPr>
              <a:t>/</a:t>
            </a:r>
            <a:r>
              <a:rPr lang="en-US" sz="2600" dirty="0" err="1" smtClean="0">
                <a:solidFill>
                  <a:srgbClr val="92D050"/>
                </a:solidFill>
              </a:rPr>
              <a:t>index.html</a:t>
            </a:r>
            <a:endParaRPr lang="en-US" sz="2600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Security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forms must be submitted </a:t>
            </a:r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prior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training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0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0"/>
            <a:ext cx="7848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TRAINING </a:t>
            </a:r>
            <a:r>
              <a:rPr lang="en-US" dirty="0" smtClean="0">
                <a:solidFill>
                  <a:srgbClr val="92D050"/>
                </a:solidFill>
              </a:rPr>
              <a:t>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UPK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3434" y="762000"/>
            <a:ext cx="8848165" cy="2438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800" b="1" dirty="0" smtClean="0">
                <a:solidFill>
                  <a:srgbClr val="92D050"/>
                </a:solidFill>
              </a:rPr>
              <a:t>User Productivity Kit (UPK) </a:t>
            </a: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is the training tool used for both instructor lead </a:t>
            </a: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and independent </a:t>
            </a:r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training  for the Hyperion (Budget) system.</a:t>
            </a:r>
          </a:p>
          <a:p>
            <a:pPr marL="285750" indent="-285750"/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UPK provides multiple training modes in which instructors and end users can learn and practice Hyperion functions and transaction processes.</a:t>
            </a:r>
          </a:p>
          <a:p>
            <a:pPr marL="285750" indent="-285750"/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End users can access UPK from their work stations, to enhance further knowledge development of the budget process. </a:t>
            </a:r>
          </a:p>
          <a:p>
            <a:pPr marL="285750" indent="-285750"/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Below are the four modes that will be used for UPK during training.  “ Know It” will be used for testing in conjunction with “Print It!” where the users can open a word document to follow the steps for each task in the “Know it” mode.</a:t>
            </a:r>
          </a:p>
          <a:p>
            <a:pPr marL="285750" indent="-285750"/>
            <a:r>
              <a:rPr lang="en-US" sz="2000" b="1" dirty="0" smtClean="0">
                <a:solidFill>
                  <a:prstClr val="white">
                    <a:lumMod val="50000"/>
                  </a:prstClr>
                </a:solidFill>
              </a:rPr>
              <a:t>User will need to obtain a passing score in the “Know It” mode in order to gain security access to Hyperion.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9692" y="3298498"/>
            <a:ext cx="8112594" cy="2981181"/>
            <a:chOff x="418237" y="2932738"/>
            <a:chExt cx="8112594" cy="2981181"/>
          </a:xfrm>
        </p:grpSpPr>
        <p:grpSp>
          <p:nvGrpSpPr>
            <p:cNvPr id="10" name="Group 9"/>
            <p:cNvGrpSpPr/>
            <p:nvPr/>
          </p:nvGrpSpPr>
          <p:grpSpPr>
            <a:xfrm>
              <a:off x="418237" y="3420102"/>
              <a:ext cx="8112594" cy="2493817"/>
              <a:chOff x="418237" y="3515718"/>
              <a:chExt cx="8112594" cy="2547888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418237" y="3515718"/>
                <a:ext cx="1560114" cy="2547888"/>
              </a:xfrm>
              <a:custGeom>
                <a:avLst/>
                <a:gdLst>
                  <a:gd name="connsiteX0" fmla="*/ 0 w 1560114"/>
                  <a:gd name="connsiteY0" fmla="*/ 156011 h 1958379"/>
                  <a:gd name="connsiteX1" fmla="*/ 156011 w 1560114"/>
                  <a:gd name="connsiteY1" fmla="*/ 0 h 1958379"/>
                  <a:gd name="connsiteX2" fmla="*/ 1404103 w 1560114"/>
                  <a:gd name="connsiteY2" fmla="*/ 0 h 1958379"/>
                  <a:gd name="connsiteX3" fmla="*/ 1560114 w 1560114"/>
                  <a:gd name="connsiteY3" fmla="*/ 156011 h 1958379"/>
                  <a:gd name="connsiteX4" fmla="*/ 1560114 w 1560114"/>
                  <a:gd name="connsiteY4" fmla="*/ 1802368 h 1958379"/>
                  <a:gd name="connsiteX5" fmla="*/ 1404103 w 1560114"/>
                  <a:gd name="connsiteY5" fmla="*/ 1958379 h 1958379"/>
                  <a:gd name="connsiteX6" fmla="*/ 156011 w 1560114"/>
                  <a:gd name="connsiteY6" fmla="*/ 1958379 h 1958379"/>
                  <a:gd name="connsiteX7" fmla="*/ 0 w 1560114"/>
                  <a:gd name="connsiteY7" fmla="*/ 1802368 h 1958379"/>
                  <a:gd name="connsiteX8" fmla="*/ 0 w 1560114"/>
                  <a:gd name="connsiteY8" fmla="*/ 156011 h 1958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60114" h="1958379">
                    <a:moveTo>
                      <a:pt x="0" y="156011"/>
                    </a:moveTo>
                    <a:cubicBezTo>
                      <a:pt x="0" y="69849"/>
                      <a:pt x="69849" y="0"/>
                      <a:pt x="156011" y="0"/>
                    </a:cubicBezTo>
                    <a:lnTo>
                      <a:pt x="1404103" y="0"/>
                    </a:lnTo>
                    <a:cubicBezTo>
                      <a:pt x="1490265" y="0"/>
                      <a:pt x="1560114" y="69849"/>
                      <a:pt x="1560114" y="156011"/>
                    </a:cubicBezTo>
                    <a:lnTo>
                      <a:pt x="1560114" y="1802368"/>
                    </a:lnTo>
                    <a:cubicBezTo>
                      <a:pt x="1560114" y="1888530"/>
                      <a:pt x="1490265" y="1958379"/>
                      <a:pt x="1404103" y="1958379"/>
                    </a:cubicBezTo>
                    <a:lnTo>
                      <a:pt x="156011" y="1958379"/>
                    </a:lnTo>
                    <a:cubicBezTo>
                      <a:pt x="69849" y="1958379"/>
                      <a:pt x="0" y="1888530"/>
                      <a:pt x="0" y="1802368"/>
                    </a:cubicBezTo>
                    <a:lnTo>
                      <a:pt x="0" y="156011"/>
                    </a:lnTo>
                    <a:close/>
                  </a:path>
                </a:pathLst>
              </a:custGeom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002776"/>
                </a:solidFill>
                <a:prstDash val="solid"/>
              </a:ln>
              <a:effectLst/>
            </p:spPr>
            <p:txBody>
              <a:bodyPr spcFirstLastPara="0" vert="horz" wrap="square" lIns="87604" tIns="87604" rIns="87604" bIns="87604" numCol="1" spcCol="1270" anchor="ctr" anchorCtr="0">
                <a:noAutofit/>
              </a:bodyPr>
              <a:lstStyle/>
              <a:p>
                <a:pPr marL="119063" marR="0" lvl="1" indent="-119063" defTabSz="4445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Simulation allowing users to </a:t>
                </a:r>
                <a:r>
                  <a:rPr kumimoji="0" lang="en-US" sz="12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watch</a:t>
                </a: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a recording of the transaction being completed with on-screen instructions in a simulated Hyperion system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776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134363" y="4454745"/>
                <a:ext cx="330744" cy="386908"/>
              </a:xfrm>
              <a:custGeom>
                <a:avLst/>
                <a:gdLst>
                  <a:gd name="connsiteX0" fmla="*/ 0 w 330744"/>
                  <a:gd name="connsiteY0" fmla="*/ 77382 h 386908"/>
                  <a:gd name="connsiteX1" fmla="*/ 165372 w 330744"/>
                  <a:gd name="connsiteY1" fmla="*/ 77382 h 386908"/>
                  <a:gd name="connsiteX2" fmla="*/ 165372 w 330744"/>
                  <a:gd name="connsiteY2" fmla="*/ 0 h 386908"/>
                  <a:gd name="connsiteX3" fmla="*/ 330744 w 330744"/>
                  <a:gd name="connsiteY3" fmla="*/ 193454 h 386908"/>
                  <a:gd name="connsiteX4" fmla="*/ 165372 w 330744"/>
                  <a:gd name="connsiteY4" fmla="*/ 386908 h 386908"/>
                  <a:gd name="connsiteX5" fmla="*/ 165372 w 330744"/>
                  <a:gd name="connsiteY5" fmla="*/ 309526 h 386908"/>
                  <a:gd name="connsiteX6" fmla="*/ 0 w 330744"/>
                  <a:gd name="connsiteY6" fmla="*/ 309526 h 386908"/>
                  <a:gd name="connsiteX7" fmla="*/ 0 w 330744"/>
                  <a:gd name="connsiteY7" fmla="*/ 77382 h 386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44" h="386908">
                    <a:moveTo>
                      <a:pt x="0" y="77382"/>
                    </a:moveTo>
                    <a:lnTo>
                      <a:pt x="165372" y="77382"/>
                    </a:lnTo>
                    <a:lnTo>
                      <a:pt x="165372" y="0"/>
                    </a:lnTo>
                    <a:lnTo>
                      <a:pt x="330744" y="193454"/>
                    </a:lnTo>
                    <a:lnTo>
                      <a:pt x="165372" y="386908"/>
                    </a:lnTo>
                    <a:lnTo>
                      <a:pt x="165372" y="309526"/>
                    </a:lnTo>
                    <a:lnTo>
                      <a:pt x="0" y="309526"/>
                    </a:lnTo>
                    <a:lnTo>
                      <a:pt x="0" y="77382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spcFirstLastPara="0" vert="horz" wrap="square" lIns="0" tIns="77382" rIns="99223" bIns="77382" numCol="1" spcCol="1270" anchor="ctr" anchorCtr="0">
                <a:noAutofit/>
              </a:bodyPr>
              <a:lstStyle/>
              <a:p>
                <a:pPr marL="0" marR="0" lvl="0" indent="0" algn="ctr" defTabSz="4889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776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602397" y="3515718"/>
                <a:ext cx="1560114" cy="2547888"/>
              </a:xfrm>
              <a:custGeom>
                <a:avLst/>
                <a:gdLst>
                  <a:gd name="connsiteX0" fmla="*/ 0 w 1560114"/>
                  <a:gd name="connsiteY0" fmla="*/ 156011 h 1958379"/>
                  <a:gd name="connsiteX1" fmla="*/ 156011 w 1560114"/>
                  <a:gd name="connsiteY1" fmla="*/ 0 h 1958379"/>
                  <a:gd name="connsiteX2" fmla="*/ 1404103 w 1560114"/>
                  <a:gd name="connsiteY2" fmla="*/ 0 h 1958379"/>
                  <a:gd name="connsiteX3" fmla="*/ 1560114 w 1560114"/>
                  <a:gd name="connsiteY3" fmla="*/ 156011 h 1958379"/>
                  <a:gd name="connsiteX4" fmla="*/ 1560114 w 1560114"/>
                  <a:gd name="connsiteY4" fmla="*/ 1802368 h 1958379"/>
                  <a:gd name="connsiteX5" fmla="*/ 1404103 w 1560114"/>
                  <a:gd name="connsiteY5" fmla="*/ 1958379 h 1958379"/>
                  <a:gd name="connsiteX6" fmla="*/ 156011 w 1560114"/>
                  <a:gd name="connsiteY6" fmla="*/ 1958379 h 1958379"/>
                  <a:gd name="connsiteX7" fmla="*/ 0 w 1560114"/>
                  <a:gd name="connsiteY7" fmla="*/ 1802368 h 1958379"/>
                  <a:gd name="connsiteX8" fmla="*/ 0 w 1560114"/>
                  <a:gd name="connsiteY8" fmla="*/ 156011 h 1958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60114" h="1958379">
                    <a:moveTo>
                      <a:pt x="0" y="156011"/>
                    </a:moveTo>
                    <a:cubicBezTo>
                      <a:pt x="0" y="69849"/>
                      <a:pt x="69849" y="0"/>
                      <a:pt x="156011" y="0"/>
                    </a:cubicBezTo>
                    <a:lnTo>
                      <a:pt x="1404103" y="0"/>
                    </a:lnTo>
                    <a:cubicBezTo>
                      <a:pt x="1490265" y="0"/>
                      <a:pt x="1560114" y="69849"/>
                      <a:pt x="1560114" y="156011"/>
                    </a:cubicBezTo>
                    <a:lnTo>
                      <a:pt x="1560114" y="1802368"/>
                    </a:lnTo>
                    <a:cubicBezTo>
                      <a:pt x="1560114" y="1888530"/>
                      <a:pt x="1490265" y="1958379"/>
                      <a:pt x="1404103" y="1958379"/>
                    </a:cubicBezTo>
                    <a:lnTo>
                      <a:pt x="156011" y="1958379"/>
                    </a:lnTo>
                    <a:cubicBezTo>
                      <a:pt x="69849" y="1958379"/>
                      <a:pt x="0" y="1888530"/>
                      <a:pt x="0" y="1802368"/>
                    </a:cubicBezTo>
                    <a:lnTo>
                      <a:pt x="0" y="156011"/>
                    </a:lnTo>
                    <a:close/>
                  </a:path>
                </a:pathLst>
              </a:custGeom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002776"/>
                </a:solidFill>
                <a:prstDash val="solid"/>
              </a:ln>
              <a:effectLst/>
            </p:spPr>
            <p:txBody>
              <a:bodyPr spcFirstLastPara="0" vert="horz" wrap="square" lIns="87604" tIns="87604" rIns="87604" bIns="87604" numCol="1" spcCol="1270" anchor="ctr" anchorCtr="0">
                <a:noAutofit/>
              </a:bodyPr>
              <a:lstStyle/>
              <a:p>
                <a:pPr marL="119063" marR="0" lvl="1" indent="-119063" defTabSz="4445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Simulation allowing users to </a:t>
                </a:r>
                <a:r>
                  <a:rPr kumimoji="0" lang="en-US" sz="12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practice</a:t>
                </a: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completing the transaction with step-by-step instructions in a simulated Hyperion system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776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4318523" y="4454745"/>
                <a:ext cx="330744" cy="386908"/>
              </a:xfrm>
              <a:custGeom>
                <a:avLst/>
                <a:gdLst>
                  <a:gd name="connsiteX0" fmla="*/ 0 w 330744"/>
                  <a:gd name="connsiteY0" fmla="*/ 77382 h 386908"/>
                  <a:gd name="connsiteX1" fmla="*/ 165372 w 330744"/>
                  <a:gd name="connsiteY1" fmla="*/ 77382 h 386908"/>
                  <a:gd name="connsiteX2" fmla="*/ 165372 w 330744"/>
                  <a:gd name="connsiteY2" fmla="*/ 0 h 386908"/>
                  <a:gd name="connsiteX3" fmla="*/ 330744 w 330744"/>
                  <a:gd name="connsiteY3" fmla="*/ 193454 h 386908"/>
                  <a:gd name="connsiteX4" fmla="*/ 165372 w 330744"/>
                  <a:gd name="connsiteY4" fmla="*/ 386908 h 386908"/>
                  <a:gd name="connsiteX5" fmla="*/ 165372 w 330744"/>
                  <a:gd name="connsiteY5" fmla="*/ 309526 h 386908"/>
                  <a:gd name="connsiteX6" fmla="*/ 0 w 330744"/>
                  <a:gd name="connsiteY6" fmla="*/ 309526 h 386908"/>
                  <a:gd name="connsiteX7" fmla="*/ 0 w 330744"/>
                  <a:gd name="connsiteY7" fmla="*/ 77382 h 386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44" h="386908">
                    <a:moveTo>
                      <a:pt x="0" y="77382"/>
                    </a:moveTo>
                    <a:lnTo>
                      <a:pt x="165372" y="77382"/>
                    </a:lnTo>
                    <a:lnTo>
                      <a:pt x="165372" y="0"/>
                    </a:lnTo>
                    <a:lnTo>
                      <a:pt x="330744" y="193454"/>
                    </a:lnTo>
                    <a:lnTo>
                      <a:pt x="165372" y="386908"/>
                    </a:lnTo>
                    <a:lnTo>
                      <a:pt x="165372" y="309526"/>
                    </a:lnTo>
                    <a:lnTo>
                      <a:pt x="0" y="309526"/>
                    </a:lnTo>
                    <a:lnTo>
                      <a:pt x="0" y="77382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spcFirstLastPara="0" vert="horz" wrap="square" lIns="0" tIns="77382" rIns="99223" bIns="77382" numCol="1" spcCol="1270" anchor="ctr" anchorCtr="0">
                <a:noAutofit/>
              </a:bodyPr>
              <a:lstStyle/>
              <a:p>
                <a:pPr marL="0" marR="0" lvl="0" indent="0" algn="ctr" defTabSz="4889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776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786557" y="3515718"/>
                <a:ext cx="1560114" cy="2547888"/>
              </a:xfrm>
              <a:custGeom>
                <a:avLst/>
                <a:gdLst>
                  <a:gd name="connsiteX0" fmla="*/ 0 w 1560114"/>
                  <a:gd name="connsiteY0" fmla="*/ 156011 h 1958379"/>
                  <a:gd name="connsiteX1" fmla="*/ 156011 w 1560114"/>
                  <a:gd name="connsiteY1" fmla="*/ 0 h 1958379"/>
                  <a:gd name="connsiteX2" fmla="*/ 1404103 w 1560114"/>
                  <a:gd name="connsiteY2" fmla="*/ 0 h 1958379"/>
                  <a:gd name="connsiteX3" fmla="*/ 1560114 w 1560114"/>
                  <a:gd name="connsiteY3" fmla="*/ 156011 h 1958379"/>
                  <a:gd name="connsiteX4" fmla="*/ 1560114 w 1560114"/>
                  <a:gd name="connsiteY4" fmla="*/ 1802368 h 1958379"/>
                  <a:gd name="connsiteX5" fmla="*/ 1404103 w 1560114"/>
                  <a:gd name="connsiteY5" fmla="*/ 1958379 h 1958379"/>
                  <a:gd name="connsiteX6" fmla="*/ 156011 w 1560114"/>
                  <a:gd name="connsiteY6" fmla="*/ 1958379 h 1958379"/>
                  <a:gd name="connsiteX7" fmla="*/ 0 w 1560114"/>
                  <a:gd name="connsiteY7" fmla="*/ 1802368 h 1958379"/>
                  <a:gd name="connsiteX8" fmla="*/ 0 w 1560114"/>
                  <a:gd name="connsiteY8" fmla="*/ 156011 h 1958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60114" h="1958379">
                    <a:moveTo>
                      <a:pt x="0" y="156011"/>
                    </a:moveTo>
                    <a:cubicBezTo>
                      <a:pt x="0" y="69849"/>
                      <a:pt x="69849" y="0"/>
                      <a:pt x="156011" y="0"/>
                    </a:cubicBezTo>
                    <a:lnTo>
                      <a:pt x="1404103" y="0"/>
                    </a:lnTo>
                    <a:cubicBezTo>
                      <a:pt x="1490265" y="0"/>
                      <a:pt x="1560114" y="69849"/>
                      <a:pt x="1560114" y="156011"/>
                    </a:cubicBezTo>
                    <a:lnTo>
                      <a:pt x="1560114" y="1802368"/>
                    </a:lnTo>
                    <a:cubicBezTo>
                      <a:pt x="1560114" y="1888530"/>
                      <a:pt x="1490265" y="1958379"/>
                      <a:pt x="1404103" y="1958379"/>
                    </a:cubicBezTo>
                    <a:lnTo>
                      <a:pt x="156011" y="1958379"/>
                    </a:lnTo>
                    <a:cubicBezTo>
                      <a:pt x="69849" y="1958379"/>
                      <a:pt x="0" y="1888530"/>
                      <a:pt x="0" y="1802368"/>
                    </a:cubicBezTo>
                    <a:lnTo>
                      <a:pt x="0" y="156011"/>
                    </a:lnTo>
                    <a:close/>
                  </a:path>
                </a:pathLst>
              </a:custGeom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002776"/>
                </a:solidFill>
                <a:prstDash val="solid"/>
              </a:ln>
              <a:effectLst/>
            </p:spPr>
            <p:txBody>
              <a:bodyPr spcFirstLastPara="0" vert="horz" wrap="square" lIns="87604" tIns="87604" rIns="87604" bIns="87604" numCol="1" spcCol="1270" anchor="ctr" anchorCtr="0">
                <a:noAutofit/>
              </a:bodyPr>
              <a:lstStyle/>
              <a:p>
                <a:pPr marL="119063" marR="0" lvl="1" indent="-119063" defTabSz="4445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/>
                  </a:rPr>
                  <a:t>Simulation where users </a:t>
                </a:r>
                <a:r>
                  <a:rPr kumimoji="0" lang="en-US" sz="12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/>
                  </a:rPr>
                  <a:t>work independently </a:t>
                </a: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/>
                  </a:rPr>
                  <a:t>through each topic, with instructions only being provided when an incorrect action is performed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502683" y="4454745"/>
                <a:ext cx="330744" cy="386908"/>
              </a:xfrm>
              <a:custGeom>
                <a:avLst/>
                <a:gdLst>
                  <a:gd name="connsiteX0" fmla="*/ 0 w 330744"/>
                  <a:gd name="connsiteY0" fmla="*/ 77382 h 386908"/>
                  <a:gd name="connsiteX1" fmla="*/ 165372 w 330744"/>
                  <a:gd name="connsiteY1" fmla="*/ 77382 h 386908"/>
                  <a:gd name="connsiteX2" fmla="*/ 165372 w 330744"/>
                  <a:gd name="connsiteY2" fmla="*/ 0 h 386908"/>
                  <a:gd name="connsiteX3" fmla="*/ 330744 w 330744"/>
                  <a:gd name="connsiteY3" fmla="*/ 193454 h 386908"/>
                  <a:gd name="connsiteX4" fmla="*/ 165372 w 330744"/>
                  <a:gd name="connsiteY4" fmla="*/ 386908 h 386908"/>
                  <a:gd name="connsiteX5" fmla="*/ 165372 w 330744"/>
                  <a:gd name="connsiteY5" fmla="*/ 309526 h 386908"/>
                  <a:gd name="connsiteX6" fmla="*/ 0 w 330744"/>
                  <a:gd name="connsiteY6" fmla="*/ 309526 h 386908"/>
                  <a:gd name="connsiteX7" fmla="*/ 0 w 330744"/>
                  <a:gd name="connsiteY7" fmla="*/ 77382 h 386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744" h="386908">
                    <a:moveTo>
                      <a:pt x="0" y="77382"/>
                    </a:moveTo>
                    <a:lnTo>
                      <a:pt x="165372" y="77382"/>
                    </a:lnTo>
                    <a:lnTo>
                      <a:pt x="165372" y="0"/>
                    </a:lnTo>
                    <a:lnTo>
                      <a:pt x="330744" y="193454"/>
                    </a:lnTo>
                    <a:lnTo>
                      <a:pt x="165372" y="386908"/>
                    </a:lnTo>
                    <a:lnTo>
                      <a:pt x="165372" y="309526"/>
                    </a:lnTo>
                    <a:lnTo>
                      <a:pt x="0" y="309526"/>
                    </a:lnTo>
                    <a:lnTo>
                      <a:pt x="0" y="77382"/>
                    </a:lnTo>
                    <a:close/>
                  </a:path>
                </a:pathLst>
              </a:custGeom>
              <a:solidFill>
                <a:srgbClr val="6666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spcFirstLastPara="0" vert="horz" wrap="square" lIns="0" tIns="77382" rIns="99223" bIns="77382" numCol="1" spcCol="1270" anchor="ctr" anchorCtr="0">
                <a:noAutofit/>
              </a:bodyPr>
              <a:lstStyle/>
              <a:p>
                <a:pPr marL="0" marR="0" lvl="0" indent="0" algn="ctr" defTabSz="48895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776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6970717" y="3515718"/>
                <a:ext cx="1560114" cy="2547888"/>
              </a:xfrm>
              <a:custGeom>
                <a:avLst/>
                <a:gdLst>
                  <a:gd name="connsiteX0" fmla="*/ 0 w 1560114"/>
                  <a:gd name="connsiteY0" fmla="*/ 156011 h 1958379"/>
                  <a:gd name="connsiteX1" fmla="*/ 156011 w 1560114"/>
                  <a:gd name="connsiteY1" fmla="*/ 0 h 1958379"/>
                  <a:gd name="connsiteX2" fmla="*/ 1404103 w 1560114"/>
                  <a:gd name="connsiteY2" fmla="*/ 0 h 1958379"/>
                  <a:gd name="connsiteX3" fmla="*/ 1560114 w 1560114"/>
                  <a:gd name="connsiteY3" fmla="*/ 156011 h 1958379"/>
                  <a:gd name="connsiteX4" fmla="*/ 1560114 w 1560114"/>
                  <a:gd name="connsiteY4" fmla="*/ 1802368 h 1958379"/>
                  <a:gd name="connsiteX5" fmla="*/ 1404103 w 1560114"/>
                  <a:gd name="connsiteY5" fmla="*/ 1958379 h 1958379"/>
                  <a:gd name="connsiteX6" fmla="*/ 156011 w 1560114"/>
                  <a:gd name="connsiteY6" fmla="*/ 1958379 h 1958379"/>
                  <a:gd name="connsiteX7" fmla="*/ 0 w 1560114"/>
                  <a:gd name="connsiteY7" fmla="*/ 1802368 h 1958379"/>
                  <a:gd name="connsiteX8" fmla="*/ 0 w 1560114"/>
                  <a:gd name="connsiteY8" fmla="*/ 156011 h 1958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60114" h="1958379">
                    <a:moveTo>
                      <a:pt x="0" y="156011"/>
                    </a:moveTo>
                    <a:cubicBezTo>
                      <a:pt x="0" y="69849"/>
                      <a:pt x="69849" y="0"/>
                      <a:pt x="156011" y="0"/>
                    </a:cubicBezTo>
                    <a:lnTo>
                      <a:pt x="1404103" y="0"/>
                    </a:lnTo>
                    <a:cubicBezTo>
                      <a:pt x="1490265" y="0"/>
                      <a:pt x="1560114" y="69849"/>
                      <a:pt x="1560114" y="156011"/>
                    </a:cubicBezTo>
                    <a:lnTo>
                      <a:pt x="1560114" y="1802368"/>
                    </a:lnTo>
                    <a:cubicBezTo>
                      <a:pt x="1560114" y="1888530"/>
                      <a:pt x="1490265" y="1958379"/>
                      <a:pt x="1404103" y="1958379"/>
                    </a:cubicBezTo>
                    <a:lnTo>
                      <a:pt x="156011" y="1958379"/>
                    </a:lnTo>
                    <a:cubicBezTo>
                      <a:pt x="69849" y="1958379"/>
                      <a:pt x="0" y="1888530"/>
                      <a:pt x="0" y="1802368"/>
                    </a:cubicBezTo>
                    <a:lnTo>
                      <a:pt x="0" y="156011"/>
                    </a:lnTo>
                    <a:close/>
                  </a:path>
                </a:pathLst>
              </a:custGeom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002776"/>
                </a:solidFill>
                <a:prstDash val="solid"/>
              </a:ln>
              <a:effectLst/>
            </p:spPr>
            <p:txBody>
              <a:bodyPr spcFirstLastPara="0" vert="horz" wrap="square" lIns="87604" tIns="87604" rIns="87604" bIns="87604" numCol="1" spcCol="1270" anchor="ctr" anchorCtr="0">
                <a:noAutofit/>
              </a:bodyPr>
              <a:lstStyle/>
              <a:p>
                <a:pPr marL="119063" marR="0" lvl="1" indent="-119063" defTabSz="4445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Application where users obtain </a:t>
                </a:r>
                <a:r>
                  <a:rPr kumimoji="0" lang="en-US" sz="1200" b="1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on-screen instructions </a:t>
                </a: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for walking though the transaction 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776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Arial"/>
                </a:endParaRPr>
              </a:p>
              <a:p>
                <a:pPr marL="119063" marR="0" lvl="1" indent="-119063" defTabSz="4445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Used to practice in the live training environment, </a:t>
                </a:r>
                <a:r>
                  <a:rPr lang="en-US" sz="1200" b="1" kern="0" dirty="0" smtClean="0"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Arial" charset="0"/>
                    <a:cs typeface="Arial" charset="0"/>
                  </a:rPr>
                  <a:t>&amp; </a:t>
                </a: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776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as performance support after go-live</a:t>
                </a:r>
              </a:p>
            </p:txBody>
          </p:sp>
        </p:grpSp>
        <p:pic>
          <p:nvPicPr>
            <p:cNvPr id="11" name="Picture 10" descr="This is the See It action button for UPK.  This button allows the user to watch the recording of the steps for a transaction."/>
            <p:cNvPicPr>
              <a:picLocks noChangeArrowheads="1"/>
            </p:cNvPicPr>
            <p:nvPr/>
          </p:nvPicPr>
          <p:blipFill rotWithShape="1">
            <a:blip r:embed="rId3" cstate="print"/>
            <a:srcRect l="2421" t="17434" r="75221" b="13609"/>
            <a:stretch/>
          </p:blipFill>
          <p:spPr bwMode="auto">
            <a:xfrm>
              <a:off x="741094" y="2932738"/>
              <a:ext cx="914400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2" name="Picture 11" descr="This is the UPK action button Try It allowing the user to run and participate in a simulation of the transaction."/>
            <p:cNvPicPr>
              <a:picLocks noChangeArrowheads="1"/>
            </p:cNvPicPr>
            <p:nvPr/>
          </p:nvPicPr>
          <p:blipFill rotWithShape="1">
            <a:blip r:embed="rId3" cstate="print"/>
            <a:srcRect l="26385" t="18423" r="50675" b="12622"/>
            <a:stretch/>
          </p:blipFill>
          <p:spPr bwMode="auto">
            <a:xfrm>
              <a:off x="2925254" y="2932738"/>
              <a:ext cx="914400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3" name="Picture 12" descr="This is the UPK action button, Know It, which allows the user to test themselves on the knowledge learned in See It and Try It."/>
            <p:cNvPicPr>
              <a:picLocks noChangeArrowheads="1"/>
            </p:cNvPicPr>
            <p:nvPr/>
          </p:nvPicPr>
          <p:blipFill rotWithShape="1">
            <a:blip r:embed="rId3" cstate="print"/>
            <a:srcRect l="49959" t="17434" r="25636" b="11966"/>
            <a:stretch/>
          </p:blipFill>
          <p:spPr bwMode="auto">
            <a:xfrm>
              <a:off x="5109414" y="2932738"/>
              <a:ext cx="914400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4" name="Picture 13" descr="This is the UPK action button, Do It, which allows the users to obtain on-screen instructions for a transaction while working in the live environment."/>
            <p:cNvPicPr>
              <a:picLocks noChangeArrowheads="1"/>
            </p:cNvPicPr>
            <p:nvPr/>
          </p:nvPicPr>
          <p:blipFill rotWithShape="1">
            <a:blip r:embed="rId3" cstate="print"/>
            <a:srcRect l="75539" t="15790" r="1690" b="-1"/>
            <a:stretch/>
          </p:blipFill>
          <p:spPr bwMode="auto">
            <a:xfrm>
              <a:off x="7293574" y="2932738"/>
              <a:ext cx="914400" cy="36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</p:grpSp>
      <p:sp>
        <p:nvSpPr>
          <p:cNvPr id="26" name="Oval 25"/>
          <p:cNvSpPr/>
          <p:nvPr/>
        </p:nvSpPr>
        <p:spPr bwMode="auto">
          <a:xfrm>
            <a:off x="359692" y="3112123"/>
            <a:ext cx="368490" cy="331475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9CC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31775" marR="0" lvl="0" indent="-231775" algn="ctr" defTabSz="914400" eaLnBrk="1" fontAlgn="base" latinLnBrk="0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charset="0"/>
                <a:cs typeface="Arial" pitchFamily="34" charset="0"/>
              </a:rPr>
              <a:t>1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2543852" y="3149903"/>
            <a:ext cx="368490" cy="331475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9CC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31775" marR="0" lvl="0" indent="-231775" algn="ctr" defTabSz="914400" eaLnBrk="1" fontAlgn="base" latinLnBrk="0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sz="1200" b="1" kern="0" dirty="0">
                <a:solidFill>
                  <a:srgbClr val="002776"/>
                </a:solidFill>
                <a:latin typeface="Arial" charset="0"/>
                <a:cs typeface="Arial" pitchFamily="34" charset="0"/>
              </a:rPr>
              <a:t>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charset="0"/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718487" y="3156876"/>
            <a:ext cx="368490" cy="331475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9CC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31775" marR="0" lvl="0" indent="-231775" algn="ctr" defTabSz="914400" eaLnBrk="1" fontAlgn="base" latinLnBrk="0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sz="1200" b="1" kern="0" dirty="0">
                <a:solidFill>
                  <a:srgbClr val="002776"/>
                </a:solidFill>
                <a:latin typeface="Arial" charset="0"/>
                <a:cs typeface="Arial" pitchFamily="34" charset="0"/>
              </a:rPr>
              <a:t>3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66539" y="3156876"/>
            <a:ext cx="368490" cy="331475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9CC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31775" marR="0" lvl="0" indent="-231775" algn="ctr" defTabSz="914400" eaLnBrk="1" fontAlgn="base" latinLnBrk="0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sz="1200" b="1" kern="0" dirty="0">
                <a:solidFill>
                  <a:srgbClr val="002776"/>
                </a:solidFill>
                <a:latin typeface="Arial" charset="0"/>
                <a:cs typeface="Arial" pitchFamily="34" charset="0"/>
              </a:rPr>
              <a:t>4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776"/>
              </a:solidFill>
              <a:effectLst/>
              <a:uLnTx/>
              <a:uFillTx/>
              <a:latin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9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92D050"/>
                </a:solidFill>
              </a:rPr>
              <a:t>BENEFITS OF UPK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848600" cy="441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There are many key benefits of using UPK as a component of training: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Provides </a:t>
            </a:r>
            <a:r>
              <a:rPr lang="en-US" b="1" dirty="0">
                <a:solidFill>
                  <a:srgbClr val="92D050"/>
                </a:solidFill>
              </a:rPr>
              <a:t>a safe environment to practice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Users </a:t>
            </a:r>
            <a:r>
              <a:rPr lang="en-US" b="1" dirty="0">
                <a:solidFill>
                  <a:srgbClr val="92D050"/>
                </a:solidFill>
              </a:rPr>
              <a:t>can practice as many times as they want in the UPK simulation without having an impact on data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Ability to use the tool remotely, such as your office or home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Users have the option of attaining security access without a face to face training, by taking the tests in the Know It mode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UPK testing will be used for security access!  For access to be given, a passing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score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be attained by the user for each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course, in the Know It mode.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57150" indent="0">
              <a:buNone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8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92D050"/>
                </a:solidFill>
              </a:rPr>
              <a:t>UPK Modes – Instructor-Led Training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848600" cy="4800601"/>
          </a:xfrm>
        </p:spPr>
        <p:txBody>
          <a:bodyPr>
            <a:normAutofit fontScale="70000" lnSpcReduction="20000"/>
          </a:bodyPr>
          <a:lstStyle/>
          <a:p>
            <a:pPr marL="514350" indent="-457200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Encore Instructors will only be using the following UPK modes during face-to-face training:</a:t>
            </a:r>
          </a:p>
          <a:p>
            <a:pPr marL="914400" lvl="1" indent="-457200"/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</a:rPr>
              <a:t>See It!</a:t>
            </a:r>
          </a:p>
          <a:p>
            <a:pPr marL="914400" lvl="1" indent="-457200"/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</a:rPr>
              <a:t>Try It!</a:t>
            </a:r>
          </a:p>
          <a:p>
            <a:pPr marL="514350" indent="-457200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Know It! Mode:</a:t>
            </a:r>
          </a:p>
          <a:p>
            <a:pPr marL="914400" lvl="1" indent="-45720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This is a test mode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Access to the production environment may be based upon a minimum passing score for all scripts. 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Do It! Mode:</a:t>
            </a:r>
          </a:p>
          <a:p>
            <a:pPr marL="914400" lvl="1" indent="-457200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This is a learning mode.  This mode runs on top of a Hyperion environment and is recommended as a reminder step-by-step guide while working in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production.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457200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Print It! Mode:</a:t>
            </a:r>
          </a:p>
          <a:p>
            <a:pPr marL="914400" lvl="1" indent="-45720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This is a learning mode.  This mode opens a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MicroSoft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Word document with the step-by-step instructions for each transaction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914400" lvl="1" indent="-457200"/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Instructor-Led training will be offered for Higher Education agencies in November.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8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7261</TotalTime>
  <Words>629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Hyperion Overview</vt:lpstr>
      <vt:lpstr>Hyperion Introduction</vt:lpstr>
      <vt:lpstr>SECURITY FORMS</vt:lpstr>
      <vt:lpstr>Slide 5</vt:lpstr>
      <vt:lpstr>BENEFITS OF UPK</vt:lpstr>
      <vt:lpstr>UPK Modes – Instructor-Led Training</vt:lpstr>
    </vt:vector>
  </TitlesOfParts>
  <Company>State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Deering</dc:creator>
  <cp:lastModifiedBy>OSF</cp:lastModifiedBy>
  <cp:revision>71</cp:revision>
  <cp:lastPrinted>2014-07-31T13:49:28Z</cp:lastPrinted>
  <dcterms:created xsi:type="dcterms:W3CDTF">2014-05-06T15:26:00Z</dcterms:created>
  <dcterms:modified xsi:type="dcterms:W3CDTF">2014-09-12T14:02:16Z</dcterms:modified>
</cp:coreProperties>
</file>