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1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6" r:id="rId4"/>
    <p:sldId id="261" r:id="rId5"/>
    <p:sldId id="262" r:id="rId6"/>
    <p:sldId id="263" r:id="rId7"/>
    <p:sldId id="264" r:id="rId8"/>
    <p:sldId id="267" r:id="rId9"/>
    <p:sldId id="268" r:id="rId10"/>
    <p:sldId id="286" r:id="rId11"/>
    <p:sldId id="269" r:id="rId12"/>
    <p:sldId id="272" r:id="rId13"/>
    <p:sldId id="270" r:id="rId14"/>
    <p:sldId id="273" r:id="rId15"/>
    <p:sldId id="274" r:id="rId16"/>
    <p:sldId id="275" r:id="rId17"/>
    <p:sldId id="278" r:id="rId18"/>
    <p:sldId id="277" r:id="rId19"/>
    <p:sldId id="276" r:id="rId20"/>
    <p:sldId id="271" r:id="rId21"/>
    <p:sldId id="279" r:id="rId22"/>
    <p:sldId id="287" r:id="rId23"/>
    <p:sldId id="291" r:id="rId24"/>
    <p:sldId id="288" r:id="rId25"/>
    <p:sldId id="292" r:id="rId26"/>
    <p:sldId id="289" r:id="rId27"/>
    <p:sldId id="290" r:id="rId28"/>
    <p:sldId id="294" r:id="rId29"/>
    <p:sldId id="295" r:id="rId30"/>
    <p:sldId id="296" r:id="rId31"/>
    <p:sldId id="297" r:id="rId32"/>
    <p:sldId id="293" r:id="rId33"/>
    <p:sldId id="285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55F"/>
    <a:srgbClr val="2B929B"/>
    <a:srgbClr val="3CC0CB"/>
    <a:srgbClr val="ED4541"/>
    <a:srgbClr val="3A668E"/>
    <a:srgbClr val="345C80"/>
    <a:srgbClr val="5E5E5E"/>
    <a:srgbClr val="E56801"/>
    <a:srgbClr val="7AA6AC"/>
    <a:srgbClr val="7A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89235" autoAdjust="0"/>
  </p:normalViewPr>
  <p:slideViewPr>
    <p:cSldViewPr>
      <p:cViewPr>
        <p:scale>
          <a:sx n="100" d="100"/>
          <a:sy n="100" d="100"/>
        </p:scale>
        <p:origin x="-366" y="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899E3-3859-411B-BB21-12CA91E86951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D0D5B-75D6-456E-ABB9-B21D0DC8F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32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6FC28-2F45-4F83-9218-8541ED4D555E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95900-ABA5-4B6D-A189-44216D2A6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0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5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rgbClr val="63C2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7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7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63C2C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63C2C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0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74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4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78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26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0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1" i="0" kern="1200" cap="small" dirty="0">
                <a:solidFill>
                  <a:srgbClr val="63C2C9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95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b="1" cap="none">
                <a:solidFill>
                  <a:srgbClr val="63C2C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9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5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rgbClr val="63C2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6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63C2C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63C2C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63C2C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1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63C2C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63C2C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63C2C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0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304800"/>
            <a:ext cx="304800" cy="539087"/>
          </a:xfrm>
        </p:spPr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7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8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58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rgbClr val="63C2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31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58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rgbClr val="2745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9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400530"/>
          </a:xfrm>
        </p:spPr>
        <p:txBody>
          <a:bodyPr/>
          <a:lstStyle>
            <a:lvl1pPr>
              <a:defRPr>
                <a:solidFill>
                  <a:srgbClr val="2745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595719"/>
            <a:ext cx="7696200" cy="4957481"/>
          </a:xfrm>
        </p:spPr>
        <p:txBody>
          <a:bodyPr/>
          <a:lstStyle>
            <a:lvl1pPr>
              <a:defRPr>
                <a:solidFill>
                  <a:srgbClr val="27455F"/>
                </a:solidFill>
              </a:defRPr>
            </a:lvl1pPr>
            <a:lvl2pPr>
              <a:defRPr>
                <a:solidFill>
                  <a:srgbClr val="27455F"/>
                </a:solidFill>
              </a:defRPr>
            </a:lvl2pPr>
            <a:lvl3pPr>
              <a:defRPr>
                <a:solidFill>
                  <a:srgbClr val="27455F"/>
                </a:solidFill>
              </a:defRPr>
            </a:lvl3pPr>
            <a:lvl4pPr>
              <a:defRPr>
                <a:solidFill>
                  <a:srgbClr val="27455F"/>
                </a:solidFill>
              </a:defRPr>
            </a:lvl4pPr>
            <a:lvl5pPr>
              <a:defRPr>
                <a:solidFill>
                  <a:srgbClr val="2745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98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745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7455F"/>
              </a:buClr>
              <a:defRPr>
                <a:solidFill>
                  <a:srgbClr val="27455F"/>
                </a:solidFill>
              </a:defRPr>
            </a:lvl1pPr>
            <a:lvl2pPr>
              <a:buClr>
                <a:srgbClr val="27455F"/>
              </a:buClr>
              <a:defRPr>
                <a:solidFill>
                  <a:srgbClr val="27455F"/>
                </a:solidFill>
              </a:defRPr>
            </a:lvl2pPr>
            <a:lvl3pPr>
              <a:buClr>
                <a:srgbClr val="27455F"/>
              </a:buClr>
              <a:defRPr>
                <a:solidFill>
                  <a:srgbClr val="27455F"/>
                </a:solidFill>
              </a:defRPr>
            </a:lvl3pPr>
            <a:lvl4pPr>
              <a:buClr>
                <a:srgbClr val="27455F"/>
              </a:buClr>
              <a:defRPr>
                <a:solidFill>
                  <a:srgbClr val="27455F"/>
                </a:solidFill>
              </a:defRPr>
            </a:lvl4pPr>
            <a:lvl5pPr>
              <a:buClr>
                <a:srgbClr val="27455F"/>
              </a:buClr>
              <a:defRPr>
                <a:solidFill>
                  <a:srgbClr val="2745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4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1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745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7455F"/>
                </a:solidFill>
              </a:defRPr>
            </a:lvl1pPr>
            <a:lvl2pPr>
              <a:defRPr>
                <a:solidFill>
                  <a:srgbClr val="27455F"/>
                </a:solidFill>
              </a:defRPr>
            </a:lvl2pPr>
            <a:lvl3pPr>
              <a:defRPr>
                <a:solidFill>
                  <a:srgbClr val="27455F"/>
                </a:solidFill>
              </a:defRPr>
            </a:lvl3pPr>
            <a:lvl4pPr>
              <a:defRPr>
                <a:solidFill>
                  <a:srgbClr val="27455F"/>
                </a:solidFill>
              </a:defRPr>
            </a:lvl4pPr>
            <a:lvl5pPr>
              <a:defRPr>
                <a:solidFill>
                  <a:srgbClr val="2745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21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b="1" cap="all">
                <a:solidFill>
                  <a:srgbClr val="63C2C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5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610600" y="0"/>
            <a:ext cx="304800" cy="838200"/>
          </a:xfrm>
          <a:prstGeom prst="rect">
            <a:avLst/>
          </a:prstGeom>
          <a:solidFill>
            <a:srgbClr val="ED45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5719"/>
            <a:ext cx="7696200" cy="4957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610600" y="342900"/>
            <a:ext cx="304800" cy="50098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F38B3-B278-4DE4-B82E-29E8A7AD6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14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712" r:id="rId2"/>
    <p:sldLayoutId id="2147483713" r:id="rId3"/>
    <p:sldLayoutId id="2147483714" r:id="rId4"/>
    <p:sldLayoutId id="2147483709" r:id="rId5"/>
    <p:sldLayoutId id="2147483693" r:id="rId6"/>
    <p:sldLayoutId id="2147483710" r:id="rId7"/>
    <p:sldLayoutId id="2147483711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7" rtl="0" eaLnBrk="1" latinLnBrk="0" hangingPunct="1">
        <a:spcBef>
          <a:spcPct val="0"/>
        </a:spcBef>
        <a:buNone/>
        <a:defRPr sz="3900" b="1" i="0" kern="1200" baseline="0">
          <a:solidFill>
            <a:srgbClr val="27455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rgbClr val="63C2C9"/>
        </a:buClr>
        <a:buSzPct val="70000"/>
        <a:buFont typeface="Wingdings 3" charset="2"/>
        <a:buChar char=""/>
        <a:defRPr sz="2800" b="0" i="0" kern="1200">
          <a:solidFill>
            <a:srgbClr val="27455F"/>
          </a:solidFill>
          <a:latin typeface="+mj-lt"/>
          <a:ea typeface="+mj-ea"/>
          <a:cs typeface="+mj-cs"/>
        </a:defRPr>
      </a:lvl1pPr>
      <a:lvl2pPr marL="628650" indent="-287338" algn="l" defTabSz="457207" rtl="0" eaLnBrk="1" latinLnBrk="0" hangingPunct="1">
        <a:spcBef>
          <a:spcPts val="1000"/>
        </a:spcBef>
        <a:spcAft>
          <a:spcPts val="0"/>
        </a:spcAft>
        <a:buClr>
          <a:srgbClr val="63C2C9"/>
        </a:buClr>
        <a:buSzPct val="90000"/>
        <a:buFont typeface="Wingdings" panose="05000000000000000000" pitchFamily="2" charset="2"/>
        <a:buChar char="§"/>
        <a:defRPr sz="2400" b="0" i="0" kern="1200">
          <a:solidFill>
            <a:srgbClr val="27455F"/>
          </a:solidFill>
          <a:latin typeface="+mj-lt"/>
          <a:ea typeface="+mj-ea"/>
          <a:cs typeface="+mj-cs"/>
        </a:defRPr>
      </a:lvl2pPr>
      <a:lvl3pPr marL="914400" indent="-285750" algn="l" defTabSz="457207" rtl="0" eaLnBrk="1" latinLnBrk="0" hangingPunct="1">
        <a:spcBef>
          <a:spcPts val="1000"/>
        </a:spcBef>
        <a:spcAft>
          <a:spcPts val="0"/>
        </a:spcAft>
        <a:buClr>
          <a:srgbClr val="63C2C9"/>
        </a:buClr>
        <a:buSzPct val="90000"/>
        <a:buFont typeface="Century Gothic" panose="020B0502020202020204" pitchFamily="34" charset="0"/>
        <a:buChar char="–"/>
        <a:defRPr sz="2000" b="0" i="0" kern="1200">
          <a:solidFill>
            <a:srgbClr val="27455F"/>
          </a:solidFill>
          <a:latin typeface="+mj-lt"/>
          <a:ea typeface="+mj-ea"/>
          <a:cs typeface="+mj-cs"/>
        </a:defRPr>
      </a:lvl3pPr>
      <a:lvl4pPr marL="1146175" indent="-231775" algn="l" defTabSz="457207" rtl="0" eaLnBrk="1" latinLnBrk="0" hangingPunct="1">
        <a:spcBef>
          <a:spcPts val="1000"/>
        </a:spcBef>
        <a:spcAft>
          <a:spcPts val="0"/>
        </a:spcAft>
        <a:buClr>
          <a:srgbClr val="63C2C9"/>
        </a:buClr>
        <a:buSzPct val="90000"/>
        <a:buFont typeface="Wingdings" panose="05000000000000000000" pitchFamily="2" charset="2"/>
        <a:buChar char="§"/>
        <a:defRPr sz="1600" b="0" i="0" kern="1200">
          <a:solidFill>
            <a:srgbClr val="27455F"/>
          </a:solidFill>
          <a:latin typeface="+mj-lt"/>
          <a:ea typeface="+mj-ea"/>
          <a:cs typeface="+mj-cs"/>
        </a:defRPr>
      </a:lvl4pPr>
      <a:lvl5pPr marL="1376363" indent="-230188" algn="l" defTabSz="457207" rtl="0" eaLnBrk="1" latinLnBrk="0" hangingPunct="1">
        <a:spcBef>
          <a:spcPts val="1000"/>
        </a:spcBef>
        <a:spcAft>
          <a:spcPts val="0"/>
        </a:spcAft>
        <a:buClr>
          <a:srgbClr val="63C2C9"/>
        </a:buClr>
        <a:buSzPct val="90000"/>
        <a:buFont typeface="Century Gothic" panose="020B0502020202020204" pitchFamily="34" charset="0"/>
        <a:buChar char="–"/>
        <a:defRPr sz="1400" b="0" i="0" kern="1200">
          <a:solidFill>
            <a:srgbClr val="27455F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19200" y="685800"/>
            <a:ext cx="6675120" cy="3428999"/>
          </a:xfrm>
        </p:spPr>
        <p:txBody>
          <a:bodyPr/>
          <a:lstStyle/>
          <a:p>
            <a:pPr algn="ctr"/>
            <a:r>
              <a:rPr lang="en-US" sz="5400" dirty="0" smtClean="0"/>
              <a:t>Higher Education Payroll Processing &amp; Reporting</a:t>
            </a:r>
            <a:br>
              <a:rPr lang="en-US" sz="5400" dirty="0" smtClean="0"/>
            </a:br>
            <a:r>
              <a:rPr lang="en-US" sz="5400" dirty="0" smtClean="0"/>
              <a:t>Jan 2016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675120" cy="86142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dirty="0" smtClean="0"/>
              <a:t>Q &amp; A Session - overview                             August 5, 2015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PFT Example – Report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186872"/>
            <a:ext cx="8769938" cy="336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1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PFT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Questions???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500 </a:t>
            </a:r>
            <a:r>
              <a:rPr lang="en-US" sz="4400" dirty="0" err="1" smtClean="0">
                <a:solidFill>
                  <a:schemeClr val="tx1"/>
                </a:solidFill>
              </a:rPr>
              <a:t>Misc</a:t>
            </a:r>
            <a:r>
              <a:rPr lang="en-US" sz="4400" dirty="0" smtClean="0">
                <a:solidFill>
                  <a:schemeClr val="tx1"/>
                </a:solidFill>
              </a:rPr>
              <a:t> File Layout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General Rules	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2274838"/>
            <a:ext cx="830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800" dirty="0"/>
              <a:t>Each file shall only contain records for one payroll claim for one agency.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800" dirty="0"/>
              <a:t>All fields are required unless stated otherwise.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800" dirty="0"/>
              <a:t>Alpha fields are left justified. Unused positions are filled with spaces.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800" dirty="0"/>
              <a:t>Numeric fields are right justified. Unused positions are filled </a:t>
            </a:r>
            <a:r>
              <a:rPr lang="en-US" sz="2800" dirty="0" smtClean="0"/>
              <a:t>with leading </a:t>
            </a:r>
            <a:r>
              <a:rPr lang="en-US" sz="2800" dirty="0"/>
              <a:t>zeros.</a:t>
            </a:r>
          </a:p>
        </p:txBody>
      </p:sp>
    </p:spTree>
    <p:extLst>
      <p:ext uri="{BB962C8B-B14F-4D97-AF65-F5344CB8AC3E}">
        <p14:creationId xmlns:p14="http://schemas.microsoft.com/office/powerpoint/2010/main" val="20318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500 </a:t>
            </a:r>
            <a:r>
              <a:rPr lang="en-US" sz="4400" dirty="0" err="1" smtClean="0">
                <a:solidFill>
                  <a:schemeClr val="tx1"/>
                </a:solidFill>
              </a:rPr>
              <a:t>Misc</a:t>
            </a:r>
            <a:r>
              <a:rPr lang="en-US" sz="4400" dirty="0" smtClean="0">
                <a:solidFill>
                  <a:schemeClr val="tx1"/>
                </a:solidFill>
              </a:rPr>
              <a:t> File Layout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Header Record	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217865"/>
              </p:ext>
            </p:extLst>
          </p:nvPr>
        </p:nvGraphicFramePr>
        <p:xfrm>
          <a:off x="1447800" y="1828800"/>
          <a:ext cx="5943600" cy="3724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00"/>
                <a:gridCol w="704850"/>
                <a:gridCol w="742950"/>
                <a:gridCol w="457200"/>
                <a:gridCol w="2286000"/>
              </a:tblGrid>
              <a:tr h="43624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Header Record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DESCRIPTION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TYPE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POSITION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LEN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VALUE / DESCRIPTION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 anchor="ctr"/>
                </a:tc>
              </a:tr>
              <a:tr h="255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    Agency Account Number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Numeric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1 - 7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‘0000000'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255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    Agency Number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Numeric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8 - 10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3-digit agency number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255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    File Creation Date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Numeric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 – 18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YYYYMMDD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255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    File Creation Time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Numeric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19 - 24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HHMMSS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255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    File Load  Name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Alpha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25 – 32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‘500MIXXX’  where XXX=3-digit agency number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255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    Record Type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Alpha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33 - 38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‘HEADER’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255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    Claim Number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Numeric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39 - 48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Same value as Detail Record Field 25 – Claim Number.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*all detail records in the file will have the same claim number.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255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    Filler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Alpha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49 - 500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Not used.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7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500 </a:t>
            </a:r>
            <a:r>
              <a:rPr lang="en-US" sz="4400" dirty="0" err="1" smtClean="0">
                <a:solidFill>
                  <a:schemeClr val="tx1"/>
                </a:solidFill>
              </a:rPr>
              <a:t>Misc</a:t>
            </a:r>
            <a:r>
              <a:rPr lang="en-US" sz="4400" dirty="0" smtClean="0">
                <a:solidFill>
                  <a:schemeClr val="tx1"/>
                </a:solidFill>
              </a:rPr>
              <a:t> File Layout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Detail Record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863398"/>
              </p:ext>
            </p:extLst>
          </p:nvPr>
        </p:nvGraphicFramePr>
        <p:xfrm>
          <a:off x="838200" y="1600200"/>
          <a:ext cx="7467600" cy="46407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9527"/>
                <a:gridCol w="718037"/>
                <a:gridCol w="933451"/>
                <a:gridCol w="574431"/>
                <a:gridCol w="2872154"/>
              </a:tblGrid>
              <a:tr h="361864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Detail Record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3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DESCRIPTION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TYPE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POSITION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LEN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VALUE / DESCRIPTION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</a:tr>
              <a:tr h="224618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Key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800" dirty="0">
                          <a:effectLst/>
                        </a:rPr>
                        <a:t>OST Account Number</a:t>
                      </a:r>
                    </a:p>
                    <a:p>
                      <a:pPr marL="4508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4508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             (</a:t>
                      </a:r>
                      <a:r>
                        <a:rPr lang="en-US" sz="800" dirty="0" err="1">
                          <a:effectLst/>
                        </a:rPr>
                        <a:t>i</a:t>
                      </a:r>
                      <a:r>
                        <a:rPr lang="en-US" sz="800" dirty="0">
                          <a:effectLst/>
                        </a:rPr>
                        <a:t>).  Warrant Type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             (ii).  Fund Number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             (iii). Agency Number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800" dirty="0" smtClean="0">
                          <a:effectLst/>
                        </a:rPr>
                        <a:t>b.        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Effective </a:t>
                      </a:r>
                      <a:r>
                        <a:rPr lang="en-US" sz="800" dirty="0">
                          <a:effectLst/>
                        </a:rPr>
                        <a:t>Date</a:t>
                      </a:r>
                    </a:p>
                    <a:p>
                      <a:pPr marL="4508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 smtClean="0">
                        <a:effectLst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800" dirty="0" smtClean="0">
                          <a:effectLst/>
                        </a:rPr>
                        <a:t>c.         Warrant Number</a:t>
                      </a:r>
                    </a:p>
                    <a:p>
                      <a:pPr marL="4508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45085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             (</a:t>
                      </a:r>
                      <a:r>
                        <a:rPr lang="en-US" sz="800" dirty="0" err="1">
                          <a:effectLst/>
                        </a:rPr>
                        <a:t>i</a:t>
                      </a:r>
                      <a:r>
                        <a:rPr lang="en-US" sz="800" dirty="0">
                          <a:effectLst/>
                        </a:rPr>
                        <a:t>).  Warrant Code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             (ii).  Warrant </a:t>
                      </a:r>
                      <a:r>
                        <a:rPr lang="en-US" sz="800" dirty="0" err="1">
                          <a:effectLst/>
                        </a:rPr>
                        <a:t>Seq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Nbr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GROUP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Numeric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Numeric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Numeric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Numeric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GROUP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Numeric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Numeric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(1 – 7)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1 - 1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2 - 4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5 - 7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8 - 13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(14 – 22)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15 - 22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This is a 7 position group field. It consists of the next 3 fields.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Value ‘7’  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3-digit fund number ‘789’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3-digit agency number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YYMMDD (Payment Date of Payroll)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This is a 9 position group field. It consists of the next 2 fields.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Value ‘2’ (</a:t>
                      </a:r>
                      <a:r>
                        <a:rPr lang="en-US" sz="800" dirty="0" err="1">
                          <a:effectLst/>
                          <a:latin typeface="+mn-lt"/>
                        </a:rPr>
                        <a:t>HiEd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 payroll identifier)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Normal warrant </a:t>
                      </a:r>
                      <a:r>
                        <a:rPr lang="en-US" sz="800" dirty="0" smtClean="0">
                          <a:effectLst/>
                          <a:latin typeface="+mn-lt"/>
                        </a:rPr>
                        <a:t>number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n-lt"/>
                          <a:ea typeface="Times New Roman"/>
                        </a:rPr>
                        <a:t>Warrant</a:t>
                      </a:r>
                      <a:r>
                        <a:rPr lang="en-US" sz="800" baseline="0" dirty="0" smtClean="0">
                          <a:effectLst/>
                          <a:latin typeface="+mn-lt"/>
                          <a:ea typeface="Times New Roman"/>
                        </a:rPr>
                        <a:t> numbers can not be reused within 120 days</a:t>
                      </a:r>
                      <a:endParaRPr lang="en-US" sz="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917" marR="48917" marT="0" marB="0"/>
                </a:tc>
              </a:tr>
              <a:tr h="4509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 2.  Amount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Numeric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23 - 33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Net pay amount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9(9)v99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Must be greater than zero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</a:tr>
              <a:tr h="211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 3.  Payee Name 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Alpha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34 – 78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45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Payee </a:t>
                      </a:r>
                      <a:r>
                        <a:rPr lang="en-US" sz="800" dirty="0">
                          <a:effectLst/>
                        </a:rPr>
                        <a:t>Name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</a:tr>
              <a:tr h="211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 4.  Payee Address Line 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Alpha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79 – 123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45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Required for </a:t>
                      </a:r>
                      <a:r>
                        <a:rPr lang="en-US" sz="800" baseline="0" dirty="0" smtClean="0">
                          <a:effectLst/>
                        </a:rPr>
                        <a:t> Pay Type P</a:t>
                      </a:r>
                      <a:r>
                        <a:rPr lang="en-US" sz="800" dirty="0" smtClean="0">
                          <a:effectLst/>
                        </a:rPr>
                        <a:t>, Payee </a:t>
                      </a:r>
                      <a:r>
                        <a:rPr lang="en-US" sz="800" dirty="0">
                          <a:effectLst/>
                        </a:rPr>
                        <a:t>Address Line 1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</a:tr>
              <a:tr h="211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 5.  Payee Address Line2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Alpha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124 – 168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45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Optional, Payee </a:t>
                      </a:r>
                      <a:r>
                        <a:rPr lang="en-US" sz="800" dirty="0">
                          <a:effectLst/>
                        </a:rPr>
                        <a:t>Address Line 2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</a:tr>
              <a:tr h="211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 6.  Payee City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Alpha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169 – 203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35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800" dirty="0" smtClean="0">
                          <a:effectLst/>
                        </a:rPr>
                        <a:t>Required for </a:t>
                      </a:r>
                      <a:r>
                        <a:rPr lang="en-US" sz="800" baseline="0" dirty="0" smtClean="0">
                          <a:effectLst/>
                        </a:rPr>
                        <a:t> Pay Type P</a:t>
                      </a:r>
                      <a:r>
                        <a:rPr lang="en-US" sz="800" dirty="0" smtClean="0">
                          <a:effectLst/>
                        </a:rPr>
                        <a:t>,  Payee </a:t>
                      </a:r>
                      <a:r>
                        <a:rPr lang="en-US" sz="800" dirty="0">
                          <a:effectLst/>
                        </a:rPr>
                        <a:t>City	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</a:tr>
              <a:tr h="211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 7.  Payee State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Alpha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204 – 205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Required for </a:t>
                      </a:r>
                      <a:r>
                        <a:rPr lang="en-US" sz="800" baseline="0" dirty="0" smtClean="0">
                          <a:effectLst/>
                        </a:rPr>
                        <a:t> Pay Type P</a:t>
                      </a:r>
                      <a:r>
                        <a:rPr lang="en-US" sz="800" dirty="0" smtClean="0">
                          <a:effectLst/>
                        </a:rPr>
                        <a:t>,  State </a:t>
                      </a:r>
                      <a:r>
                        <a:rPr lang="en-US" sz="800" dirty="0">
                          <a:effectLst/>
                        </a:rPr>
                        <a:t>code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</a:tr>
              <a:tr h="211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 8.  Payee Zip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Alpha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206 – 215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Required for </a:t>
                      </a:r>
                      <a:r>
                        <a:rPr lang="en-US" sz="800" baseline="0" dirty="0" smtClean="0">
                          <a:effectLst/>
                        </a:rPr>
                        <a:t> Pay Type P</a:t>
                      </a:r>
                      <a:r>
                        <a:rPr lang="en-US" sz="800" dirty="0" smtClean="0">
                          <a:effectLst/>
                        </a:rPr>
                        <a:t>,  Zip </a:t>
                      </a:r>
                      <a:r>
                        <a:rPr lang="en-US" sz="800" dirty="0">
                          <a:effectLst/>
                        </a:rPr>
                        <a:t>Code format = 99999-9999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5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500 </a:t>
            </a:r>
            <a:r>
              <a:rPr lang="en-US" sz="4400" dirty="0" err="1" smtClean="0">
                <a:solidFill>
                  <a:schemeClr val="tx1"/>
                </a:solidFill>
              </a:rPr>
              <a:t>Misc</a:t>
            </a:r>
            <a:r>
              <a:rPr lang="en-US" sz="4400" dirty="0" smtClean="0">
                <a:solidFill>
                  <a:schemeClr val="tx1"/>
                </a:solidFill>
              </a:rPr>
              <a:t> File Layout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Detail Record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391451"/>
              </p:ext>
            </p:extLst>
          </p:nvPr>
        </p:nvGraphicFramePr>
        <p:xfrm>
          <a:off x="914400" y="1752600"/>
          <a:ext cx="7620000" cy="534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7885"/>
                <a:gridCol w="732691"/>
                <a:gridCol w="952501"/>
                <a:gridCol w="586154"/>
                <a:gridCol w="2930769"/>
              </a:tblGrid>
              <a:tr h="337529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Detail Record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1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DESCRIPTION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TYPE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POSITION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LEN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VALUE / DESCRIPTION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54231"/>
              </p:ext>
            </p:extLst>
          </p:nvPr>
        </p:nvGraphicFramePr>
        <p:xfrm>
          <a:off x="914400" y="2286000"/>
          <a:ext cx="7620000" cy="272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7885"/>
                <a:gridCol w="732692"/>
                <a:gridCol w="952500"/>
                <a:gridCol w="586154"/>
                <a:gridCol w="2930769"/>
              </a:tblGrid>
              <a:tr h="2725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9.  Pay Type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Alpha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216 – 216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See Table 1 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85900" y="3105118"/>
          <a:ext cx="5943600" cy="1938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3600"/>
              </a:tblGrid>
              <a:tr h="255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Table 1 - Pay Type Values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 anchor="ctr"/>
                </a:tc>
              </a:tr>
              <a:tr h="255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 =  EFT item, uses the bank account number sent with the record to create the EFT and add or update database account information for the participant.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  =  EFT item, does not use the bank account info in the transaction.  It ONLY uses the participant’s bank account from the OST database to create EFT.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  =  Paper Warrant item.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7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500 </a:t>
            </a:r>
            <a:r>
              <a:rPr lang="en-US" sz="4400" dirty="0" err="1" smtClean="0">
                <a:solidFill>
                  <a:schemeClr val="tx1"/>
                </a:solidFill>
              </a:rPr>
              <a:t>Misc</a:t>
            </a:r>
            <a:r>
              <a:rPr lang="en-US" sz="4400" dirty="0" smtClean="0">
                <a:solidFill>
                  <a:schemeClr val="tx1"/>
                </a:solidFill>
              </a:rPr>
              <a:t> File Layout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Detail Record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927367"/>
              </p:ext>
            </p:extLst>
          </p:nvPr>
        </p:nvGraphicFramePr>
        <p:xfrm>
          <a:off x="1143000" y="1905000"/>
          <a:ext cx="6858001" cy="4748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6097"/>
                <a:gridCol w="659423"/>
                <a:gridCol w="857250"/>
                <a:gridCol w="527539"/>
                <a:gridCol w="2637692"/>
              </a:tblGrid>
              <a:tr h="308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10.  Participant ID/Employee ID 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Alpha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217 – 231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Either participant ID or Employee ID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308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11.  Class ID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Alpha   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232 – 234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OST assigns a specific Class ID to each agency.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308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12.  Transit Number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Numeric   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235 – 243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Required for Pay Type 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Else, it is not used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308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13.  Bank Account number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Alpha  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244 – 260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17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Required for Pay Type 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Else, it is not used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7144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14.  Checking/Savings Flag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Alpha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261 – 261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Required for Pay Type 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Else, it is not used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  ‘C’ For Checking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  ‘S’ For Savings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308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15.  Originating Agency Number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Numeric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262 – 264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3-digit agency number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308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16.  Filler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Numeric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265 – 266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‘00’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234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17.  Record ID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Alpha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267 – 267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‘1'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14486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 18.  Invoice ID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Alpha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268 – 297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Same value as Detail Record Field 25 – Claim Number plus a unique sequence number suffix for that claim.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Examples: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Claim </a:t>
                      </a:r>
                      <a:r>
                        <a:rPr lang="en-US" sz="800" dirty="0" err="1" smtClean="0">
                          <a:solidFill>
                            <a:schemeClr val="bg1"/>
                          </a:solidFill>
                          <a:effectLst/>
                        </a:rPr>
                        <a:t>Number_SeqNbr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•	YYAAASSSSS_000001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•	YYAAASSSSS_000002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•	Etc.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</a:rPr>
                        <a:t>*the sequence number suffix can be any length as long as all values are unique for the same claim number.</a:t>
                      </a:r>
                    </a:p>
                  </a:txBody>
                  <a:tcPr marL="63500" marR="6350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736991"/>
              </p:ext>
            </p:extLst>
          </p:nvPr>
        </p:nvGraphicFramePr>
        <p:xfrm>
          <a:off x="1143000" y="1447800"/>
          <a:ext cx="6858001" cy="473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6097"/>
                <a:gridCol w="659422"/>
                <a:gridCol w="857251"/>
                <a:gridCol w="527539"/>
                <a:gridCol w="2637692"/>
              </a:tblGrid>
              <a:tr h="193216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Detail Record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8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DESCRIPTION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TYPE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POSITION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LEN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VALUE / DESCRIPTION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6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500 </a:t>
            </a:r>
            <a:r>
              <a:rPr lang="en-US" sz="4400" dirty="0" err="1" smtClean="0">
                <a:solidFill>
                  <a:schemeClr val="tx1"/>
                </a:solidFill>
              </a:rPr>
              <a:t>Misc</a:t>
            </a:r>
            <a:r>
              <a:rPr lang="en-US" sz="4400" dirty="0" smtClean="0">
                <a:solidFill>
                  <a:schemeClr val="tx1"/>
                </a:solidFill>
              </a:rPr>
              <a:t> File Layout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Detail Record	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698947"/>
              </p:ext>
            </p:extLst>
          </p:nvPr>
        </p:nvGraphicFramePr>
        <p:xfrm>
          <a:off x="914400" y="2057400"/>
          <a:ext cx="7620001" cy="4448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7884"/>
                <a:gridCol w="732692"/>
                <a:gridCol w="952501"/>
                <a:gridCol w="586154"/>
                <a:gridCol w="2930770"/>
              </a:tblGrid>
              <a:tr h="255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19.  Invoice Date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Alpha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298 – 305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YYYYMMDD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Payment Date of Payroll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255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20.   Filler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Alpha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306 - 307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Not used.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255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21.  Invoice Amount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Numeric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308 – 318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Net pay amount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9(9)v99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Same value as Field 2 – Amount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255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22A. INVOICE MESSAGE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GROUP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(319 – 388)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Optional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This is a 70 position group field. It consists of the next 3 fields.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They are only used for paper warrants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( i.e. when Pay Type = P)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255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22.  Voucher Desc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Alpha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319 – 325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Optional. Usable when Pay Type = P.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255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23.  Voucher ID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Alpha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326 – 334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Optional. Usable when Pay Type = P.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255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24  Voucher Description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Alpha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335 - 388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Optional. Usable when Pay Type = P.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255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25.  Claim Number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Numeric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389 – 398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The claim number is a three part value: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•	YY = 2-digit fiscal year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•	AAA = 3-digit agency number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•	SSSSS = 5-digit claim sequence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Same value is used in Header Record Field 7 – Claim Number.</a:t>
                      </a:r>
                    </a:p>
                  </a:txBody>
                  <a:tcPr marL="63500" marR="6350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718825"/>
              </p:ext>
            </p:extLst>
          </p:nvPr>
        </p:nvGraphicFramePr>
        <p:xfrm>
          <a:off x="914400" y="1524000"/>
          <a:ext cx="7620000" cy="534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7885"/>
                <a:gridCol w="732691"/>
                <a:gridCol w="952501"/>
                <a:gridCol w="586154"/>
                <a:gridCol w="2930769"/>
              </a:tblGrid>
              <a:tr h="337529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Detail Record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1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DESCRIPTION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TYPE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POSITION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LEN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VALUE / DESCRIPTION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6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500 </a:t>
            </a:r>
            <a:r>
              <a:rPr lang="en-US" sz="4400" dirty="0" err="1" smtClean="0">
                <a:solidFill>
                  <a:schemeClr val="tx1"/>
                </a:solidFill>
              </a:rPr>
              <a:t>Misc</a:t>
            </a:r>
            <a:r>
              <a:rPr lang="en-US" sz="4400" dirty="0" smtClean="0">
                <a:solidFill>
                  <a:schemeClr val="tx1"/>
                </a:solidFill>
              </a:rPr>
              <a:t> File Layout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Detail Record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967708"/>
              </p:ext>
            </p:extLst>
          </p:nvPr>
        </p:nvGraphicFramePr>
        <p:xfrm>
          <a:off x="609599" y="3064034"/>
          <a:ext cx="7772402" cy="1819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6243"/>
                <a:gridCol w="747347"/>
                <a:gridCol w="971551"/>
                <a:gridCol w="597877"/>
                <a:gridCol w="2989384"/>
              </a:tblGrid>
              <a:tr h="255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26.  Country Code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Alpha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399 – 401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If Pay Type = P, then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this is required for non-US addresses.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255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27.  Country Name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Alpha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402 – 446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If Pay Type = P, then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this is required for non-US addresses.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255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28.  Location   (warrant sequence number)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Alpha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447 – 456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Not used.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255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29.  Class PCD Addenda Number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Alpha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457 – 472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Not used.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2559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30. RTGS Bank Line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Numeric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473 – 478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Not used.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255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31.  Filler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Alpha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479 – 500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Not used.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674507"/>
              </p:ext>
            </p:extLst>
          </p:nvPr>
        </p:nvGraphicFramePr>
        <p:xfrm>
          <a:off x="609600" y="2514600"/>
          <a:ext cx="7772400" cy="534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6243"/>
                <a:gridCol w="747345"/>
                <a:gridCol w="971551"/>
                <a:gridCol w="597877"/>
                <a:gridCol w="2989384"/>
              </a:tblGrid>
              <a:tr h="337529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Detail Record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1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DESCRIPTION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TYPE</a:t>
                      </a:r>
                      <a:endParaRPr lang="en-U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POSITION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LEN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VALUE / DESCRIPTION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917" marR="4891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9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500 </a:t>
            </a:r>
            <a:r>
              <a:rPr lang="en-US" sz="4400" dirty="0" err="1" smtClean="0">
                <a:solidFill>
                  <a:schemeClr val="tx1"/>
                </a:solidFill>
              </a:rPr>
              <a:t>Misc</a:t>
            </a:r>
            <a:r>
              <a:rPr lang="en-US" sz="4400" dirty="0" smtClean="0">
                <a:solidFill>
                  <a:schemeClr val="tx1"/>
                </a:solidFill>
              </a:rPr>
              <a:t> File Layout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Trailer Record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253974"/>
              </p:ext>
            </p:extLst>
          </p:nvPr>
        </p:nvGraphicFramePr>
        <p:xfrm>
          <a:off x="1219200" y="1981200"/>
          <a:ext cx="6743701" cy="39118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9828"/>
                <a:gridCol w="648433"/>
                <a:gridCol w="842963"/>
                <a:gridCol w="518746"/>
                <a:gridCol w="2593731"/>
              </a:tblGrid>
              <a:tr h="48486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Trailer Record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4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DESCRIPTION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TYPE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POSITION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LEN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VALUE / DESCRIPTION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 anchor="ctr"/>
                </a:tc>
              </a:tr>
              <a:tr h="3736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 Account Number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Numeric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1 - 7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‘9999999’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9580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 Effective Date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Numeric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8 - 13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YYMMDD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Same value as Header Record Field 3 – File Creation Date.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763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 Total Number Warrants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Numeric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14 - 22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number of warrants in the file, not the total number of detail records.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763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 Total Dollar Amount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Numeric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23 - 33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dollar amount of the warrants in the file.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9(9)V99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  <a:tr h="2844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 Filler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Alpha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34 - 500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467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Not used.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2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en-US" sz="4400" b="0" dirty="0">
                <a:solidFill>
                  <a:prstClr val="white"/>
                </a:solidFill>
                <a:ea typeface="+mn-ea"/>
                <a:cs typeface="+mn-cs"/>
              </a:rPr>
              <a:t>Session Overview</a:t>
            </a:r>
            <a:br>
              <a:rPr lang="en-US" sz="4400" b="0" dirty="0">
                <a:solidFill>
                  <a:prstClr val="white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Payroll Fund Transfer (PFT)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New file layout, account codes, example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500 </a:t>
            </a:r>
            <a:r>
              <a:rPr lang="en-US" dirty="0" err="1" smtClean="0">
                <a:solidFill>
                  <a:schemeClr val="tx1"/>
                </a:solidFill>
              </a:rPr>
              <a:t>Misc</a:t>
            </a:r>
            <a:r>
              <a:rPr lang="en-US" dirty="0" smtClean="0">
                <a:solidFill>
                  <a:schemeClr val="tx1"/>
                </a:solidFill>
              </a:rPr>
              <a:t> File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File layout, example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OMES Processing of PFT &amp; 500 </a:t>
            </a:r>
            <a:r>
              <a:rPr lang="en-US" dirty="0" err="1" smtClean="0">
                <a:solidFill>
                  <a:schemeClr val="tx1"/>
                </a:solidFill>
              </a:rPr>
              <a:t>Misc</a:t>
            </a:r>
            <a:r>
              <a:rPr lang="en-US" dirty="0" smtClean="0">
                <a:solidFill>
                  <a:schemeClr val="tx1"/>
                </a:solidFill>
              </a:rPr>
              <a:t> Files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OST Processing of 500 </a:t>
            </a:r>
            <a:r>
              <a:rPr lang="en-US" dirty="0" err="1" smtClean="0">
                <a:solidFill>
                  <a:schemeClr val="tx1"/>
                </a:solidFill>
              </a:rPr>
              <a:t>Misc</a:t>
            </a:r>
            <a:r>
              <a:rPr lang="en-US" dirty="0" smtClean="0">
                <a:solidFill>
                  <a:schemeClr val="tx1"/>
                </a:solidFill>
              </a:rPr>
              <a:t> File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Processing of taxes and withholdings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Processing </a:t>
            </a:r>
            <a:r>
              <a:rPr lang="en-US" dirty="0">
                <a:solidFill>
                  <a:schemeClr val="tx1"/>
                </a:solidFill>
              </a:rPr>
              <a:t>of returned direct deposits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Processing </a:t>
            </a:r>
            <a:r>
              <a:rPr lang="en-US" dirty="0">
                <a:solidFill>
                  <a:schemeClr val="tx1"/>
                </a:solidFill>
              </a:rPr>
              <a:t>cancellation of paper warrants and direct deposits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500 </a:t>
            </a:r>
            <a:r>
              <a:rPr lang="en-US" sz="4400" dirty="0" err="1" smtClean="0">
                <a:solidFill>
                  <a:schemeClr val="tx1"/>
                </a:solidFill>
              </a:rPr>
              <a:t>Misc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Questions???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OMES Processing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</a:rPr>
              <a:t>PFT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</a:rPr>
              <a:t>Validate PFT Funding Report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</a:rPr>
              <a:t>Payroll Claim Document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</a:rPr>
              <a:t>500 </a:t>
            </a:r>
            <a:r>
              <a:rPr lang="en-US" sz="4000" dirty="0" err="1" smtClean="0">
                <a:solidFill>
                  <a:schemeClr val="tx1"/>
                </a:solidFill>
              </a:rPr>
              <a:t>Misc</a:t>
            </a:r>
            <a:r>
              <a:rPr lang="en-US" sz="4000" dirty="0" smtClean="0">
                <a:solidFill>
                  <a:schemeClr val="tx1"/>
                </a:solidFill>
              </a:rPr>
              <a:t> File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2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OST Processing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</a:rPr>
              <a:t>500 </a:t>
            </a:r>
            <a:r>
              <a:rPr lang="en-US" sz="4000" dirty="0" err="1" smtClean="0">
                <a:solidFill>
                  <a:schemeClr val="tx1"/>
                </a:solidFill>
              </a:rPr>
              <a:t>Misc</a:t>
            </a:r>
            <a:r>
              <a:rPr lang="en-US" sz="4000" dirty="0" smtClean="0">
                <a:solidFill>
                  <a:schemeClr val="tx1"/>
                </a:solidFill>
              </a:rPr>
              <a:t> File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</a:rPr>
              <a:t>Issue Record to Financials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</a:rPr>
              <a:t>	Paper Warrants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Remote Print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OST print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OMES/ OST Processing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25" y="3540873"/>
            <a:ext cx="4127350" cy="106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4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Processing of Taxes and Withholdings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</a:rPr>
              <a:t>Federal Tax Payments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</a:rPr>
              <a:t>ACES Entry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</a:rPr>
              <a:t>Journal Entry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</a:rPr>
              <a:t>State Tax Payments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</a:rPr>
              <a:t>OPERS/OLERS/Deferred Comp Plan Payments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</a:rPr>
              <a:t>Other Withholdings</a:t>
            </a:r>
          </a:p>
          <a:p>
            <a:pPr marL="0" indent="0">
              <a:buClr>
                <a:schemeClr val="tx1"/>
              </a:buClr>
              <a:buNone/>
            </a:pPr>
            <a:endParaRPr lang="en-US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Processing of Taxes and Withholdings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25" y="3540873"/>
            <a:ext cx="4127350" cy="106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5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Processing Returned Direct Deposits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</a:rPr>
              <a:t>Miscellaneous returns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</a:rPr>
              <a:t>Agency to reissue</a:t>
            </a:r>
          </a:p>
          <a:p>
            <a:pPr marL="0" indent="0">
              <a:buClr>
                <a:schemeClr val="tx1"/>
              </a:buClr>
              <a:buNone/>
            </a:pPr>
            <a:endParaRPr lang="en-US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Processing Cancellations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</a:rPr>
              <a:t>Paper Warrants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</a:rPr>
              <a:t>EFTs</a:t>
            </a:r>
          </a:p>
          <a:p>
            <a:pPr marL="0" indent="0">
              <a:buClr>
                <a:schemeClr val="tx1"/>
              </a:buClr>
              <a:buNone/>
            </a:pPr>
            <a:endParaRPr lang="en-US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Processing Cancellations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46" y="1101048"/>
            <a:ext cx="4261754" cy="568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1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Processing Cancellations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20" y="1066800"/>
            <a:ext cx="567385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9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33612" y="838200"/>
            <a:ext cx="4700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</a:rPr>
              <a:t>NEW PFT Layout</a:t>
            </a:r>
            <a:endParaRPr lang="en-US" sz="4400" dirty="0">
              <a:latin typeface="+mj-lt"/>
            </a:endParaRPr>
          </a:p>
        </p:txBody>
      </p:sp>
      <p:pic>
        <p:nvPicPr>
          <p:cNvPr id="1027" name="Picture 3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4676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6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Processing Cancellations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" y="2362200"/>
            <a:ext cx="85682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0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Reissue of Stat Cancels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344"/>
            <a:ext cx="5555531" cy="540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2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Direct Deposits/Cancellations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25" y="3540873"/>
            <a:ext cx="4127350" cy="106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3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Closing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https</a:t>
            </a:r>
            <a:r>
              <a:rPr lang="en-US" sz="2400" dirty="0">
                <a:solidFill>
                  <a:schemeClr val="tx1"/>
                </a:solidFill>
              </a:rPr>
              <a:t>://public.govdelivery.com/accounts/OKOMES/subscriber/new?preferences=true 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http://www.ok.gov/cio/Customer_Portal/Business_Application_Services_Essentials/Financials/Financials_News.html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Melody.Wright@core.state.ok.us  OR Linda.Bove@core.state.ok.us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Next Session, August 19: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1.	Open Books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2.	Direct Deposit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0612" y="838200"/>
            <a:ext cx="7215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</a:rPr>
              <a:t>NEW PFT Account Codes</a:t>
            </a:r>
            <a:endParaRPr lang="en-US" sz="4400" dirty="0">
              <a:latin typeface="+mj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906914"/>
              </p:ext>
            </p:extLst>
          </p:nvPr>
        </p:nvGraphicFramePr>
        <p:xfrm>
          <a:off x="1943099" y="1905000"/>
          <a:ext cx="5029201" cy="3781425"/>
        </p:xfrm>
        <a:graphic>
          <a:graphicData uri="http://schemas.openxmlformats.org/drawingml/2006/table">
            <a:tbl>
              <a:tblPr/>
              <a:tblGrid>
                <a:gridCol w="1888723"/>
                <a:gridCol w="76056"/>
                <a:gridCol w="735208"/>
                <a:gridCol w="104577"/>
                <a:gridCol w="735208"/>
                <a:gridCol w="142605"/>
                <a:gridCol w="142605"/>
                <a:gridCol w="1204219"/>
              </a:tblGrid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Account Description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New PFT Acct Code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New AP Acct Code for Vouchers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Currrent Account Code to use on PFT from Funding Source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Payroll Payable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485060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585060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4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Federal Income Tax W/H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FICA-ER Share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FICA-EE Share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MQFE-ER Share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MQFE-EE Share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State Income Tax W/H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OPERS-ER Share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OPERS-EE Share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485205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585205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Def Comp-ER Match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Def Comp-EE Share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OLERS-ER Share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OLERS-EE Share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Unemployment Tax - ER Share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Unemployment Tax W/H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485405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585405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5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0612" y="76200"/>
            <a:ext cx="7215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</a:rPr>
              <a:t>NEW PFT Account Codes</a:t>
            </a:r>
            <a:endParaRPr lang="en-US" sz="4400" dirty="0"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03576"/>
              </p:ext>
            </p:extLst>
          </p:nvPr>
        </p:nvGraphicFramePr>
        <p:xfrm>
          <a:off x="2390008" y="838200"/>
          <a:ext cx="4135384" cy="5915414"/>
        </p:xfrm>
        <a:graphic>
          <a:graphicData uri="http://schemas.openxmlformats.org/drawingml/2006/table">
            <a:tbl>
              <a:tblPr/>
              <a:tblGrid>
                <a:gridCol w="1553049"/>
                <a:gridCol w="62539"/>
                <a:gridCol w="604543"/>
                <a:gridCol w="41064"/>
                <a:gridCol w="649470"/>
                <a:gridCol w="117260"/>
                <a:gridCol w="117260"/>
                <a:gridCol w="990199"/>
              </a:tblGrid>
              <a:tr h="5503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Account Description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New PFT Acct Code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New AP Acct Code for Vouchers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Currrent Account Code to use on PFT from Funding Source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Sals-Regular Pay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511110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Sals-Non-Reg Pay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511130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Sals-H.Ed Teaching Pay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511140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Sals-H.Ed Prof.(Non-Teach) Pay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511150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Sals-H.Ed Non-Prof. Pay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511160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Sals-H.Ed Other Teach Pay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511170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Longevity Pay-H.Ed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511220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Individ.Incent.Pay-Safety Awds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511230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Ind. Health Incentive Payments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511260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Overtime Wages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511270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Holiday Pay - Payroll Only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511280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Pay Differential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511290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Education Loan Reimb Incentive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511300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Terminal Leave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511310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Cafeteria Plan - Other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511390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84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Compensation - Brd-Com Members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511400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Excess Benefit Allowance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511420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Employee Exp.Allow-Reportable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511430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Unemployment Compen.-Payroll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512210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Employer Share-FICA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513110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Employer Share-MQFE/FICA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513120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Employer Share OPERS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513230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ER Share-Other Auth.Ret.Sys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513240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ER Match-Ad Fee-State Annuity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513280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Supplemental Retmt Plans-HEd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513320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Retirement Pmts-Hed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514440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Employee </a:t>
                      </a:r>
                      <a:r>
                        <a:rPr lang="en-US" sz="9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Reimb</a:t>
                      </a:r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.-Non-Travel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561130</a:t>
                      </a:r>
                    </a:p>
                  </a:txBody>
                  <a:tcPr marL="7832" marR="7832" marT="7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0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0612" y="449759"/>
            <a:ext cx="7215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</a:rPr>
              <a:t>NEW PFT Account Codes</a:t>
            </a:r>
            <a:endParaRPr lang="en-US" sz="4400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455911"/>
              </p:ext>
            </p:extLst>
          </p:nvPr>
        </p:nvGraphicFramePr>
        <p:xfrm>
          <a:off x="1905000" y="2057400"/>
          <a:ext cx="5029201" cy="3048000"/>
        </p:xfrm>
        <a:graphic>
          <a:graphicData uri="http://schemas.openxmlformats.org/drawingml/2006/table">
            <a:tbl>
              <a:tblPr/>
              <a:tblGrid>
                <a:gridCol w="1888723"/>
                <a:gridCol w="76056"/>
                <a:gridCol w="735208"/>
                <a:gridCol w="104577"/>
                <a:gridCol w="735208"/>
                <a:gridCol w="142605"/>
                <a:gridCol w="142605"/>
                <a:gridCol w="1204219"/>
              </a:tblGrid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Account Description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New PFT Acct Code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New AP Acct Code for Vouchers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Currrent Account Code to use on PFT from Funding Source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W/H-Other Insurance-2%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W/H-Other Insurance-No Fee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W/H-Other Retirement-1%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W/H-Other Retirement-No Fee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W/H-Credit Union and Banks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W/H-Empl Tax Shelt Annuity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W/H-Cafeteria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W/H-457 Tax Def Retirement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W/H-403b Tax Def Retirement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W/H-401k Tax Def Retirement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485380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585380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W/H-401a Tax Def Retirement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485385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585385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W/H-Other (Garnish,levies,etc)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485390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585390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1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PFT Example - Excel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9235"/>
            <a:ext cx="7620000" cy="57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6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PFT Example – Claim Doc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34344"/>
            <a:ext cx="5563090" cy="572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0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PFT Example – </a:t>
            </a:r>
            <a:r>
              <a:rPr lang="en-US" sz="4400" dirty="0" err="1" smtClean="0">
                <a:solidFill>
                  <a:schemeClr val="tx1"/>
                </a:solidFill>
              </a:rPr>
              <a:t>dat</a:t>
            </a:r>
            <a:r>
              <a:rPr lang="en-US" sz="4400" dirty="0" smtClean="0">
                <a:solidFill>
                  <a:schemeClr val="tx1"/>
                </a:solidFill>
              </a:rPr>
              <a:t> file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38B3-B278-4DE4-B82E-29E8A7AD6CE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14" y="1066800"/>
            <a:ext cx="5312504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7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MES ISD Template">
      <a:dk1>
        <a:sysClr val="windowText" lastClr="000000"/>
      </a:dk1>
      <a:lt1>
        <a:sysClr val="window" lastClr="FFFFFF"/>
      </a:lt1>
      <a:dk2>
        <a:srgbClr val="4FB8C1"/>
      </a:dk2>
      <a:lt2>
        <a:srgbClr val="757575"/>
      </a:lt2>
      <a:accent1>
        <a:srgbClr val="EC5646"/>
      </a:accent1>
      <a:accent2>
        <a:srgbClr val="163C3F"/>
      </a:accent2>
      <a:accent3>
        <a:srgbClr val="E6B729"/>
      </a:accent3>
      <a:accent4>
        <a:srgbClr val="399993"/>
      </a:accent4>
      <a:accent5>
        <a:srgbClr val="A5A5A5"/>
      </a:accent5>
      <a:accent6>
        <a:srgbClr val="9E5E9B"/>
      </a:accent6>
      <a:hlink>
        <a:srgbClr val="40AEB6"/>
      </a:hlink>
      <a:folHlink>
        <a:srgbClr val="359097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29346</TotalTime>
  <Words>1578</Words>
  <Application>Microsoft Office PowerPoint</Application>
  <PresentationFormat>On-screen Show (4:3)</PresentationFormat>
  <Paragraphs>972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Ion</vt:lpstr>
      <vt:lpstr>Higher Education Payroll Processing &amp; Reporting Jan 2016</vt:lpstr>
      <vt:lpstr>Session Overview </vt:lpstr>
      <vt:lpstr>PowerPoint Presentation</vt:lpstr>
      <vt:lpstr>PowerPoint Presentation</vt:lpstr>
      <vt:lpstr>PowerPoint Presentation</vt:lpstr>
      <vt:lpstr>PowerPoint Presentation</vt:lpstr>
      <vt:lpstr>PFT Example - Excel</vt:lpstr>
      <vt:lpstr>PFT Example – Claim Doc</vt:lpstr>
      <vt:lpstr>PFT Example – dat file</vt:lpstr>
      <vt:lpstr>PFT Example – Report</vt:lpstr>
      <vt:lpstr>PFT</vt:lpstr>
      <vt:lpstr>500 Misc File Layout General Rules </vt:lpstr>
      <vt:lpstr>500 Misc File Layout Header Record </vt:lpstr>
      <vt:lpstr>500 Misc File Layout Detail Record</vt:lpstr>
      <vt:lpstr>500 Misc File Layout Detail Record</vt:lpstr>
      <vt:lpstr>500 Misc File Layout Detail Record</vt:lpstr>
      <vt:lpstr>500 Misc File Layout Detail Record </vt:lpstr>
      <vt:lpstr>500 Misc File Layout Detail Record</vt:lpstr>
      <vt:lpstr>500 Misc File Layout Trailer Record</vt:lpstr>
      <vt:lpstr>500 Misc </vt:lpstr>
      <vt:lpstr>OMES Processing</vt:lpstr>
      <vt:lpstr>OST Processing</vt:lpstr>
      <vt:lpstr>OMES/ OST Processing</vt:lpstr>
      <vt:lpstr>Processing of Taxes and Withholdings</vt:lpstr>
      <vt:lpstr>Processing of Taxes and Withholdings</vt:lpstr>
      <vt:lpstr>Processing Returned Direct Deposits</vt:lpstr>
      <vt:lpstr>Processing Cancellations</vt:lpstr>
      <vt:lpstr>Processing Cancellations</vt:lpstr>
      <vt:lpstr>Processing Cancellations</vt:lpstr>
      <vt:lpstr>Processing Cancellations</vt:lpstr>
      <vt:lpstr>Reissue of Stat Cancels</vt:lpstr>
      <vt:lpstr>Direct Deposits/Cancellations</vt:lpstr>
      <vt:lpstr>Closing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Sarjoo Shah</dc:creator>
  <cp:lastModifiedBy>Deidre Brown</cp:lastModifiedBy>
  <cp:revision>540</cp:revision>
  <cp:lastPrinted>2015-08-03T20:03:42Z</cp:lastPrinted>
  <dcterms:created xsi:type="dcterms:W3CDTF">2014-08-26T19:56:04Z</dcterms:created>
  <dcterms:modified xsi:type="dcterms:W3CDTF">2015-08-05T16:36:04Z</dcterms:modified>
</cp:coreProperties>
</file>