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1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6" r:id="rId3"/>
    <p:sldId id="313" r:id="rId4"/>
    <p:sldId id="312" r:id="rId5"/>
    <p:sldId id="314" r:id="rId6"/>
    <p:sldId id="319" r:id="rId7"/>
    <p:sldId id="317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15" r:id="rId20"/>
    <p:sldId id="357" r:id="rId21"/>
    <p:sldId id="359" r:id="rId22"/>
    <p:sldId id="345" r:id="rId23"/>
    <p:sldId id="323" r:id="rId24"/>
    <p:sldId id="324" r:id="rId25"/>
    <p:sldId id="325" r:id="rId26"/>
    <p:sldId id="336" r:id="rId27"/>
    <p:sldId id="343" r:id="rId28"/>
    <p:sldId id="337" r:id="rId29"/>
    <p:sldId id="335" r:id="rId30"/>
    <p:sldId id="358" r:id="rId31"/>
    <p:sldId id="342" r:id="rId32"/>
    <p:sldId id="322" r:id="rId33"/>
    <p:sldId id="321" r:id="rId34"/>
    <p:sldId id="334" r:id="rId35"/>
    <p:sldId id="341" r:id="rId36"/>
    <p:sldId id="344" r:id="rId37"/>
    <p:sldId id="320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29B"/>
    <a:srgbClr val="27455F"/>
    <a:srgbClr val="3CC0CB"/>
    <a:srgbClr val="ED4541"/>
    <a:srgbClr val="3A668E"/>
    <a:srgbClr val="345C80"/>
    <a:srgbClr val="5E5E5E"/>
    <a:srgbClr val="E56801"/>
    <a:srgbClr val="7AA6AC"/>
    <a:srgbClr val="7A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89255" autoAdjust="0"/>
  </p:normalViewPr>
  <p:slideViewPr>
    <p:cSldViewPr>
      <p:cViewPr>
        <p:scale>
          <a:sx n="100" d="100"/>
          <a:sy n="100" d="100"/>
        </p:scale>
        <p:origin x="-5" y="12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899E3-3859-411B-BB21-12CA91E8695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D0D5B-75D6-456E-ABB9-B21D0DC8F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3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6FC28-2F45-4F83-9218-8541ED4D555E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95900-ABA5-4B6D-A189-44216D2A6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0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5900-ABA5-4B6D-A189-44216D2A6BA3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16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58512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5900-ABA5-4B6D-A189-44216D2A6BA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29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58512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5900-ABA5-4B6D-A189-44216D2A6BA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2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5900-ABA5-4B6D-A189-44216D2A6B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83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58512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5900-ABA5-4B6D-A189-44216D2A6BA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29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58512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5900-ABA5-4B6D-A189-44216D2A6BA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29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58512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5900-ABA5-4B6D-A189-44216D2A6BA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2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58512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5900-ABA5-4B6D-A189-44216D2A6BA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2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58512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5900-ABA5-4B6D-A189-44216D2A6BA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2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58512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5900-ABA5-4B6D-A189-44216D2A6BA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2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58512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5900-ABA5-4B6D-A189-44216D2A6BA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2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5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rgbClr val="63C2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7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7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0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74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4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7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26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0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1" i="0" kern="1200" cap="small" dirty="0">
                <a:solidFill>
                  <a:srgbClr val="63C2C9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95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b="1" cap="none">
                <a:solidFill>
                  <a:srgbClr val="63C2C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9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5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rgbClr val="63C2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6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1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0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304800"/>
            <a:ext cx="304800" cy="539087"/>
          </a:xfrm>
        </p:spPr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7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8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58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rgbClr val="63C2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31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58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rgbClr val="2745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9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400530"/>
          </a:xfrm>
        </p:spPr>
        <p:txBody>
          <a:bodyPr/>
          <a:lstStyle>
            <a:lvl1pPr>
              <a:defRPr>
                <a:solidFill>
                  <a:srgbClr val="2745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595719"/>
            <a:ext cx="7696200" cy="4957481"/>
          </a:xfrm>
        </p:spPr>
        <p:txBody>
          <a:bodyPr/>
          <a:lstStyle>
            <a:lvl1pPr>
              <a:defRPr>
                <a:solidFill>
                  <a:srgbClr val="27455F"/>
                </a:solidFill>
              </a:defRPr>
            </a:lvl1pPr>
            <a:lvl2pPr>
              <a:defRPr>
                <a:solidFill>
                  <a:srgbClr val="27455F"/>
                </a:solidFill>
              </a:defRPr>
            </a:lvl2pPr>
            <a:lvl3pPr>
              <a:defRPr>
                <a:solidFill>
                  <a:srgbClr val="27455F"/>
                </a:solidFill>
              </a:defRPr>
            </a:lvl3pPr>
            <a:lvl4pPr>
              <a:defRPr>
                <a:solidFill>
                  <a:srgbClr val="27455F"/>
                </a:solidFill>
              </a:defRPr>
            </a:lvl4pPr>
            <a:lvl5pPr>
              <a:defRPr>
                <a:solidFill>
                  <a:srgbClr val="2745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98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745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7455F"/>
              </a:buClr>
              <a:defRPr>
                <a:solidFill>
                  <a:srgbClr val="27455F"/>
                </a:solidFill>
              </a:defRPr>
            </a:lvl1pPr>
            <a:lvl2pPr>
              <a:buClr>
                <a:srgbClr val="27455F"/>
              </a:buClr>
              <a:defRPr>
                <a:solidFill>
                  <a:srgbClr val="27455F"/>
                </a:solidFill>
              </a:defRPr>
            </a:lvl2pPr>
            <a:lvl3pPr>
              <a:buClr>
                <a:srgbClr val="27455F"/>
              </a:buClr>
              <a:defRPr>
                <a:solidFill>
                  <a:srgbClr val="27455F"/>
                </a:solidFill>
              </a:defRPr>
            </a:lvl3pPr>
            <a:lvl4pPr>
              <a:buClr>
                <a:srgbClr val="27455F"/>
              </a:buClr>
              <a:defRPr>
                <a:solidFill>
                  <a:srgbClr val="27455F"/>
                </a:solidFill>
              </a:defRPr>
            </a:lvl4pPr>
            <a:lvl5pPr>
              <a:buClr>
                <a:srgbClr val="27455F"/>
              </a:buClr>
              <a:defRPr>
                <a:solidFill>
                  <a:srgbClr val="2745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4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1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745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7455F"/>
                </a:solidFill>
              </a:defRPr>
            </a:lvl1pPr>
            <a:lvl2pPr>
              <a:defRPr>
                <a:solidFill>
                  <a:srgbClr val="27455F"/>
                </a:solidFill>
              </a:defRPr>
            </a:lvl2pPr>
            <a:lvl3pPr>
              <a:defRPr>
                <a:solidFill>
                  <a:srgbClr val="27455F"/>
                </a:solidFill>
              </a:defRPr>
            </a:lvl3pPr>
            <a:lvl4pPr>
              <a:defRPr>
                <a:solidFill>
                  <a:srgbClr val="27455F"/>
                </a:solidFill>
              </a:defRPr>
            </a:lvl4pPr>
            <a:lvl5pPr>
              <a:defRPr>
                <a:solidFill>
                  <a:srgbClr val="2745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2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b="1" cap="all">
                <a:solidFill>
                  <a:srgbClr val="63C2C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5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610600" y="0"/>
            <a:ext cx="304800" cy="838200"/>
          </a:xfrm>
          <a:prstGeom prst="rect">
            <a:avLst/>
          </a:prstGeom>
          <a:solidFill>
            <a:srgbClr val="ED45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5719"/>
            <a:ext cx="7696200" cy="4957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610600" y="342900"/>
            <a:ext cx="304800" cy="50098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14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712" r:id="rId2"/>
    <p:sldLayoutId id="2147483713" r:id="rId3"/>
    <p:sldLayoutId id="2147483714" r:id="rId4"/>
    <p:sldLayoutId id="2147483709" r:id="rId5"/>
    <p:sldLayoutId id="2147483693" r:id="rId6"/>
    <p:sldLayoutId id="2147483710" r:id="rId7"/>
    <p:sldLayoutId id="2147483711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7" rtl="0" eaLnBrk="1" latinLnBrk="0" hangingPunct="1">
        <a:spcBef>
          <a:spcPct val="0"/>
        </a:spcBef>
        <a:buNone/>
        <a:defRPr sz="3900" b="1" i="0" kern="1200" baseline="0">
          <a:solidFill>
            <a:srgbClr val="27455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rgbClr val="63C2C9"/>
        </a:buClr>
        <a:buSzPct val="70000"/>
        <a:buFont typeface="Wingdings 3" charset="2"/>
        <a:buChar char=""/>
        <a:defRPr sz="2800" b="0" i="0" kern="1200">
          <a:solidFill>
            <a:srgbClr val="27455F"/>
          </a:solidFill>
          <a:latin typeface="+mj-lt"/>
          <a:ea typeface="+mj-ea"/>
          <a:cs typeface="+mj-cs"/>
        </a:defRPr>
      </a:lvl1pPr>
      <a:lvl2pPr marL="628650" indent="-287338" algn="l" defTabSz="457207" rtl="0" eaLnBrk="1" latinLnBrk="0" hangingPunct="1">
        <a:spcBef>
          <a:spcPts val="1000"/>
        </a:spcBef>
        <a:spcAft>
          <a:spcPts val="0"/>
        </a:spcAft>
        <a:buClr>
          <a:srgbClr val="63C2C9"/>
        </a:buClr>
        <a:buSzPct val="90000"/>
        <a:buFont typeface="Wingdings" panose="05000000000000000000" pitchFamily="2" charset="2"/>
        <a:buChar char="§"/>
        <a:defRPr sz="2400" b="0" i="0" kern="1200">
          <a:solidFill>
            <a:srgbClr val="27455F"/>
          </a:solidFill>
          <a:latin typeface="+mj-lt"/>
          <a:ea typeface="+mj-ea"/>
          <a:cs typeface="+mj-cs"/>
        </a:defRPr>
      </a:lvl2pPr>
      <a:lvl3pPr marL="914400" indent="-285750" algn="l" defTabSz="457207" rtl="0" eaLnBrk="1" latinLnBrk="0" hangingPunct="1">
        <a:spcBef>
          <a:spcPts val="1000"/>
        </a:spcBef>
        <a:spcAft>
          <a:spcPts val="0"/>
        </a:spcAft>
        <a:buClr>
          <a:srgbClr val="63C2C9"/>
        </a:buClr>
        <a:buSzPct val="90000"/>
        <a:buFont typeface="Century Gothic" panose="020B0502020202020204" pitchFamily="34" charset="0"/>
        <a:buChar char="–"/>
        <a:defRPr sz="2000" b="0" i="0" kern="1200">
          <a:solidFill>
            <a:srgbClr val="27455F"/>
          </a:solidFill>
          <a:latin typeface="+mj-lt"/>
          <a:ea typeface="+mj-ea"/>
          <a:cs typeface="+mj-cs"/>
        </a:defRPr>
      </a:lvl3pPr>
      <a:lvl4pPr marL="1146175" indent="-231775" algn="l" defTabSz="457207" rtl="0" eaLnBrk="1" latinLnBrk="0" hangingPunct="1">
        <a:spcBef>
          <a:spcPts val="1000"/>
        </a:spcBef>
        <a:spcAft>
          <a:spcPts val="0"/>
        </a:spcAft>
        <a:buClr>
          <a:srgbClr val="63C2C9"/>
        </a:buClr>
        <a:buSzPct val="90000"/>
        <a:buFont typeface="Wingdings" panose="05000000000000000000" pitchFamily="2" charset="2"/>
        <a:buChar char="§"/>
        <a:defRPr sz="1600" b="0" i="0" kern="1200">
          <a:solidFill>
            <a:srgbClr val="27455F"/>
          </a:solidFill>
          <a:latin typeface="+mj-lt"/>
          <a:ea typeface="+mj-ea"/>
          <a:cs typeface="+mj-cs"/>
        </a:defRPr>
      </a:lvl4pPr>
      <a:lvl5pPr marL="1376363" indent="-230188" algn="l" defTabSz="457207" rtl="0" eaLnBrk="1" latinLnBrk="0" hangingPunct="1">
        <a:spcBef>
          <a:spcPts val="1000"/>
        </a:spcBef>
        <a:spcAft>
          <a:spcPts val="0"/>
        </a:spcAft>
        <a:buClr>
          <a:srgbClr val="63C2C9"/>
        </a:buClr>
        <a:buSzPct val="90000"/>
        <a:buFont typeface="Century Gothic" panose="020B0502020202020204" pitchFamily="34" charset="0"/>
        <a:buChar char="–"/>
        <a:defRPr sz="1400" b="0" i="0" kern="1200">
          <a:solidFill>
            <a:srgbClr val="27455F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pub/irs-pdf/p4990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19200" y="685800"/>
            <a:ext cx="6675120" cy="3428999"/>
          </a:xfrm>
        </p:spPr>
        <p:txBody>
          <a:bodyPr/>
          <a:lstStyle/>
          <a:p>
            <a:pPr algn="ctr"/>
            <a:r>
              <a:rPr lang="en-US" sz="4400" dirty="0" smtClean="0"/>
              <a:t>Higher Education Federal Tax Payments, General Ledger and Accounts Payable Training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675120" cy="86142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November 3, 2015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0" dirty="0" smtClean="0">
                <a:solidFill>
                  <a:schemeClr val="tx1"/>
                </a:solidFill>
              </a:rPr>
              <a:t>Federal Tax Payment Processing</a:t>
            </a:r>
            <a:endParaRPr lang="en-US" sz="4400" b="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639347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2362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a New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7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0" dirty="0" smtClean="0">
                <a:solidFill>
                  <a:schemeClr val="tx1"/>
                </a:solidFill>
              </a:rPr>
              <a:t>Federal Tax Payment Processing</a:t>
            </a:r>
            <a:endParaRPr lang="en-US" sz="4400" b="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278439" cy="324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2057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 Journal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6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0" dirty="0" smtClean="0">
                <a:solidFill>
                  <a:schemeClr val="tx1"/>
                </a:solidFill>
              </a:rPr>
              <a:t>Federal Tax Payment Processing</a:t>
            </a:r>
            <a:endParaRPr lang="en-US" sz="4400" b="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057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Personalize View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2514600"/>
            <a:ext cx="7439696" cy="196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824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0" dirty="0" smtClean="0">
                <a:solidFill>
                  <a:schemeClr val="tx1"/>
                </a:solidFill>
              </a:rPr>
              <a:t>Federal Tax Payment Processing</a:t>
            </a:r>
            <a:endParaRPr lang="en-US" sz="4400" b="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99315"/>
            <a:ext cx="2438399" cy="402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7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0" dirty="0" smtClean="0">
                <a:solidFill>
                  <a:schemeClr val="tx1"/>
                </a:solidFill>
              </a:rPr>
              <a:t>Federal Tax Payment Processing</a:t>
            </a:r>
            <a:endParaRPr lang="en-US" sz="4400" b="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6897065" cy="185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2895600"/>
            <a:ext cx="411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Journal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3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0" dirty="0" smtClean="0">
                <a:solidFill>
                  <a:schemeClr val="tx1"/>
                </a:solidFill>
              </a:rPr>
              <a:t>Federal Tax Payment Processing</a:t>
            </a:r>
            <a:endParaRPr lang="en-US" sz="4400" b="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400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757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0" dirty="0" smtClean="0">
                <a:solidFill>
                  <a:schemeClr val="tx1"/>
                </a:solidFill>
              </a:rPr>
              <a:t>Federal Tax Payment Processing</a:t>
            </a:r>
            <a:endParaRPr lang="en-US" sz="4400" b="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657920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2133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2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0" dirty="0" smtClean="0">
                <a:solidFill>
                  <a:schemeClr val="tx1"/>
                </a:solidFill>
              </a:rPr>
              <a:t>Federal Tax Payment Processing</a:t>
            </a:r>
            <a:endParaRPr lang="en-US" sz="4400" b="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133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Save Entry and Verify Totals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502932"/>
            <a:ext cx="6781800" cy="319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533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0" dirty="0">
                <a:solidFill>
                  <a:schemeClr val="tx1"/>
                </a:solidFill>
              </a:rPr>
              <a:t>Federal Tax Payment Processing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Process Summary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Calculate the tax deposit by account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Enter payment in ACES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Enter journal entry in financial system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Notify DCAR Accounting for approval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10am day before payment is due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E-mail 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Agency number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Contacts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Journal ID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Screen shot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72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3425" y="228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Federal Tax Payment Processing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PS General Ledger Entry Review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In balance 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Proper header information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Accounts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Class funding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Fund Type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Department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Program Code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Bud Ref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Amount</a:t>
            </a:r>
          </a:p>
        </p:txBody>
      </p:sp>
    </p:spTree>
    <p:extLst>
      <p:ext uri="{BB962C8B-B14F-4D97-AF65-F5344CB8AC3E}">
        <p14:creationId xmlns:p14="http://schemas.microsoft.com/office/powerpoint/2010/main" val="28719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Federal Tax Payment Processing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prstClr val="white"/>
              </a:buClr>
              <a:buNone/>
            </a:pPr>
            <a:r>
              <a:rPr lang="en-US" sz="2600" dirty="0" smtClean="0">
                <a:solidFill>
                  <a:prstClr val="white"/>
                </a:solidFill>
              </a:rPr>
              <a:t> </a:t>
            </a:r>
            <a:endParaRPr lang="en-US" sz="2600" dirty="0">
              <a:solidFill>
                <a:prstClr val="white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343400" cy="519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8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b="0" dirty="0" smtClean="0">
                <a:solidFill>
                  <a:schemeClr val="tx1"/>
                </a:solidFill>
              </a:rPr>
              <a:t>Federal Tax Payment Processing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Posted </a:t>
            </a:r>
            <a:r>
              <a:rPr lang="en-US" sz="2600" dirty="0">
                <a:solidFill>
                  <a:prstClr val="white"/>
                </a:solidFill>
              </a:rPr>
              <a:t>and Released to OST?</a:t>
            </a:r>
          </a:p>
          <a:p>
            <a:pPr lvl="1">
              <a:buClr>
                <a:prstClr val="white"/>
              </a:buClr>
            </a:pPr>
            <a:r>
              <a:rPr lang="en-US" sz="2200" dirty="0">
                <a:solidFill>
                  <a:prstClr val="white"/>
                </a:solidFill>
              </a:rPr>
              <a:t>Yes: if all info is correct and $ amounts agree</a:t>
            </a:r>
          </a:p>
          <a:p>
            <a:pPr lvl="1">
              <a:buClr>
                <a:prstClr val="white"/>
              </a:buClr>
            </a:pPr>
            <a:r>
              <a:rPr lang="en-US" sz="2200" dirty="0">
                <a:solidFill>
                  <a:prstClr val="white"/>
                </a:solidFill>
              </a:rPr>
              <a:t>No: if anything is not correct, agency will be notified</a:t>
            </a:r>
          </a:p>
          <a:p>
            <a:pPr lvl="0">
              <a:buClr>
                <a:prstClr val="white"/>
              </a:buClr>
            </a:pPr>
            <a:r>
              <a:rPr lang="en-US" sz="2600" dirty="0">
                <a:solidFill>
                  <a:prstClr val="white"/>
                </a:solidFill>
              </a:rPr>
              <a:t>OST Processing</a:t>
            </a:r>
          </a:p>
          <a:p>
            <a:pPr lvl="1">
              <a:buClr>
                <a:prstClr val="white"/>
              </a:buClr>
            </a:pPr>
            <a:r>
              <a:rPr lang="en-US" sz="2200" dirty="0">
                <a:solidFill>
                  <a:prstClr val="white"/>
                </a:solidFill>
              </a:rPr>
              <a:t>By 10:45 am daily notified of agencies &amp; amounts posted in GL</a:t>
            </a:r>
          </a:p>
          <a:p>
            <a:pPr lvl="1">
              <a:buClr>
                <a:prstClr val="white"/>
              </a:buClr>
            </a:pPr>
            <a:r>
              <a:rPr lang="en-US" sz="2200" dirty="0">
                <a:solidFill>
                  <a:prstClr val="white"/>
                </a:solidFill>
              </a:rPr>
              <a:t>Verify ACES entry amounts match the notification to release payment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Federal Tax Payment </a:t>
            </a:r>
            <a:r>
              <a:rPr lang="en-US" sz="4400" dirty="0" smtClean="0"/>
              <a:t>Processing and Journal Entry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>
              <a:solidFill>
                <a:prstClr val="white"/>
              </a:solidFill>
            </a:endParaRPr>
          </a:p>
          <a:p>
            <a:pPr algn="ctr"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Questions???</a:t>
            </a:r>
            <a:endParaRPr lang="en-US" sz="2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Accounts Payable</a:t>
            </a:r>
          </a:p>
          <a:p>
            <a:pPr algn="ctr"/>
            <a:r>
              <a:rPr lang="en-US" sz="4400" dirty="0" smtClean="0"/>
              <a:t>Agenda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5150"/>
            <a:ext cx="7696200" cy="4878050"/>
          </a:xfrm>
        </p:spPr>
        <p:txBody>
          <a:bodyPr>
            <a:normAutofit lnSpcReduction="10000"/>
          </a:bodyPr>
          <a:lstStyle/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Net Payroll Vouchers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Net Payroll EFT Returns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PFT Reversals and Net Payroll Cancelations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Payroll Reversals</a:t>
            </a: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Lost or Destroyed Net Payroll Warrants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Stat Canceled Net Payroll Warrants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Other 585XXX Voucher Payments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7XX, 789, 994 Comparisons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Voucher From Remote Agency Changes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Accounts Payable Report Changes</a:t>
            </a:r>
          </a:p>
          <a:p>
            <a:pPr>
              <a:buClr>
                <a:prstClr val="white"/>
              </a:buClr>
            </a:pPr>
            <a:endParaRPr lang="en-US" sz="2600" dirty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Accounts Payable  </a:t>
            </a:r>
          </a:p>
          <a:p>
            <a:pPr algn="ctr"/>
            <a:r>
              <a:rPr lang="en-US" sz="4400" dirty="0" smtClean="0"/>
              <a:t>Net Payroll Vouchers 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5150"/>
            <a:ext cx="7696200" cy="4878050"/>
          </a:xfrm>
        </p:spPr>
        <p:txBody>
          <a:bodyPr>
            <a:normAutofit lnSpcReduction="10000"/>
          </a:bodyPr>
          <a:lstStyle/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Net Payroll vouchers will create as part of the PFT and </a:t>
            </a:r>
            <a:r>
              <a:rPr lang="en-US" sz="2600" dirty="0" err="1" smtClean="0">
                <a:solidFill>
                  <a:prstClr val="white"/>
                </a:solidFill>
              </a:rPr>
              <a:t>Misc</a:t>
            </a:r>
            <a:r>
              <a:rPr lang="en-US" sz="2600" dirty="0" smtClean="0">
                <a:solidFill>
                  <a:prstClr val="white"/>
                </a:solidFill>
              </a:rPr>
              <a:t> 500 file uploads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Vouchers will be available the next business day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Supplier ID will be 0000001111 – Higher Ed Payroll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Payee name maintained in PeopleSoft table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Invoice ID is claim number plus record number</a:t>
            </a:r>
          </a:p>
          <a:p>
            <a:pPr lvl="1">
              <a:buClr>
                <a:prstClr val="white"/>
              </a:buClr>
            </a:pPr>
            <a:r>
              <a:rPr lang="en-US" sz="2200" dirty="0">
                <a:solidFill>
                  <a:prstClr val="white"/>
                </a:solidFill>
              </a:rPr>
              <a:t>Voucher accounting date prior to invoice date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Invoice </a:t>
            </a:r>
            <a:r>
              <a:rPr lang="en-US" sz="2200" dirty="0" smtClean="0">
                <a:solidFill>
                  <a:prstClr val="white"/>
                </a:solidFill>
              </a:rPr>
              <a:t>date and payment date are </a:t>
            </a:r>
            <a:r>
              <a:rPr lang="en-US" sz="2200" dirty="0" smtClean="0">
                <a:solidFill>
                  <a:prstClr val="white"/>
                </a:solidFill>
              </a:rPr>
              <a:t>pay date</a:t>
            </a:r>
            <a:endParaRPr lang="en-US" sz="2200" dirty="0" smtClean="0">
              <a:solidFill>
                <a:prstClr val="white"/>
              </a:solidFill>
            </a:endParaRP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Class </a:t>
            </a:r>
            <a:r>
              <a:rPr lang="en-US" sz="2200" dirty="0" smtClean="0">
                <a:solidFill>
                  <a:prstClr val="white"/>
                </a:solidFill>
              </a:rPr>
              <a:t>Fund is 78900, Department is 8900001, and Account code is 585060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Warrant number submitted to OST will populate in the voucher</a:t>
            </a:r>
          </a:p>
          <a:p>
            <a:pPr lvl="1">
              <a:buClr>
                <a:prstClr val="white"/>
              </a:buClr>
            </a:pPr>
            <a:endParaRPr lang="en-US" sz="2200" dirty="0" smtClean="0">
              <a:solidFill>
                <a:prstClr val="white"/>
              </a:solidFill>
            </a:endParaRPr>
          </a:p>
          <a:p>
            <a:pPr lvl="1">
              <a:buClr>
                <a:prstClr val="white"/>
              </a:buClr>
            </a:pPr>
            <a:endParaRPr lang="en-US" sz="2200" dirty="0" smtClean="0">
              <a:solidFill>
                <a:prstClr val="white"/>
              </a:solidFill>
            </a:endParaRPr>
          </a:p>
          <a:p>
            <a:pPr marL="0" indent="0">
              <a:buClr>
                <a:prstClr val="white"/>
              </a:buClr>
              <a:buNone/>
            </a:pPr>
            <a:endParaRPr lang="en-US" sz="2600" dirty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Accounts Payable  </a:t>
            </a:r>
          </a:p>
          <a:p>
            <a:pPr algn="ctr"/>
            <a:r>
              <a:rPr lang="en-US" sz="4400" dirty="0" smtClean="0"/>
              <a:t>Invoice Information Page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5150"/>
            <a:ext cx="7696200" cy="4878050"/>
          </a:xfrm>
        </p:spPr>
        <p:txBody>
          <a:bodyPr/>
          <a:lstStyle/>
          <a:p>
            <a:pPr lvl="1">
              <a:buClr>
                <a:prstClr val="white"/>
              </a:buClr>
            </a:pPr>
            <a:endParaRPr lang="en-US" sz="2200" dirty="0" smtClean="0">
              <a:solidFill>
                <a:prstClr val="white"/>
              </a:solidFill>
            </a:endParaRPr>
          </a:p>
          <a:p>
            <a:pPr lvl="1">
              <a:buClr>
                <a:prstClr val="white"/>
              </a:buClr>
            </a:pPr>
            <a:endParaRPr lang="en-US" sz="2200" dirty="0" smtClean="0">
              <a:solidFill>
                <a:prstClr val="white"/>
              </a:solidFill>
            </a:endParaRPr>
          </a:p>
          <a:p>
            <a:pPr marL="0" indent="0">
              <a:buClr>
                <a:prstClr val="white"/>
              </a:buClr>
              <a:buNone/>
            </a:pPr>
            <a:endParaRPr lang="en-US" sz="2600" dirty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102600" cy="23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77990"/>
            <a:ext cx="80708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4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Accounts Payable  </a:t>
            </a:r>
          </a:p>
          <a:p>
            <a:pPr algn="ctr"/>
            <a:r>
              <a:rPr lang="en-US" sz="4400" dirty="0" smtClean="0"/>
              <a:t>Payment Page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5150"/>
            <a:ext cx="7696200" cy="4878050"/>
          </a:xfrm>
        </p:spPr>
        <p:txBody>
          <a:bodyPr/>
          <a:lstStyle/>
          <a:p>
            <a:pPr lvl="1">
              <a:buClr>
                <a:prstClr val="white"/>
              </a:buClr>
            </a:pPr>
            <a:endParaRPr lang="en-US" sz="2200" dirty="0" smtClean="0">
              <a:solidFill>
                <a:prstClr val="white"/>
              </a:solidFill>
            </a:endParaRPr>
          </a:p>
          <a:p>
            <a:pPr marL="341312" lvl="1" indent="0">
              <a:buClr>
                <a:prstClr val="white"/>
              </a:buClr>
              <a:buNone/>
            </a:pPr>
            <a:endParaRPr lang="en-US" sz="2200" dirty="0" smtClean="0">
              <a:solidFill>
                <a:prstClr val="white"/>
              </a:solidFill>
            </a:endParaRPr>
          </a:p>
          <a:p>
            <a:pPr marL="0" indent="0">
              <a:buClr>
                <a:prstClr val="white"/>
              </a:buClr>
              <a:buNone/>
            </a:pPr>
            <a:endParaRPr lang="en-US" sz="2600" dirty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4828540"/>
            <a:ext cx="80708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813560"/>
            <a:ext cx="80708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0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Accounts Payable</a:t>
            </a:r>
          </a:p>
          <a:p>
            <a:pPr algn="ctr"/>
            <a:r>
              <a:rPr lang="en-US" sz="4400" dirty="0" smtClean="0"/>
              <a:t>Net Payroll </a:t>
            </a:r>
            <a:r>
              <a:rPr lang="en-US" sz="4400" dirty="0"/>
              <a:t>EFT Returns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EFT Return – Item returned by the Receiving Depository Financial Institution 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OMES will no longer issue replacement checks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Funds will be deposited to institution’s clearing account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Transaction Processing will contact institution to issue a refund warrant from the clearing account to the payee</a:t>
            </a:r>
          </a:p>
          <a:p>
            <a:pPr marL="0" indent="0">
              <a:buClr>
                <a:prstClr val="white"/>
              </a:buClr>
              <a:buNone/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 marL="0" indent="0">
              <a:buClr>
                <a:prstClr val="white"/>
              </a:buClr>
              <a:buNone/>
            </a:pPr>
            <a:endParaRPr lang="en-US" sz="2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Accounts Payable</a:t>
            </a:r>
          </a:p>
          <a:p>
            <a:pPr algn="ctr"/>
            <a:r>
              <a:rPr lang="en-US" sz="4400" dirty="0" smtClean="0"/>
              <a:t>PFT Reversal &amp; Net Payroll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5150"/>
            <a:ext cx="7696200" cy="4878050"/>
          </a:xfrm>
        </p:spPr>
        <p:txBody>
          <a:bodyPr>
            <a:normAutofit fontScale="92500" lnSpcReduction="20000"/>
          </a:bodyPr>
          <a:lstStyle/>
          <a:p>
            <a:pPr>
              <a:buClr>
                <a:prstClr val="white"/>
              </a:buClr>
            </a:pPr>
            <a:r>
              <a:rPr lang="en-US" dirty="0" smtClean="0">
                <a:solidFill>
                  <a:prstClr val="white"/>
                </a:solidFill>
              </a:rPr>
              <a:t>EFT </a:t>
            </a:r>
            <a:r>
              <a:rPr lang="en-US" dirty="0" smtClean="0">
                <a:solidFill>
                  <a:prstClr val="white"/>
                </a:solidFill>
              </a:rPr>
              <a:t>Payment - submit Form EWC to reverse payment to </a:t>
            </a:r>
            <a:r>
              <a:rPr lang="en-US" dirty="0" smtClean="0">
                <a:solidFill>
                  <a:prstClr val="white"/>
                </a:solidFill>
              </a:rPr>
              <a:t>7789AGY</a:t>
            </a:r>
          </a:p>
          <a:p>
            <a:pPr lvl="1">
              <a:buClr>
                <a:prstClr val="white"/>
              </a:buClr>
            </a:pPr>
            <a:r>
              <a:rPr lang="en-US" dirty="0">
                <a:solidFill>
                  <a:prstClr val="white"/>
                </a:solidFill>
              </a:rPr>
              <a:t>Section 2 – Payees Name will be employee’s name and Vendor ID will be 0000001111</a:t>
            </a:r>
          </a:p>
          <a:p>
            <a:pPr lvl="1">
              <a:buClr>
                <a:prstClr val="white"/>
              </a:buClr>
            </a:pPr>
            <a:r>
              <a:rPr lang="en-US" dirty="0" smtClean="0">
                <a:solidFill>
                  <a:prstClr val="white"/>
                </a:solidFill>
              </a:rPr>
              <a:t>Submit </a:t>
            </a:r>
            <a:r>
              <a:rPr lang="en-US" dirty="0" smtClean="0">
                <a:solidFill>
                  <a:prstClr val="white"/>
                </a:solidFill>
              </a:rPr>
              <a:t>within five days </a:t>
            </a:r>
            <a:r>
              <a:rPr lang="en-US" dirty="0" smtClean="0">
                <a:solidFill>
                  <a:prstClr val="white"/>
                </a:solidFill>
              </a:rPr>
              <a:t>of the </a:t>
            </a:r>
            <a:r>
              <a:rPr lang="en-US" dirty="0" smtClean="0">
                <a:solidFill>
                  <a:prstClr val="white"/>
                </a:solidFill>
              </a:rPr>
              <a:t>effective date</a:t>
            </a:r>
          </a:p>
          <a:p>
            <a:pPr lvl="1">
              <a:buClr>
                <a:prstClr val="white"/>
              </a:buClr>
            </a:pPr>
            <a:r>
              <a:rPr lang="en-US" dirty="0" smtClean="0">
                <a:solidFill>
                  <a:prstClr val="white"/>
                </a:solidFill>
              </a:rPr>
              <a:t>Warrant will be canceled five days after OST forwards to JPMC</a:t>
            </a:r>
          </a:p>
          <a:p>
            <a:pPr>
              <a:buClr>
                <a:prstClr val="white"/>
              </a:buClr>
            </a:pPr>
            <a:r>
              <a:rPr lang="en-US" dirty="0" smtClean="0">
                <a:solidFill>
                  <a:prstClr val="white"/>
                </a:solidFill>
              </a:rPr>
              <a:t>Warrant - submit the OST Stop Payment and Hard Cancel Form</a:t>
            </a:r>
          </a:p>
          <a:p>
            <a:pPr lvl="1">
              <a:buClr>
                <a:prstClr val="white"/>
              </a:buClr>
            </a:pPr>
            <a:r>
              <a:rPr lang="en-US" dirty="0" smtClean="0">
                <a:solidFill>
                  <a:prstClr val="white"/>
                </a:solidFill>
              </a:rPr>
              <a:t>Mark as Hard Cancel and attach warrant</a:t>
            </a:r>
          </a:p>
          <a:p>
            <a:pPr lvl="1">
              <a:buClr>
                <a:prstClr val="white"/>
              </a:buClr>
            </a:pPr>
            <a:r>
              <a:rPr lang="en-US" dirty="0" smtClean="0">
                <a:solidFill>
                  <a:prstClr val="white"/>
                </a:solidFill>
              </a:rPr>
              <a:t>Complete Section 2A with </a:t>
            </a:r>
            <a:r>
              <a:rPr lang="en-US" b="1" u="sng" dirty="0" err="1" smtClean="0">
                <a:solidFill>
                  <a:prstClr val="white"/>
                </a:solidFill>
              </a:rPr>
              <a:t>Misc</a:t>
            </a:r>
            <a:r>
              <a:rPr lang="en-US" dirty="0" smtClean="0">
                <a:solidFill>
                  <a:prstClr val="white"/>
                </a:solidFill>
              </a:rPr>
              <a:t> Warrant </a:t>
            </a:r>
            <a:r>
              <a:rPr lang="en-US" dirty="0" smtClean="0">
                <a:solidFill>
                  <a:prstClr val="white"/>
                </a:solidFill>
              </a:rPr>
              <a:t>Type, Voucher </a:t>
            </a:r>
            <a:r>
              <a:rPr lang="en-US" dirty="0" smtClean="0">
                <a:solidFill>
                  <a:prstClr val="white"/>
                </a:solidFill>
              </a:rPr>
              <a:t>Number and Amount</a:t>
            </a:r>
            <a:r>
              <a:rPr lang="en-US" dirty="0" smtClean="0">
                <a:solidFill>
                  <a:prstClr val="white"/>
                </a:solidFill>
              </a:rPr>
              <a:t>, </a:t>
            </a:r>
            <a:r>
              <a:rPr lang="en-US" dirty="0" err="1" smtClean="0">
                <a:solidFill>
                  <a:prstClr val="white"/>
                </a:solidFill>
              </a:rPr>
              <a:t>and‘N</a:t>
            </a:r>
            <a:r>
              <a:rPr lang="en-US" dirty="0" smtClean="0">
                <a:solidFill>
                  <a:prstClr val="white"/>
                </a:solidFill>
              </a:rPr>
              <a:t>’ in Replace Warrant column</a:t>
            </a:r>
          </a:p>
          <a:p>
            <a:pPr lvl="1">
              <a:buClr>
                <a:prstClr val="white"/>
              </a:buClr>
            </a:pPr>
            <a:endParaRPr lang="en-US" sz="22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 marL="0" indent="0">
              <a:buClr>
                <a:prstClr val="white"/>
              </a:buClr>
              <a:buNone/>
            </a:pPr>
            <a:endParaRPr lang="en-US" sz="2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Accounts Payable</a:t>
            </a:r>
          </a:p>
          <a:p>
            <a:pPr algn="ctr"/>
            <a:r>
              <a:rPr lang="en-US" sz="4400" dirty="0" smtClean="0"/>
              <a:t>PFT Reversals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Submit PFT File to remove funds from class fund 789 to the operating funds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Currently developing PFT Reversal process in Financials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PFT and 500 </a:t>
            </a:r>
            <a:r>
              <a:rPr lang="en-US" sz="2200" dirty="0" err="1" smtClean="0">
                <a:solidFill>
                  <a:prstClr val="white"/>
                </a:solidFill>
              </a:rPr>
              <a:t>Misc</a:t>
            </a:r>
            <a:r>
              <a:rPr lang="en-US" sz="2200" dirty="0" smtClean="0">
                <a:solidFill>
                  <a:prstClr val="white"/>
                </a:solidFill>
              </a:rPr>
              <a:t> file will not tie since there will not be 500 </a:t>
            </a:r>
            <a:r>
              <a:rPr lang="en-US" sz="2200" dirty="0" err="1" smtClean="0">
                <a:solidFill>
                  <a:prstClr val="white"/>
                </a:solidFill>
              </a:rPr>
              <a:t>Misc</a:t>
            </a:r>
            <a:r>
              <a:rPr lang="en-US" sz="2200" dirty="0" smtClean="0">
                <a:solidFill>
                  <a:prstClr val="white"/>
                </a:solidFill>
              </a:rPr>
              <a:t> file</a:t>
            </a: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 marL="0" indent="0">
              <a:buClr>
                <a:prstClr val="white"/>
              </a:buClr>
              <a:buNone/>
            </a:pPr>
            <a:endParaRPr lang="en-US" sz="2600" dirty="0">
              <a:solidFill>
                <a:prstClr val="white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6629400" cy="259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8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Accounts Payable</a:t>
            </a:r>
          </a:p>
          <a:p>
            <a:pPr algn="ctr"/>
            <a:r>
              <a:rPr lang="en-US" sz="4400" dirty="0" smtClean="0"/>
              <a:t>Lost or Destroyed Warrant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Submit the OST Stop Payment and Hard Cancel </a:t>
            </a:r>
            <a:r>
              <a:rPr lang="en-US" sz="2600" dirty="0" smtClean="0">
                <a:solidFill>
                  <a:prstClr val="white"/>
                </a:solidFill>
              </a:rPr>
              <a:t>Form</a:t>
            </a:r>
          </a:p>
          <a:p>
            <a:pPr lvl="1">
              <a:buClr>
                <a:prstClr val="white"/>
              </a:buClr>
            </a:pPr>
            <a:r>
              <a:rPr lang="en-US" sz="2200" dirty="0">
                <a:solidFill>
                  <a:prstClr val="white"/>
                </a:solidFill>
              </a:rPr>
              <a:t>Complete Section 1 - Stop Pay (Lost) or Hard Cancel (Damaged). Enter Employee’s Name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Complete </a:t>
            </a:r>
            <a:r>
              <a:rPr lang="en-US" sz="2200" dirty="0" smtClean="0">
                <a:solidFill>
                  <a:prstClr val="white"/>
                </a:solidFill>
              </a:rPr>
              <a:t>Section 2A with </a:t>
            </a:r>
            <a:r>
              <a:rPr lang="en-US" sz="2200" b="1" u="sng" dirty="0" err="1" smtClean="0">
                <a:solidFill>
                  <a:prstClr val="white"/>
                </a:solidFill>
              </a:rPr>
              <a:t>Misc</a:t>
            </a:r>
            <a:r>
              <a:rPr lang="en-US" sz="2200" dirty="0" smtClean="0">
                <a:solidFill>
                  <a:prstClr val="white"/>
                </a:solidFill>
              </a:rPr>
              <a:t> Warrant </a:t>
            </a:r>
            <a:r>
              <a:rPr lang="en-US" sz="2200" dirty="0" smtClean="0">
                <a:solidFill>
                  <a:prstClr val="white"/>
                </a:solidFill>
              </a:rPr>
              <a:t>Type, Voucher </a:t>
            </a:r>
            <a:r>
              <a:rPr lang="en-US" sz="2200" dirty="0" smtClean="0">
                <a:solidFill>
                  <a:prstClr val="white"/>
                </a:solidFill>
              </a:rPr>
              <a:t># and Amount</a:t>
            </a:r>
            <a:r>
              <a:rPr lang="en-US" sz="2200" dirty="0" smtClean="0">
                <a:solidFill>
                  <a:prstClr val="white"/>
                </a:solidFill>
              </a:rPr>
              <a:t>, </a:t>
            </a:r>
            <a:r>
              <a:rPr lang="en-US" sz="2200" dirty="0" smtClean="0">
                <a:solidFill>
                  <a:prstClr val="white"/>
                </a:solidFill>
              </a:rPr>
              <a:t>and ‘Y</a:t>
            </a:r>
            <a:r>
              <a:rPr lang="en-US" sz="2200" dirty="0" smtClean="0">
                <a:solidFill>
                  <a:prstClr val="white"/>
                </a:solidFill>
              </a:rPr>
              <a:t>’ in Replace Warrant column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Complete Section 2B to obtain payee’s signature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Complete Section 2C with Vendor Name, Amount, Vendor ID, and Location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Warrant Replacement will be to Payee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Replaced from 00000 Vendor File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Submit Additions/Changes for Employees form</a:t>
            </a:r>
          </a:p>
          <a:p>
            <a:pPr lvl="1">
              <a:buClr>
                <a:prstClr val="white"/>
              </a:buClr>
            </a:pPr>
            <a:endParaRPr lang="en-US" sz="22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 marL="0" indent="0">
              <a:buClr>
                <a:prstClr val="white"/>
              </a:buClr>
              <a:buNone/>
            </a:pPr>
            <a:endParaRPr lang="en-US" sz="2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Federal Tax Payment Processing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2390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7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Accounts Payable</a:t>
            </a:r>
          </a:p>
          <a:p>
            <a:pPr algn="ctr"/>
            <a:r>
              <a:rPr lang="en-US" sz="4400" dirty="0" smtClean="0"/>
              <a:t>OST Stop Pay and HC Form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 marL="341312" lvl="1" indent="0">
              <a:buClr>
                <a:prstClr val="white"/>
              </a:buClr>
              <a:buNone/>
            </a:pPr>
            <a:r>
              <a:rPr lang="en-US" sz="2200" dirty="0">
                <a:solidFill>
                  <a:prstClr val="white"/>
                </a:solidFill>
              </a:rPr>
              <a:t>http://www.ok.gov/OSF/Forms/Division_of_Central_Accounting_and_Reporting_Forms/</a:t>
            </a:r>
          </a:p>
          <a:p>
            <a:pPr marL="341312" lvl="1" indent="0">
              <a:buClr>
                <a:prstClr val="white"/>
              </a:buClr>
              <a:buNone/>
            </a:pPr>
            <a:endParaRPr lang="en-US" sz="22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 marL="0" indent="0">
              <a:buClr>
                <a:prstClr val="white"/>
              </a:buClr>
              <a:buNone/>
            </a:pPr>
            <a:endParaRPr lang="en-US" sz="26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200400"/>
            <a:ext cx="439809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200399"/>
            <a:ext cx="4648200" cy="28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2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Accounts Payable</a:t>
            </a:r>
          </a:p>
          <a:p>
            <a:pPr algn="ctr"/>
            <a:r>
              <a:rPr lang="en-US" sz="4400" dirty="0" smtClean="0"/>
              <a:t>Stat Cancel Warrants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5150"/>
            <a:ext cx="7696200" cy="4878050"/>
          </a:xfrm>
        </p:spPr>
        <p:txBody>
          <a:bodyPr>
            <a:normAutofit fontScale="92500"/>
          </a:bodyPr>
          <a:lstStyle/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Submit the Form 20R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Mark cancel by statute with warrant or without warrant</a:t>
            </a:r>
          </a:p>
          <a:p>
            <a:pPr lvl="1">
              <a:buClr>
                <a:prstClr val="white"/>
              </a:buClr>
            </a:pPr>
            <a:r>
              <a:rPr lang="en-US" sz="2200" dirty="0">
                <a:solidFill>
                  <a:prstClr val="white"/>
                </a:solidFill>
              </a:rPr>
              <a:t>Complete Section A to complete warrant information including  </a:t>
            </a:r>
            <a:r>
              <a:rPr lang="en-US" sz="2200" u="sng" dirty="0" err="1">
                <a:solidFill>
                  <a:prstClr val="white"/>
                </a:solidFill>
              </a:rPr>
              <a:t>Misc</a:t>
            </a:r>
            <a:r>
              <a:rPr lang="en-US" sz="2200" dirty="0">
                <a:solidFill>
                  <a:prstClr val="white"/>
                </a:solidFill>
              </a:rPr>
              <a:t> Type, payee’s name, Vendor ID and </a:t>
            </a:r>
            <a:r>
              <a:rPr lang="en-US" sz="2200" dirty="0" err="1">
                <a:solidFill>
                  <a:prstClr val="white"/>
                </a:solidFill>
              </a:rPr>
              <a:t>Loc</a:t>
            </a:r>
            <a:endParaRPr lang="en-US" sz="2200" dirty="0">
              <a:solidFill>
                <a:prstClr val="white"/>
              </a:solidFill>
            </a:endParaRP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Complete </a:t>
            </a:r>
            <a:r>
              <a:rPr lang="en-US" sz="2200" dirty="0" smtClean="0">
                <a:solidFill>
                  <a:prstClr val="white"/>
                </a:solidFill>
              </a:rPr>
              <a:t>Section B to obtain affidavit for lost statutory warrant 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Complete Section C, Notary Section for lost statutory warrant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Warrant Replacement will be to Payee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Replaced from 00000 Vendor File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Submit Additions/Changes for Employees form</a:t>
            </a:r>
          </a:p>
          <a:p>
            <a:pPr lvl="1">
              <a:buClr>
                <a:prstClr val="white"/>
              </a:buClr>
            </a:pPr>
            <a:endParaRPr lang="en-US" sz="22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 marL="0" indent="0">
              <a:buClr>
                <a:prstClr val="white"/>
              </a:buClr>
              <a:buNone/>
            </a:pPr>
            <a:endParaRPr lang="en-US" sz="2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3622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Accounts Payable</a:t>
            </a:r>
          </a:p>
          <a:p>
            <a:pPr algn="ctr"/>
            <a:r>
              <a:rPr lang="en-US" sz="4400" dirty="0" smtClean="0"/>
              <a:t>Other 585XXX Vouchers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Transmitted in VFRA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Class 789 vouchers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No central payments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No class 994 vouchers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Account codes</a:t>
            </a:r>
          </a:p>
          <a:p>
            <a:pPr marL="0" indent="0">
              <a:buClr>
                <a:prstClr val="white"/>
              </a:buClr>
              <a:buNone/>
            </a:pPr>
            <a:r>
              <a:rPr lang="en-US" sz="2600" dirty="0" smtClean="0">
                <a:solidFill>
                  <a:prstClr val="white"/>
                </a:solidFill>
              </a:rPr>
              <a:t>	correspond to 485XXX</a:t>
            </a:r>
            <a:endParaRPr lang="en-US" sz="2600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862878"/>
              </p:ext>
            </p:extLst>
          </p:nvPr>
        </p:nvGraphicFramePr>
        <p:xfrm>
          <a:off x="4648200" y="1828800"/>
          <a:ext cx="3378200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100"/>
                <a:gridCol w="825500"/>
                <a:gridCol w="609600"/>
              </a:tblGrid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Account Description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AP Acct Codes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Prior Acct 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State Income Tax W/H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585140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202140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OPERS-ER Share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585200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202200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OPERS-EE Share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585205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202205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Def Comp-ER Match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585220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202220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Def Comp-EE Share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585225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202225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OLERS-ER Share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585230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202230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OLERS-EE Share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585235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202235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Unemployment Tax - ER Share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585400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202400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Unemployment Tax W/H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585405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W/H-Other Insurance-2%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585310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633110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W/H-Other Insurance-No Fee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585315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633115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W/H-Other Retirement-1%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585320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633120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W/H-Other Retirement-No Fee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585325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633125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W/H-Credit Union and Banks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585330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633130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W/H-Empl Tax Shelt Annuity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585340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633140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W/H-Cafeteria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585350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633150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W/H-457 Tax Def Retirement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585360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633160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W/H-403b Tax Def Retirement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585370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633170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W/H-401k Tax Def Retirement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585380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633180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W/H-401a Tax Def Retirement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585385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633185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W/H-Other (Garnish,levies,etc)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585390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633190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9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Accounts Payable</a:t>
            </a:r>
          </a:p>
          <a:p>
            <a:pPr algn="ctr"/>
            <a:r>
              <a:rPr lang="en-US" sz="4400" dirty="0" smtClean="0"/>
              <a:t>7XX, 789, 994 Comparisons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5150"/>
            <a:ext cx="7696200" cy="4878050"/>
          </a:xfrm>
        </p:spPr>
        <p:txBody>
          <a:bodyPr>
            <a:normAutofit fontScale="92500"/>
          </a:bodyPr>
          <a:lstStyle/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schemeClr val="tx1"/>
                </a:solidFill>
              </a:rPr>
              <a:t>7XX vouchers are expenditures</a:t>
            </a:r>
          </a:p>
          <a:p>
            <a:pPr lvl="1">
              <a:buClr>
                <a:prstClr val="white"/>
              </a:buClr>
            </a:pPr>
            <a:r>
              <a:rPr lang="en-US" dirty="0" smtClean="0">
                <a:solidFill>
                  <a:schemeClr val="tx1"/>
                </a:solidFill>
              </a:rPr>
              <a:t>789 vouchers are not expenditures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schemeClr val="tx1"/>
                </a:solidFill>
              </a:rPr>
              <a:t>7XX vouchers do not stat cancel</a:t>
            </a:r>
          </a:p>
          <a:p>
            <a:pPr lvl="1">
              <a:buClr>
                <a:prstClr val="white"/>
              </a:buClr>
            </a:pPr>
            <a:r>
              <a:rPr lang="en-US" dirty="0" smtClean="0">
                <a:solidFill>
                  <a:schemeClr val="tx1"/>
                </a:solidFill>
              </a:rPr>
              <a:t>789 vouchers will stat cancel back to the agency</a:t>
            </a:r>
          </a:p>
          <a:p>
            <a:pPr lvl="1">
              <a:buClr>
                <a:prstClr val="white"/>
              </a:buClr>
            </a:pPr>
            <a:r>
              <a:rPr lang="en-US" dirty="0" smtClean="0">
                <a:solidFill>
                  <a:schemeClr val="tx1"/>
                </a:solidFill>
              </a:rPr>
              <a:t>Institutions are responsible for reissuing or sending funds to unclaimed property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schemeClr val="tx1"/>
                </a:solidFill>
              </a:rPr>
              <a:t>994 budget check without department ID</a:t>
            </a:r>
          </a:p>
          <a:p>
            <a:pPr lvl="1">
              <a:buClr>
                <a:prstClr val="white"/>
              </a:buClr>
            </a:pPr>
            <a:r>
              <a:rPr lang="en-US" dirty="0" smtClean="0">
                <a:solidFill>
                  <a:schemeClr val="tx1"/>
                </a:solidFill>
              </a:rPr>
              <a:t>789 subject to more stringent budget checking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schemeClr val="tx1"/>
                </a:solidFill>
              </a:rPr>
              <a:t>994 class fund can go negative</a:t>
            </a:r>
            <a:endParaRPr lang="en-US" sz="2600" dirty="0">
              <a:solidFill>
                <a:schemeClr val="tx1"/>
              </a:solidFill>
            </a:endParaRPr>
          </a:p>
          <a:p>
            <a:pPr lvl="1">
              <a:buClr>
                <a:prstClr val="white"/>
              </a:buClr>
            </a:pPr>
            <a:r>
              <a:rPr lang="en-US" dirty="0" smtClean="0">
                <a:solidFill>
                  <a:schemeClr val="tx1"/>
                </a:solidFill>
              </a:rPr>
              <a:t>789 class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und will not allow a deficit</a:t>
            </a: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 marL="0" indent="0">
              <a:buClr>
                <a:prstClr val="white"/>
              </a:buClr>
              <a:buNone/>
            </a:pPr>
            <a:endParaRPr lang="en-US" sz="2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Accounts Payable</a:t>
            </a:r>
          </a:p>
          <a:p>
            <a:pPr algn="ctr"/>
            <a:r>
              <a:rPr lang="en-US" sz="4400" dirty="0" smtClean="0"/>
              <a:t>Vouchers from Remote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550" y="1675150"/>
            <a:ext cx="7696200" cy="4957481"/>
          </a:xfrm>
        </p:spPr>
        <p:txBody>
          <a:bodyPr>
            <a:normAutofit lnSpcReduction="10000"/>
          </a:bodyPr>
          <a:lstStyle/>
          <a:p>
            <a:pPr>
              <a:buClr>
                <a:prstClr val="white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Column 1 for all records should be ‘A’ since the class fund begins with a ‘7’</a:t>
            </a:r>
          </a:p>
          <a:p>
            <a:pPr>
              <a:buClr>
                <a:prstClr val="white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Header column 64 should be ‘W’ </a:t>
            </a:r>
          </a:p>
          <a:p>
            <a:pPr>
              <a:buClr>
                <a:prstClr val="white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Vouchers must populate with department ID</a:t>
            </a:r>
          </a:p>
          <a:p>
            <a:pPr>
              <a:buClr>
                <a:prstClr val="white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Payee </a:t>
            </a:r>
            <a:r>
              <a:rPr lang="en-US" sz="2400" dirty="0">
                <a:solidFill>
                  <a:schemeClr val="tx1"/>
                </a:solidFill>
              </a:rPr>
              <a:t>column </a:t>
            </a:r>
            <a:r>
              <a:rPr lang="en-US" sz="2400" dirty="0" smtClean="0">
                <a:solidFill>
                  <a:schemeClr val="tx1"/>
                </a:solidFill>
              </a:rPr>
              <a:t>208 should populate ‘P,’ ‘I,’ </a:t>
            </a:r>
            <a:r>
              <a:rPr lang="en-US" sz="2400" dirty="0">
                <a:solidFill>
                  <a:schemeClr val="tx1"/>
                </a:solidFill>
              </a:rPr>
              <a:t>‘</a:t>
            </a:r>
            <a:r>
              <a:rPr lang="en-US" sz="2400" dirty="0" smtClean="0">
                <a:solidFill>
                  <a:schemeClr val="tx1"/>
                </a:solidFill>
              </a:rPr>
              <a:t>E’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VFRA code will allow the 789 class to interface with account codes beginning with 585 except for 585060, 585110, 585120, 585125, 585130, and 585135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VFRA code will disallow the 633XXX accounts to interface with class fund other than 994</a:t>
            </a:r>
          </a:p>
          <a:p>
            <a:pPr marL="0" indent="0">
              <a:buClr>
                <a:prstClr val="white"/>
              </a:buClr>
              <a:buNone/>
            </a:pPr>
            <a:endParaRPr lang="en-US" sz="2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Accounts Payable</a:t>
            </a:r>
          </a:p>
          <a:p>
            <a:pPr algn="ctr"/>
            <a:r>
              <a:rPr lang="en-US" sz="4400" dirty="0" smtClean="0"/>
              <a:t>Report Changes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5150"/>
            <a:ext cx="7696200" cy="4878050"/>
          </a:xfrm>
        </p:spPr>
        <p:txBody>
          <a:bodyPr>
            <a:normAutofit lnSpcReduction="10000"/>
          </a:bodyPr>
          <a:lstStyle/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Certain Accounts Payable reports will sum or exclude net </a:t>
            </a:r>
            <a:r>
              <a:rPr lang="en-US" sz="2600" dirty="0">
                <a:solidFill>
                  <a:prstClr val="white"/>
                </a:solidFill>
              </a:rPr>
              <a:t>p</a:t>
            </a:r>
            <a:r>
              <a:rPr lang="en-US" sz="2600" dirty="0" smtClean="0">
                <a:solidFill>
                  <a:prstClr val="white"/>
                </a:solidFill>
              </a:rPr>
              <a:t>ayroll </a:t>
            </a:r>
            <a:r>
              <a:rPr lang="en-US" sz="2600" dirty="0">
                <a:solidFill>
                  <a:prstClr val="white"/>
                </a:solidFill>
              </a:rPr>
              <a:t>v</a:t>
            </a:r>
            <a:r>
              <a:rPr lang="en-US" sz="2600" dirty="0" smtClean="0">
                <a:solidFill>
                  <a:prstClr val="white"/>
                </a:solidFill>
              </a:rPr>
              <a:t>ouchers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Six Digit Expenditure Detail by Journal Date Report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Successful Voucher Report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OMES Form 15A Voucher Jacket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Miscellaneous Warrant Report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Reconciled Miscellaneous Warrant Report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Fiscal YTD AP Transactions Report</a:t>
            </a:r>
          </a:p>
          <a:p>
            <a:pPr lvl="1">
              <a:buClr>
                <a:prstClr val="white"/>
              </a:buClr>
            </a:pPr>
            <a:r>
              <a:rPr lang="en-US" sz="2200" dirty="0" err="1" smtClean="0">
                <a:solidFill>
                  <a:prstClr val="white"/>
                </a:solidFill>
              </a:rPr>
              <a:t>OCP_Alltrans_AP</a:t>
            </a:r>
            <a:r>
              <a:rPr lang="en-US" sz="2200" dirty="0" smtClean="0">
                <a:solidFill>
                  <a:prstClr val="white"/>
                </a:solidFill>
              </a:rPr>
              <a:t> Query</a:t>
            </a:r>
          </a:p>
          <a:p>
            <a:pPr lvl="1">
              <a:buClr>
                <a:prstClr val="white"/>
              </a:buClr>
            </a:pPr>
            <a:r>
              <a:rPr lang="en-US" sz="2200" dirty="0" err="1" smtClean="0">
                <a:solidFill>
                  <a:prstClr val="white"/>
                </a:solidFill>
              </a:rPr>
              <a:t>OCP_Expenditures_Vouchers_SRD</a:t>
            </a:r>
            <a:r>
              <a:rPr lang="en-US" sz="2200" dirty="0" smtClean="0">
                <a:solidFill>
                  <a:prstClr val="white"/>
                </a:solidFill>
              </a:rPr>
              <a:t> Query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Will remove Regents Expenditure queries</a:t>
            </a:r>
          </a:p>
          <a:p>
            <a:pPr marL="0" indent="0">
              <a:buClr>
                <a:prstClr val="white"/>
              </a:buClr>
              <a:buNone/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 marL="0" indent="0">
              <a:buClr>
                <a:prstClr val="white"/>
              </a:buClr>
              <a:buNone/>
            </a:pPr>
            <a:endParaRPr lang="en-US" sz="2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Accounts Payable</a:t>
            </a:r>
          </a:p>
          <a:p>
            <a:pPr algn="ctr"/>
            <a:r>
              <a:rPr lang="en-US" sz="4400" dirty="0" smtClean="0"/>
              <a:t>Example Report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 marL="0" indent="0">
              <a:buClr>
                <a:prstClr val="white"/>
              </a:buClr>
              <a:buNone/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 marL="0" indent="0">
              <a:buClr>
                <a:prstClr val="white"/>
              </a:buClr>
              <a:buNone/>
            </a:pPr>
            <a:endParaRPr lang="en-US" sz="2600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2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Accounts Payable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>
              <a:solidFill>
                <a:prstClr val="white"/>
              </a:solidFill>
            </a:endParaRPr>
          </a:p>
          <a:p>
            <a:pPr algn="ctr"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Questions???</a:t>
            </a:r>
            <a:endParaRPr lang="en-US" sz="2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</a:rPr>
              <a:t>Federal Tax Payment Processing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83425"/>
            <a:ext cx="6310313" cy="467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2625" y="6359593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http://www.irs.gov/pub/irs-pdf/p4990.pdf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Federal Tax Payment Processing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5150"/>
            <a:ext cx="8670076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400800"/>
            <a:ext cx="9096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http://www.ok.gov/treasurer/Banking/On-line_Access_and_Banking_Forms/index.html</a:t>
            </a:r>
          </a:p>
        </p:txBody>
      </p:sp>
    </p:spTree>
    <p:extLst>
      <p:ext uri="{BB962C8B-B14F-4D97-AF65-F5344CB8AC3E}">
        <p14:creationId xmlns:p14="http://schemas.microsoft.com/office/powerpoint/2010/main" val="1729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Federal Tax Payment Processing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Timing – 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Day before payment is due to IRS 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10 am to DCAR Accounting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10:45 am to OST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11am OST completes scheduling</a:t>
            </a:r>
            <a:endParaRPr lang="en-US" sz="2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228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Federal Tax Payment Processing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prstClr val="white"/>
              </a:buClr>
            </a:pPr>
            <a:r>
              <a:rPr lang="en-US" sz="2600" dirty="0">
                <a:solidFill>
                  <a:prstClr val="white"/>
                </a:solidFill>
              </a:rPr>
              <a:t>OMES review</a:t>
            </a:r>
            <a:r>
              <a:rPr lang="en-US" sz="2600" dirty="0" smtClean="0">
                <a:solidFill>
                  <a:prstClr val="white"/>
                </a:solidFill>
              </a:rPr>
              <a:t>:</a:t>
            </a:r>
          </a:p>
          <a:p>
            <a:pPr lvl="1">
              <a:buClr>
                <a:prstClr val="white"/>
              </a:buClr>
            </a:pPr>
            <a:r>
              <a:rPr lang="en-US" sz="2200" dirty="0">
                <a:solidFill>
                  <a:prstClr val="white"/>
                </a:solidFill>
              </a:rPr>
              <a:t>Proper accounts, class, fund, department, program code, &amp; bud ref</a:t>
            </a:r>
          </a:p>
          <a:p>
            <a:pPr lvl="1">
              <a:buClr>
                <a:prstClr val="white"/>
              </a:buClr>
            </a:pPr>
            <a:r>
              <a:rPr lang="en-US" sz="2200" dirty="0">
                <a:solidFill>
                  <a:prstClr val="white"/>
                </a:solidFill>
              </a:rPr>
              <a:t>Matches dollar amount on ACES payment </a:t>
            </a:r>
            <a:r>
              <a:rPr lang="en-US" sz="2200" dirty="0" smtClean="0">
                <a:solidFill>
                  <a:prstClr val="white"/>
                </a:solidFill>
              </a:rPr>
              <a:t>screen shot</a:t>
            </a:r>
          </a:p>
          <a:p>
            <a:pPr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Posted and Released to OST?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Yes: if all info is correct and $ amounts agree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No: if anything is not correct, agency will be notified</a:t>
            </a:r>
          </a:p>
          <a:p>
            <a:pPr lvl="0">
              <a:buClr>
                <a:prstClr val="white"/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OST Processing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By 10:45 am daily notified of agencies &amp; amounts posted in GL</a:t>
            </a:r>
          </a:p>
          <a:p>
            <a:pPr lvl="1">
              <a:buClr>
                <a:prstClr val="white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Verify ACES entry amounts match the notification to release payment</a:t>
            </a:r>
          </a:p>
          <a:p>
            <a:pPr lvl="1">
              <a:buClr>
                <a:prstClr val="white"/>
              </a:buClr>
            </a:pPr>
            <a:endParaRPr lang="en-US" sz="2200" dirty="0" smtClean="0">
              <a:solidFill>
                <a:prstClr val="white"/>
              </a:solidFill>
            </a:endParaRPr>
          </a:p>
          <a:p>
            <a:pPr lvl="1">
              <a:buClr>
                <a:prstClr val="white"/>
              </a:buClr>
            </a:pPr>
            <a:endParaRPr lang="en-US" sz="2200" dirty="0">
              <a:solidFill>
                <a:prstClr val="white"/>
              </a:solidFill>
            </a:endParaRPr>
          </a:p>
          <a:p>
            <a:pPr marL="341312" lvl="1" indent="0">
              <a:buClr>
                <a:prstClr val="white"/>
              </a:buClr>
              <a:buNone/>
            </a:pPr>
            <a:endParaRPr lang="en-US" sz="22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2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/>
            <a:r>
              <a:rPr lang="en-US" sz="4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Federal Tax Payment Processing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0290"/>
            <a:ext cx="7658358" cy="36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10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0" dirty="0" smtClean="0">
                <a:solidFill>
                  <a:schemeClr val="tx1"/>
                </a:solidFill>
              </a:rPr>
              <a:t>Federal Tax Payment Processing</a:t>
            </a:r>
            <a:endParaRPr lang="en-US" sz="4400" b="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UserID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ends with JE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Navigation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General Ledger&gt;Journals&gt;Journal </a:t>
            </a:r>
            <a:r>
              <a:rPr lang="en-US" dirty="0" smtClean="0">
                <a:solidFill>
                  <a:schemeClr val="tx1"/>
                </a:solidFill>
              </a:rPr>
              <a:t>	Entry&gt;Create/Update </a:t>
            </a:r>
            <a:r>
              <a:rPr lang="en-US" dirty="0">
                <a:solidFill>
                  <a:schemeClr val="tx1"/>
                </a:solidFill>
              </a:rPr>
              <a:t>Journal </a:t>
            </a:r>
            <a:r>
              <a:rPr lang="en-US" dirty="0" smtClean="0">
                <a:solidFill>
                  <a:schemeClr val="tx1"/>
                </a:solidFill>
              </a:rPr>
              <a:t>Entries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Favorites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59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MES ISD Template">
      <a:dk1>
        <a:sysClr val="windowText" lastClr="000000"/>
      </a:dk1>
      <a:lt1>
        <a:sysClr val="window" lastClr="FFFFFF"/>
      </a:lt1>
      <a:dk2>
        <a:srgbClr val="4FB8C1"/>
      </a:dk2>
      <a:lt2>
        <a:srgbClr val="757575"/>
      </a:lt2>
      <a:accent1>
        <a:srgbClr val="EC5646"/>
      </a:accent1>
      <a:accent2>
        <a:srgbClr val="163C3F"/>
      </a:accent2>
      <a:accent3>
        <a:srgbClr val="E6B729"/>
      </a:accent3>
      <a:accent4>
        <a:srgbClr val="399993"/>
      </a:accent4>
      <a:accent5>
        <a:srgbClr val="A5A5A5"/>
      </a:accent5>
      <a:accent6>
        <a:srgbClr val="9E5E9B"/>
      </a:accent6>
      <a:hlink>
        <a:srgbClr val="40AEB6"/>
      </a:hlink>
      <a:folHlink>
        <a:srgbClr val="359097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32330</TotalTime>
  <Words>1260</Words>
  <Application>Microsoft Office PowerPoint</Application>
  <PresentationFormat>On-screen Show (4:3)</PresentationFormat>
  <Paragraphs>370</Paragraphs>
  <Slides>37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Ion</vt:lpstr>
      <vt:lpstr>Higher Education Federal Tax Payments, General Ledger and Accounts Payable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Federal Tax Payment Processing</vt:lpstr>
      <vt:lpstr>Federal Tax Payment Processing</vt:lpstr>
      <vt:lpstr>Federal Tax Payment Processing</vt:lpstr>
      <vt:lpstr>Federal Tax Payment Processing</vt:lpstr>
      <vt:lpstr>Federal Tax Payment Processing</vt:lpstr>
      <vt:lpstr>Federal Tax Payment Processing</vt:lpstr>
      <vt:lpstr>Federal Tax Payment Processing</vt:lpstr>
      <vt:lpstr>Federal Tax Payment Processing</vt:lpstr>
      <vt:lpstr>Federal Tax Payment Processing</vt:lpstr>
      <vt:lpstr>Federal Tax Payment Processing</vt:lpstr>
      <vt:lpstr>Federal Tax Payment Processing</vt:lpstr>
      <vt:lpstr>PowerPoint Presentation</vt:lpstr>
      <vt:lpstr> Federal Tax Payment Processing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Sarjoo Shah</dc:creator>
  <cp:lastModifiedBy>Patricia Garcia</cp:lastModifiedBy>
  <cp:revision>773</cp:revision>
  <cp:lastPrinted>2015-11-02T21:32:55Z</cp:lastPrinted>
  <dcterms:created xsi:type="dcterms:W3CDTF">2014-08-26T19:56:04Z</dcterms:created>
  <dcterms:modified xsi:type="dcterms:W3CDTF">2015-11-02T23:08:29Z</dcterms:modified>
</cp:coreProperties>
</file>