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1" r:id="rId4"/>
    <p:sldId id="272" r:id="rId5"/>
    <p:sldId id="273" r:id="rId6"/>
    <p:sldId id="276" r:id="rId7"/>
    <p:sldId id="274" r:id="rId8"/>
    <p:sldId id="275"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7" r:id="rId22"/>
    <p:sldId id="278" r:id="rId23"/>
    <p:sldId id="270"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38A999-562E-4A8C-B6CF-99566670D901}" type="datetimeFigureOut">
              <a:rPr lang="en-US" smtClean="0"/>
              <a:pPr/>
              <a:t>7/10/2013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66AD0D-0157-4234-B3ED-61C740F88AE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8A999-562E-4A8C-B6CF-99566670D901}" type="datetimeFigureOut">
              <a:rPr lang="en-US" smtClean="0"/>
              <a:pPr/>
              <a:t>7/10/2013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66AD0D-0157-4234-B3ED-61C740F88AE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8A999-562E-4A8C-B6CF-99566670D901}" type="datetimeFigureOut">
              <a:rPr lang="en-US" smtClean="0"/>
              <a:pPr/>
              <a:t>7/10/2013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66AD0D-0157-4234-B3ED-61C740F88AE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8A999-562E-4A8C-B6CF-99566670D901}" type="datetimeFigureOut">
              <a:rPr lang="en-US" smtClean="0"/>
              <a:pPr/>
              <a:t>7/10/2013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66AD0D-0157-4234-B3ED-61C740F88AE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8A999-562E-4A8C-B6CF-99566670D901}" type="datetimeFigureOut">
              <a:rPr lang="en-US" smtClean="0"/>
              <a:pPr/>
              <a:t>7/10/2013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66AD0D-0157-4234-B3ED-61C740F88AE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38A999-562E-4A8C-B6CF-99566670D901}" type="datetimeFigureOut">
              <a:rPr lang="en-US" smtClean="0"/>
              <a:pPr/>
              <a:t>7/10/2013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66AD0D-0157-4234-B3ED-61C740F88AE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8A999-562E-4A8C-B6CF-99566670D901}" type="datetimeFigureOut">
              <a:rPr lang="en-US" smtClean="0"/>
              <a:pPr/>
              <a:t>7/10/2013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66AD0D-0157-4234-B3ED-61C740F88AE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8A999-562E-4A8C-B6CF-99566670D901}" type="datetimeFigureOut">
              <a:rPr lang="en-US" smtClean="0"/>
              <a:pPr/>
              <a:t>7/10/2013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66AD0D-0157-4234-B3ED-61C740F88AE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8A999-562E-4A8C-B6CF-99566670D901}" type="datetimeFigureOut">
              <a:rPr lang="en-US" smtClean="0"/>
              <a:pPr/>
              <a:t>7/10/2013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66AD0D-0157-4234-B3ED-61C740F88AE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8A999-562E-4A8C-B6CF-99566670D901}" type="datetimeFigureOut">
              <a:rPr lang="en-US" smtClean="0"/>
              <a:pPr/>
              <a:t>7/10/2013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66AD0D-0157-4234-B3ED-61C740F88AE0}"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638A999-562E-4A8C-B6CF-99566670D901}" type="datetimeFigureOut">
              <a:rPr lang="en-US" smtClean="0"/>
              <a:pPr/>
              <a:t>7/10/2013</a:t>
            </a:fld>
            <a:endParaRPr lang="en-US" dirty="0"/>
          </a:p>
        </p:txBody>
      </p:sp>
      <p:sp>
        <p:nvSpPr>
          <p:cNvPr id="9" name="Slide Number Placeholder 8"/>
          <p:cNvSpPr>
            <a:spLocks noGrp="1"/>
          </p:cNvSpPr>
          <p:nvPr>
            <p:ph type="sldNum" sz="quarter" idx="11"/>
          </p:nvPr>
        </p:nvSpPr>
        <p:spPr/>
        <p:txBody>
          <a:bodyPr/>
          <a:lstStyle/>
          <a:p>
            <a:fld id="{AC66AD0D-0157-4234-B3ED-61C740F88AE0}"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C66AD0D-0157-4234-B3ED-61C740F88AE0}"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638A999-562E-4A8C-B6CF-99566670D901}" type="datetimeFigureOut">
              <a:rPr lang="en-US" smtClean="0"/>
              <a:pPr/>
              <a:t>7/10/2013</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guides.lrc.tulsacc.edu/content.php?pid=110722&amp;sid=83458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uides.lrc.tulsacc.edu/content.php?pid=110722&amp;sid=83950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bangphotos.smugmug.com/photos/i-vzKdjbC/0/L/i-vzKdjbC-L.jpg"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michael.meisenheimer@tulsacc.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guides.lrc.tulsacc.edu/content.php?pid=110722&amp;sid=83458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hlinkClick r:id="rId2"/>
              </a:rPr>
              <a:t>Amazing Library Race </a:t>
            </a:r>
            <a:endParaRPr lang="en-US" dirty="0"/>
          </a:p>
        </p:txBody>
      </p:sp>
      <p:sp>
        <p:nvSpPr>
          <p:cNvPr id="3" name="Subtitle 2"/>
          <p:cNvSpPr>
            <a:spLocks noGrp="1"/>
          </p:cNvSpPr>
          <p:nvPr>
            <p:ph type="subTitle" idx="1"/>
          </p:nvPr>
        </p:nvSpPr>
        <p:spPr/>
        <p:txBody>
          <a:bodyPr/>
          <a:lstStyle/>
          <a:p>
            <a:r>
              <a:rPr lang="en-US" dirty="0" smtClean="0"/>
              <a:t>A modular introduction to the resources of the TCC Libraries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924800" cy="1143000"/>
          </a:xfrm>
        </p:spPr>
        <p:txBody>
          <a:bodyPr/>
          <a:lstStyle/>
          <a:p>
            <a:r>
              <a:rPr lang="en-US" dirty="0" smtClean="0"/>
              <a:t>Ideas for Library Basics Pit Stop</a:t>
            </a:r>
            <a:endParaRPr lang="en-US" dirty="0"/>
          </a:p>
        </p:txBody>
      </p:sp>
      <p:sp>
        <p:nvSpPr>
          <p:cNvPr id="3" name="Content Placeholder 2"/>
          <p:cNvSpPr>
            <a:spLocks noGrp="1"/>
          </p:cNvSpPr>
          <p:nvPr>
            <p:ph idx="1"/>
          </p:nvPr>
        </p:nvSpPr>
        <p:spPr>
          <a:xfrm>
            <a:off x="228600" y="1447800"/>
            <a:ext cx="8077200" cy="4953000"/>
          </a:xfrm>
        </p:spPr>
        <p:txBody>
          <a:bodyPr>
            <a:normAutofit/>
          </a:bodyPr>
          <a:lstStyle/>
          <a:p>
            <a:pPr>
              <a:lnSpc>
                <a:spcPct val="80000"/>
              </a:lnSpc>
              <a:buNone/>
            </a:pPr>
            <a:r>
              <a:rPr lang="en-US" sz="1600" dirty="0"/>
              <a:t>Learn what resources the </a:t>
            </a:r>
            <a:r>
              <a:rPr lang="en-US" sz="1600" dirty="0" smtClean="0"/>
              <a:t>library </a:t>
            </a:r>
            <a:r>
              <a:rPr lang="en-US" sz="1600" dirty="0"/>
              <a:t>offers, when the </a:t>
            </a:r>
            <a:r>
              <a:rPr lang="en-US" sz="1600" dirty="0" smtClean="0"/>
              <a:t>library </a:t>
            </a:r>
            <a:r>
              <a:rPr lang="en-US" sz="1600" dirty="0"/>
              <a:t>is open, and who works in the </a:t>
            </a:r>
            <a:endParaRPr lang="en-US" sz="1600" dirty="0" smtClean="0"/>
          </a:p>
          <a:p>
            <a:pPr>
              <a:lnSpc>
                <a:spcPct val="80000"/>
              </a:lnSpc>
              <a:buNone/>
            </a:pPr>
            <a:r>
              <a:rPr lang="en-US" sz="1600" dirty="0" smtClean="0"/>
              <a:t>library </a:t>
            </a:r>
            <a:r>
              <a:rPr lang="en-US" sz="1600" dirty="0"/>
              <a:t>on </a:t>
            </a:r>
            <a:r>
              <a:rPr lang="en-US" sz="1600" dirty="0" smtClean="0"/>
              <a:t>your </a:t>
            </a:r>
            <a:r>
              <a:rPr lang="en-US" sz="1600" dirty="0"/>
              <a:t>campus:</a:t>
            </a:r>
          </a:p>
          <a:p>
            <a:pPr marL="571500" indent="-457200">
              <a:buAutoNum type="arabicPeriod"/>
            </a:pPr>
            <a:r>
              <a:rPr lang="en-US" sz="2000" dirty="0" smtClean="0"/>
              <a:t> What can you find in Books &amp; More?</a:t>
            </a:r>
          </a:p>
          <a:p>
            <a:pPr marL="571500" indent="-457200">
              <a:buAutoNum type="arabicPeriod"/>
            </a:pPr>
            <a:endParaRPr lang="en-US" sz="2000" dirty="0" smtClean="0"/>
          </a:p>
          <a:p>
            <a:pPr>
              <a:buNone/>
            </a:pPr>
            <a:r>
              <a:rPr lang="en-US" sz="2000" dirty="0" smtClean="0"/>
              <a:t>2.      What can you find in Articles, etc.?</a:t>
            </a:r>
          </a:p>
          <a:p>
            <a:pPr>
              <a:buNone/>
            </a:pPr>
            <a:endParaRPr lang="en-US" sz="2000" dirty="0" smtClean="0"/>
          </a:p>
          <a:p>
            <a:pPr>
              <a:buNone/>
            </a:pPr>
            <a:r>
              <a:rPr lang="en-US" sz="2000" dirty="0" smtClean="0"/>
              <a:t>3.      How do you navigate the library website (how is it organized)?</a:t>
            </a:r>
          </a:p>
          <a:p>
            <a:pPr>
              <a:buNone/>
            </a:pPr>
            <a:endParaRPr lang="en-US" sz="2000" dirty="0" smtClean="0"/>
          </a:p>
          <a:p>
            <a:pPr>
              <a:buNone/>
            </a:pPr>
            <a:r>
              <a:rPr lang="en-US" sz="2000" dirty="0" smtClean="0"/>
              <a:t>4.      When is the library on your campus open?</a:t>
            </a:r>
          </a:p>
          <a:p>
            <a:pPr>
              <a:buNone/>
            </a:pPr>
            <a:endParaRPr lang="en-US" sz="2000" dirty="0" smtClean="0"/>
          </a:p>
          <a:p>
            <a:pPr>
              <a:buNone/>
            </a:pPr>
            <a:r>
              <a:rPr lang="en-US" sz="2000" dirty="0" smtClean="0"/>
              <a:t>5.      What is the name of a librarian in your campus library?</a:t>
            </a:r>
          </a:p>
          <a:p>
            <a:pPr>
              <a:buNone/>
            </a:pPr>
            <a:endParaRPr lang="en-US" dirty="0" smtClean="0"/>
          </a:p>
          <a:p>
            <a:pPr algn="ctr">
              <a:lnSpc>
                <a:spcPct val="80000"/>
              </a:lnSpc>
              <a:buNone/>
            </a:pPr>
            <a:r>
              <a:rPr lang="en-US" sz="1500" b="1" dirty="0"/>
              <a:t>These tasks may be completed online without visiting the library.</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 Stop: Find Books</a:t>
            </a:r>
            <a:endParaRPr lang="en-US" dirty="0"/>
          </a:p>
        </p:txBody>
      </p:sp>
      <p:pic>
        <p:nvPicPr>
          <p:cNvPr id="4" name="Content Placeholder 3">
            <a:hlinkClick r:id="rId2"/>
          </p:cNvPr>
          <p:cNvPicPr>
            <a:picLocks noGrp="1"/>
          </p:cNvPicPr>
          <p:nvPr>
            <p:ph idx="1"/>
          </p:nvPr>
        </p:nvPicPr>
        <p:blipFill>
          <a:blip r:embed="rId3" cstate="print"/>
          <a:stretch>
            <a:fillRect/>
          </a:stretch>
        </p:blipFill>
        <p:spPr bwMode="auto">
          <a:xfrm>
            <a:off x="457200" y="1600200"/>
            <a:ext cx="7620000" cy="4800600"/>
          </a:xfrm>
          <a:prstGeom prst="rect">
            <a:avLst/>
          </a:prstGeom>
          <a:noFill/>
          <a:ln w="41275">
            <a:solidFill>
              <a:schemeClr val="bg1">
                <a:lumMod val="85000"/>
                <a:alpha val="68000"/>
              </a:schemeClr>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Find Books Pit Stop</a:t>
            </a:r>
            <a:endParaRPr lang="en-US" dirty="0"/>
          </a:p>
        </p:txBody>
      </p:sp>
      <p:sp>
        <p:nvSpPr>
          <p:cNvPr id="3" name="Content Placeholder 2"/>
          <p:cNvSpPr>
            <a:spLocks noGrp="1"/>
          </p:cNvSpPr>
          <p:nvPr>
            <p:ph idx="1"/>
          </p:nvPr>
        </p:nvSpPr>
        <p:spPr>
          <a:xfrm>
            <a:off x="152400" y="1219200"/>
            <a:ext cx="8229600" cy="5410200"/>
          </a:xfrm>
        </p:spPr>
        <p:txBody>
          <a:bodyPr>
            <a:normAutofit fontScale="70000" lnSpcReduction="20000"/>
          </a:bodyPr>
          <a:lstStyle/>
          <a:p>
            <a:pPr>
              <a:buNone/>
            </a:pPr>
            <a:r>
              <a:rPr lang="en-US" sz="2300" dirty="0" smtClean="0"/>
              <a:t>     Learn how to locate books and e-books in the library. Students will need to visit a library to complete some of </a:t>
            </a:r>
            <a:r>
              <a:rPr lang="en-US" sz="2300" dirty="0"/>
              <a:t>these</a:t>
            </a:r>
            <a:r>
              <a:rPr lang="en-US" sz="2300" dirty="0" smtClean="0"/>
              <a:t> tasks (specifically task 1) but should not require the intervention of library staff (unless the student wishes).</a:t>
            </a:r>
          </a:p>
          <a:p>
            <a:pPr>
              <a:buNone/>
            </a:pPr>
            <a:endParaRPr lang="en-US" sz="2300" dirty="0" smtClean="0"/>
          </a:p>
          <a:p>
            <a:pPr marL="571500" indent="-457200">
              <a:buFont typeface="+mj-lt"/>
              <a:buAutoNum type="arabicPeriod"/>
            </a:pPr>
            <a:r>
              <a:rPr lang="en-US" sz="2300" dirty="0" smtClean="0"/>
              <a:t>Find a book (and possibly check one out) @ PS374.S5V6, E876.S29, or E842.9M275. This is an opportunity to explain that the library is not organized like a bookstore (or even a public library). Library of Congress classification is used in academic libraries. Student should report on books found in those areas or check out an example from each area.</a:t>
            </a:r>
          </a:p>
          <a:p>
            <a:pPr marL="571500" indent="-457200">
              <a:buFont typeface="+mj-lt"/>
              <a:buAutoNum type="arabicPeriod"/>
            </a:pPr>
            <a:endParaRPr lang="en-US" sz="2300" dirty="0" smtClean="0"/>
          </a:p>
          <a:p>
            <a:pPr marL="571500" indent="-457200">
              <a:buFont typeface="+mj-lt"/>
              <a:buAutoNum type="arabicPeriod"/>
            </a:pPr>
            <a:r>
              <a:rPr lang="en-US" sz="2300" dirty="0" smtClean="0"/>
              <a:t>To </a:t>
            </a:r>
            <a:r>
              <a:rPr lang="en-US" sz="2300" dirty="0"/>
              <a:t>introduce students to the subject-specific organization of the Library of Congress classification system, ask students to identify the subject areas for 'E' &amp; 'PS' (all </a:t>
            </a:r>
            <a:r>
              <a:rPr lang="en-US" sz="2300" dirty="0" smtClean="0"/>
              <a:t>libraries </a:t>
            </a:r>
            <a:r>
              <a:rPr lang="en-US" sz="2300" dirty="0"/>
              <a:t>have this information posted on the end-panels of the book shelves).</a:t>
            </a:r>
          </a:p>
          <a:p>
            <a:pPr marL="571500" indent="-457200">
              <a:buFont typeface="+mj-lt"/>
              <a:buAutoNum type="arabicPeriod"/>
            </a:pPr>
            <a:endParaRPr lang="en-US" sz="2300" dirty="0" smtClean="0"/>
          </a:p>
          <a:p>
            <a:pPr marL="571500" indent="-457200">
              <a:buFont typeface="+mj-lt"/>
              <a:buAutoNum type="arabicPeriod"/>
            </a:pPr>
            <a:r>
              <a:rPr lang="en-US" sz="2300" dirty="0" smtClean="0"/>
              <a:t>Find </a:t>
            </a:r>
            <a:r>
              <a:rPr lang="en-US" sz="2300" dirty="0"/>
              <a:t>a book that is considered to be a "graphic novel". Students should understand what a graphic novel is and how to locate one using the online catalog. Optionally, students may check out a graphic novel and report on it.</a:t>
            </a:r>
          </a:p>
          <a:p>
            <a:pPr>
              <a:buNone/>
            </a:pPr>
            <a:endParaRPr lang="en-US" sz="2300" dirty="0"/>
          </a:p>
          <a:p>
            <a:pPr>
              <a:buNone/>
            </a:pPr>
            <a:r>
              <a:rPr lang="en-US" sz="2300" dirty="0" smtClean="0"/>
              <a:t>  Optional: </a:t>
            </a:r>
          </a:p>
          <a:p>
            <a:pPr>
              <a:buNone/>
            </a:pPr>
            <a:r>
              <a:rPr lang="en-US" sz="2300" dirty="0" smtClean="0"/>
              <a:t>		Ask the students to report back on how they checked the book out, how long they</a:t>
            </a:r>
          </a:p>
          <a:p>
            <a:pPr>
              <a:buNone/>
            </a:pPr>
            <a:r>
              <a:rPr lang="en-US" sz="2300" dirty="0"/>
              <a:t>	</a:t>
            </a:r>
            <a:r>
              <a:rPr lang="en-US" sz="2300" dirty="0" smtClean="0"/>
              <a:t>	get to keep the book, and any other library information they learned in the process of </a:t>
            </a:r>
          </a:p>
          <a:p>
            <a:pPr>
              <a:buNone/>
            </a:pPr>
            <a:r>
              <a:rPr lang="en-US" sz="2300" dirty="0"/>
              <a:t>	</a:t>
            </a:r>
            <a:r>
              <a:rPr lang="en-US" sz="2300" dirty="0" smtClean="0"/>
              <a:t>	checking-out a book.</a:t>
            </a:r>
          </a:p>
          <a:p>
            <a:pPr>
              <a:buNone/>
            </a:pPr>
            <a:r>
              <a:rPr lang="en-US" dirty="0" smtClean="0"/>
              <a:t>	</a:t>
            </a:r>
          </a:p>
          <a:p>
            <a:pPr algn="ctr">
              <a:buNone/>
            </a:pPr>
            <a:r>
              <a:rPr lang="en-US" dirty="0" smtClean="0"/>
              <a:t>		</a:t>
            </a:r>
            <a:r>
              <a:rPr lang="en-US" b="1" dirty="0" smtClean="0"/>
              <a:t>These tasks require students to visit the library.</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 Stop: Find E-Books</a:t>
            </a:r>
            <a:endParaRPr lang="en-US" dirty="0"/>
          </a:p>
        </p:txBody>
      </p:sp>
      <p:pic>
        <p:nvPicPr>
          <p:cNvPr id="4" name="Content Placeholder 3"/>
          <p:cNvPicPr>
            <a:picLocks noGrp="1"/>
          </p:cNvPicPr>
          <p:nvPr>
            <p:ph idx="1"/>
          </p:nvPr>
        </p:nvPicPr>
        <p:blipFill>
          <a:blip r:embed="rId2" cstate="print"/>
          <a:stretch>
            <a:fillRect/>
          </a:stretch>
        </p:blipFill>
        <p:spPr bwMode="auto">
          <a:xfrm>
            <a:off x="457200" y="1600200"/>
            <a:ext cx="7620000" cy="4800600"/>
          </a:xfrm>
          <a:prstGeom prst="rect">
            <a:avLst/>
          </a:prstGeom>
          <a:noFill/>
          <a:ln w="41275">
            <a:solidFill>
              <a:schemeClr val="bg1">
                <a:lumMod val="85000"/>
                <a:alpha val="68000"/>
              </a:schemeClr>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924800" cy="1143000"/>
          </a:xfrm>
        </p:spPr>
        <p:txBody>
          <a:bodyPr/>
          <a:lstStyle/>
          <a:p>
            <a:r>
              <a:rPr lang="en-US" dirty="0" smtClean="0"/>
              <a:t>Using the Find E-Books Pit Stop</a:t>
            </a:r>
            <a:endParaRPr lang="en-US" dirty="0"/>
          </a:p>
        </p:txBody>
      </p:sp>
      <p:sp>
        <p:nvSpPr>
          <p:cNvPr id="3" name="Content Placeholder 2"/>
          <p:cNvSpPr>
            <a:spLocks noGrp="1"/>
          </p:cNvSpPr>
          <p:nvPr>
            <p:ph idx="1"/>
          </p:nvPr>
        </p:nvSpPr>
        <p:spPr>
          <a:xfrm>
            <a:off x="228600" y="1447800"/>
            <a:ext cx="8001000" cy="5181600"/>
          </a:xfrm>
        </p:spPr>
        <p:txBody>
          <a:bodyPr>
            <a:normAutofit fontScale="92500" lnSpcReduction="10000"/>
          </a:bodyPr>
          <a:lstStyle/>
          <a:p>
            <a:pPr>
              <a:lnSpc>
                <a:spcPct val="90000"/>
              </a:lnSpc>
              <a:buNone/>
            </a:pPr>
            <a:r>
              <a:rPr lang="en-US" sz="1700" dirty="0"/>
              <a:t>In addition to print collections, the </a:t>
            </a:r>
            <a:r>
              <a:rPr lang="en-US" sz="1700" dirty="0" smtClean="0"/>
              <a:t>library </a:t>
            </a:r>
            <a:r>
              <a:rPr lang="en-US" sz="1700" dirty="0"/>
              <a:t>offers thousands of books electronically,</a:t>
            </a:r>
          </a:p>
          <a:p>
            <a:pPr>
              <a:lnSpc>
                <a:spcPct val="90000"/>
              </a:lnSpc>
              <a:buNone/>
            </a:pPr>
            <a:r>
              <a:rPr lang="en-US" sz="1700" dirty="0"/>
              <a:t>via the </a:t>
            </a:r>
            <a:r>
              <a:rPr lang="en-US" sz="1700" dirty="0" smtClean="0"/>
              <a:t>library </a:t>
            </a:r>
            <a:r>
              <a:rPr lang="en-US" sz="1700" dirty="0"/>
              <a:t>websites. These titles are selected in accordance with the standards </a:t>
            </a:r>
          </a:p>
          <a:p>
            <a:pPr>
              <a:lnSpc>
                <a:spcPct val="90000"/>
              </a:lnSpc>
              <a:buNone/>
            </a:pPr>
            <a:r>
              <a:rPr lang="en-US" sz="1700" dirty="0"/>
              <a:t>established for print materials and are often excellent sources for assignments </a:t>
            </a:r>
          </a:p>
          <a:p>
            <a:pPr>
              <a:lnSpc>
                <a:spcPct val="90000"/>
              </a:lnSpc>
              <a:buNone/>
            </a:pPr>
            <a:r>
              <a:rPr lang="en-US" sz="1700" dirty="0"/>
              <a:t>and research</a:t>
            </a:r>
            <a:r>
              <a:rPr lang="en-US" sz="1700" dirty="0" smtClean="0"/>
              <a:t>.</a:t>
            </a:r>
          </a:p>
          <a:p>
            <a:pPr>
              <a:lnSpc>
                <a:spcPct val="90000"/>
              </a:lnSpc>
              <a:buNone/>
            </a:pPr>
            <a:endParaRPr lang="en-US" sz="1700" dirty="0"/>
          </a:p>
          <a:p>
            <a:pPr marL="457200" indent="-342900">
              <a:buFont typeface="+mj-lt"/>
              <a:buAutoNum type="arabicPeriod"/>
            </a:pPr>
            <a:r>
              <a:rPr lang="en-US" sz="1700" dirty="0" smtClean="0"/>
              <a:t>What </a:t>
            </a:r>
            <a:r>
              <a:rPr lang="en-US" sz="1700" dirty="0"/>
              <a:t>area of the </a:t>
            </a:r>
            <a:r>
              <a:rPr lang="en-US" sz="1700" dirty="0" smtClean="0"/>
              <a:t>library </a:t>
            </a:r>
            <a:r>
              <a:rPr lang="en-US" sz="1700" dirty="0"/>
              <a:t>website can be used to search for e-books</a:t>
            </a:r>
            <a:r>
              <a:rPr lang="en-US" sz="1700" dirty="0" smtClean="0"/>
              <a:t>?</a:t>
            </a:r>
          </a:p>
          <a:p>
            <a:pPr marL="457200" indent="-342900">
              <a:buFont typeface="+mj-lt"/>
              <a:buAutoNum type="arabicPeriod"/>
            </a:pPr>
            <a:endParaRPr lang="en-US" sz="1700" dirty="0"/>
          </a:p>
          <a:p>
            <a:pPr marL="457200" indent="-342900">
              <a:buFont typeface="+mj-lt"/>
              <a:buAutoNum type="arabicPeriod"/>
            </a:pPr>
            <a:r>
              <a:rPr lang="en-US" sz="1700" dirty="0" smtClean="0"/>
              <a:t>Many </a:t>
            </a:r>
            <a:r>
              <a:rPr lang="en-US" sz="1700" dirty="0"/>
              <a:t>of the </a:t>
            </a:r>
            <a:r>
              <a:rPr lang="en-US" sz="1700" dirty="0" smtClean="0"/>
              <a:t>library's </a:t>
            </a:r>
            <a:r>
              <a:rPr lang="en-US" sz="1700" dirty="0"/>
              <a:t>online research tools feature journal article content. Authoritative sources exist in aggregated tools, too. Ask students to find biographic information using online resources, specifically, Gale's Biography </a:t>
            </a:r>
            <a:r>
              <a:rPr lang="en-US" sz="1700" dirty="0" smtClean="0"/>
              <a:t>in Context. </a:t>
            </a:r>
            <a:r>
              <a:rPr lang="en-US" sz="1700" dirty="0"/>
              <a:t>The information they locate could support an assignment or be just personal interest. Bonus: Ask students to present a citation. </a:t>
            </a:r>
            <a:endParaRPr lang="en-US" sz="1700" dirty="0" smtClean="0"/>
          </a:p>
          <a:p>
            <a:pPr marL="457200" indent="-342900">
              <a:buFont typeface="+mj-lt"/>
              <a:buAutoNum type="arabicPeriod"/>
            </a:pPr>
            <a:endParaRPr lang="en-US" sz="1700" dirty="0"/>
          </a:p>
          <a:p>
            <a:pPr marL="457200" indent="-342900">
              <a:buFont typeface="+mj-lt"/>
              <a:buAutoNum type="arabicPeriod"/>
            </a:pPr>
            <a:r>
              <a:rPr lang="en-US" sz="1700" dirty="0" smtClean="0"/>
              <a:t>First-time </a:t>
            </a:r>
            <a:r>
              <a:rPr lang="en-US" sz="1700" dirty="0"/>
              <a:t>college students often need to become better acquainted with different types of words and the way they are used in language. Ask students to define what an idiom is and provide specific examples. The </a:t>
            </a:r>
            <a:r>
              <a:rPr lang="en-US" sz="1700" dirty="0" smtClean="0"/>
              <a:t>library's </a:t>
            </a:r>
            <a:r>
              <a:rPr lang="en-US" sz="1700" dirty="0"/>
              <a:t>OneLook Dictionary is a good starting point which allows you to direct students to dictionary sources you recommend (such as OED or American Heritage).</a:t>
            </a:r>
          </a:p>
          <a:p>
            <a:pPr>
              <a:buNone/>
            </a:pPr>
            <a:endParaRPr lang="en-US" dirty="0" smtClean="0"/>
          </a:p>
          <a:p>
            <a:pPr algn="ctr">
              <a:buNone/>
            </a:pPr>
            <a:r>
              <a:rPr lang="en-US" dirty="0" smtClean="0"/>
              <a:t>	</a:t>
            </a:r>
            <a:r>
              <a:rPr lang="en-US" b="1" dirty="0" smtClean="0"/>
              <a:t>These tasks may be completed online without visiting the library.</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 Stop: Find Articles</a:t>
            </a:r>
            <a:endParaRPr lang="en-US" dirty="0"/>
          </a:p>
        </p:txBody>
      </p:sp>
      <p:pic>
        <p:nvPicPr>
          <p:cNvPr id="4" name="Content Placeholder 3"/>
          <p:cNvPicPr>
            <a:picLocks noGrp="1"/>
          </p:cNvPicPr>
          <p:nvPr>
            <p:ph idx="1"/>
          </p:nvPr>
        </p:nvPicPr>
        <p:blipFill>
          <a:blip r:embed="rId2" cstate="print"/>
          <a:stretch>
            <a:fillRect/>
          </a:stretch>
        </p:blipFill>
        <p:spPr bwMode="auto">
          <a:xfrm>
            <a:off x="457200" y="1600200"/>
            <a:ext cx="7620000" cy="4800600"/>
          </a:xfrm>
          <a:prstGeom prst="rect">
            <a:avLst/>
          </a:prstGeom>
          <a:noFill/>
          <a:ln w="41275">
            <a:solidFill>
              <a:schemeClr val="bg1">
                <a:lumMod val="85000"/>
                <a:alpha val="68000"/>
              </a:schemeClr>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62000"/>
          </a:xfrm>
        </p:spPr>
        <p:txBody>
          <a:bodyPr>
            <a:normAutofit fontScale="90000"/>
          </a:bodyPr>
          <a:lstStyle/>
          <a:p>
            <a:r>
              <a:rPr lang="en-US" dirty="0" smtClean="0"/>
              <a:t>Using the Find Articles Pit Stop</a:t>
            </a:r>
            <a:endParaRPr lang="en-US" dirty="0"/>
          </a:p>
        </p:txBody>
      </p:sp>
      <p:sp>
        <p:nvSpPr>
          <p:cNvPr id="3" name="Content Placeholder 2"/>
          <p:cNvSpPr>
            <a:spLocks noGrp="1"/>
          </p:cNvSpPr>
          <p:nvPr>
            <p:ph idx="1"/>
          </p:nvPr>
        </p:nvSpPr>
        <p:spPr>
          <a:xfrm>
            <a:off x="152400" y="990600"/>
            <a:ext cx="8229600" cy="5867400"/>
          </a:xfrm>
        </p:spPr>
        <p:txBody>
          <a:bodyPr>
            <a:normAutofit/>
          </a:bodyPr>
          <a:lstStyle/>
          <a:p>
            <a:pPr>
              <a:buNone/>
            </a:pPr>
            <a:r>
              <a:rPr lang="en-US" sz="1600" dirty="0"/>
              <a:t>   </a:t>
            </a:r>
            <a:r>
              <a:rPr lang="en-US" sz="1600" dirty="0" smtClean="0"/>
              <a:t>  The </a:t>
            </a:r>
            <a:r>
              <a:rPr lang="en-US" sz="1600" dirty="0"/>
              <a:t>Articles, etc. page contains a wealth of newspaper, periodical, and journal resources. Major aggregators represented here include EBSCO, ProQuest, and Gale. </a:t>
            </a:r>
            <a:r>
              <a:rPr lang="en-US" sz="1600" dirty="0" smtClean="0"/>
              <a:t>Library </a:t>
            </a:r>
            <a:r>
              <a:rPr lang="en-US" sz="1600" dirty="0"/>
              <a:t>staff have worked to streamline discipline specific information into single-vendor interfaces to the greatest extent possible - this is an ongoing effort. For the purposes of these assignment ideas, each of these major aggregators will be the focus of each task</a:t>
            </a:r>
            <a:r>
              <a:rPr lang="en-US" sz="1600" dirty="0" smtClean="0"/>
              <a:t>.</a:t>
            </a:r>
          </a:p>
          <a:p>
            <a:pPr>
              <a:buNone/>
            </a:pPr>
            <a:endParaRPr lang="en-US" sz="1600" dirty="0"/>
          </a:p>
          <a:p>
            <a:pPr marL="571500" indent="-457200">
              <a:lnSpc>
                <a:spcPct val="90000"/>
              </a:lnSpc>
              <a:buFont typeface="+mj-lt"/>
              <a:buAutoNum type="arabicPeriod"/>
            </a:pPr>
            <a:r>
              <a:rPr lang="en-US" sz="1700" dirty="0" smtClean="0"/>
              <a:t>EBSCOHost </a:t>
            </a:r>
            <a:r>
              <a:rPr lang="en-US" sz="1700" dirty="0"/>
              <a:t>features of wealth of business and general studies publications. Ask students to locate the EBSCOHost interface, select a specific EBSCOHost database to search, and submit an article from a publication contained within that database. Examples include searching Business Source Premier to find an article about outsourcing or using Points of View Reference Center to find an article on a controversial topic</a:t>
            </a:r>
            <a:r>
              <a:rPr lang="en-US" sz="1700" dirty="0" smtClean="0"/>
              <a:t>.</a:t>
            </a:r>
          </a:p>
          <a:p>
            <a:pPr marL="571500" indent="-457200">
              <a:lnSpc>
                <a:spcPct val="90000"/>
              </a:lnSpc>
              <a:buFont typeface="+mj-lt"/>
              <a:buAutoNum type="arabicPeriod"/>
            </a:pPr>
            <a:endParaRPr lang="en-US" sz="1700" dirty="0"/>
          </a:p>
          <a:p>
            <a:pPr marL="571500" indent="-457200">
              <a:lnSpc>
                <a:spcPct val="90000"/>
              </a:lnSpc>
              <a:buFont typeface="+mj-lt"/>
              <a:buAutoNum type="arabicPeriod"/>
            </a:pPr>
            <a:r>
              <a:rPr lang="en-US" sz="1700" dirty="0" smtClean="0"/>
              <a:t>ProQuest </a:t>
            </a:r>
            <a:r>
              <a:rPr lang="en-US" sz="1700" dirty="0"/>
              <a:t>features a concentration of Nursing &amp; Allied Health information, but also includes the inter-disciplinary resource Curriculum Essentials. Ask students to search Curriculum Essentials for on article on gender and leadership or racial identity</a:t>
            </a:r>
            <a:r>
              <a:rPr lang="en-US" sz="1700" dirty="0" smtClean="0"/>
              <a:t>.</a:t>
            </a:r>
          </a:p>
          <a:p>
            <a:pPr marL="114300" lvl="1" indent="0">
              <a:lnSpc>
                <a:spcPct val="80000"/>
              </a:lnSpc>
              <a:buClr>
                <a:schemeClr val="accent1"/>
              </a:buClr>
              <a:buNone/>
            </a:pPr>
            <a:endParaRPr lang="en-US" sz="1700" dirty="0" smtClean="0"/>
          </a:p>
          <a:p>
            <a:pPr marL="114300" lvl="1" indent="0">
              <a:lnSpc>
                <a:spcPct val="80000"/>
              </a:lnSpc>
              <a:buClr>
                <a:schemeClr val="accent1"/>
              </a:buClr>
              <a:buNone/>
            </a:pPr>
            <a:r>
              <a:rPr lang="en-US" sz="1600" dirty="0"/>
              <a:t> Optional: </a:t>
            </a:r>
            <a:endParaRPr lang="en-US" sz="1600" dirty="0" smtClean="0"/>
          </a:p>
          <a:p>
            <a:pPr marL="114300" lvl="1" indent="0">
              <a:lnSpc>
                <a:spcPct val="80000"/>
              </a:lnSpc>
              <a:buClr>
                <a:schemeClr val="accent1"/>
              </a:buClr>
              <a:buNone/>
            </a:pPr>
            <a:r>
              <a:rPr lang="en-US" sz="1600" dirty="0"/>
              <a:t>	</a:t>
            </a:r>
            <a:r>
              <a:rPr lang="en-US" sz="1600" dirty="0" smtClean="0"/>
              <a:t>Ask </a:t>
            </a:r>
            <a:r>
              <a:rPr lang="en-US" sz="1600" dirty="0"/>
              <a:t>the students to describe how they may distinguish between scholarly and </a:t>
            </a:r>
            <a:r>
              <a:rPr lang="en-US" sz="1600" dirty="0" smtClean="0"/>
              <a:t>non-</a:t>
            </a:r>
          </a:p>
          <a:p>
            <a:pPr marL="114300" lvl="1" indent="0">
              <a:lnSpc>
                <a:spcPct val="80000"/>
              </a:lnSpc>
              <a:buClr>
                <a:schemeClr val="accent1"/>
              </a:buClr>
              <a:buNone/>
            </a:pPr>
            <a:r>
              <a:rPr lang="en-US" sz="1600" dirty="0"/>
              <a:t>	</a:t>
            </a:r>
            <a:r>
              <a:rPr lang="en-US" sz="1600" dirty="0" smtClean="0"/>
              <a:t>scholarly articles </a:t>
            </a:r>
            <a:r>
              <a:rPr lang="en-US" sz="1600" dirty="0"/>
              <a:t>in their searches.</a:t>
            </a:r>
          </a:p>
          <a:p>
            <a:pPr>
              <a:buNone/>
            </a:pPr>
            <a:endParaRPr lang="en-US" dirty="0" smtClean="0"/>
          </a:p>
          <a:p>
            <a:pPr algn="ctr">
              <a:lnSpc>
                <a:spcPct val="90000"/>
              </a:lnSpc>
              <a:buNone/>
            </a:pPr>
            <a:r>
              <a:rPr lang="en-US" dirty="0" smtClean="0"/>
              <a:t>	</a:t>
            </a:r>
            <a:r>
              <a:rPr lang="en-US" sz="1500" b="1" dirty="0"/>
              <a:t>These tasks may be completed online without visiting the </a:t>
            </a:r>
            <a:r>
              <a:rPr lang="en-US" sz="1500" b="1" dirty="0" smtClean="0"/>
              <a:t>library.</a:t>
            </a:r>
            <a:endParaRPr lang="en-US" sz="1500" b="1"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 Stop: Plagiarism Row </a:t>
            </a:r>
            <a:endParaRPr lang="en-US" dirty="0"/>
          </a:p>
        </p:txBody>
      </p:sp>
      <p:pic>
        <p:nvPicPr>
          <p:cNvPr id="4" name="Content Placeholder 3"/>
          <p:cNvPicPr>
            <a:picLocks noGrp="1"/>
          </p:cNvPicPr>
          <p:nvPr>
            <p:ph idx="1"/>
          </p:nvPr>
        </p:nvPicPr>
        <p:blipFill>
          <a:blip r:embed="rId2" cstate="print"/>
          <a:stretch>
            <a:fillRect/>
          </a:stretch>
        </p:blipFill>
        <p:spPr bwMode="auto">
          <a:xfrm>
            <a:off x="457200" y="1600200"/>
            <a:ext cx="7620000" cy="4800600"/>
          </a:xfrm>
          <a:prstGeom prst="rect">
            <a:avLst/>
          </a:prstGeom>
          <a:noFill/>
          <a:ln w="41275">
            <a:solidFill>
              <a:schemeClr val="bg1">
                <a:lumMod val="85000"/>
                <a:alpha val="68000"/>
              </a:schemeClr>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Plagiarism Row Pit Stop</a:t>
            </a:r>
            <a:endParaRPr lang="en-US" dirty="0"/>
          </a:p>
        </p:txBody>
      </p:sp>
      <p:sp>
        <p:nvSpPr>
          <p:cNvPr id="3" name="Content Placeholder 2"/>
          <p:cNvSpPr>
            <a:spLocks noGrp="1"/>
          </p:cNvSpPr>
          <p:nvPr>
            <p:ph idx="1"/>
          </p:nvPr>
        </p:nvSpPr>
        <p:spPr>
          <a:xfrm>
            <a:off x="152400" y="1143000"/>
            <a:ext cx="8305800" cy="5562600"/>
          </a:xfrm>
        </p:spPr>
        <p:txBody>
          <a:bodyPr>
            <a:normAutofit/>
          </a:bodyPr>
          <a:lstStyle/>
          <a:p>
            <a:pPr>
              <a:buNone/>
            </a:pPr>
            <a:endParaRPr lang="en-US" dirty="0" smtClean="0"/>
          </a:p>
          <a:p>
            <a:pPr>
              <a:buNone/>
            </a:pPr>
            <a:r>
              <a:rPr lang="en-US" sz="1600" dirty="0"/>
              <a:t>Plagiarism presents a video tutorial explaining what plagiarism is. It also features online </a:t>
            </a:r>
            <a:r>
              <a:rPr lang="en-US" sz="1600" dirty="0" smtClean="0"/>
              <a:t>tutorials </a:t>
            </a:r>
          </a:p>
          <a:p>
            <a:pPr>
              <a:buNone/>
            </a:pPr>
            <a:r>
              <a:rPr lang="en-US" sz="1600" dirty="0" smtClean="0"/>
              <a:t>for </a:t>
            </a:r>
            <a:r>
              <a:rPr lang="en-US" sz="1600" dirty="0"/>
              <a:t>avoiding plagiarism and properly citing and giving credit for others’ ideas. </a:t>
            </a:r>
          </a:p>
          <a:p>
            <a:pPr>
              <a:buNone/>
            </a:pPr>
            <a:endParaRPr lang="en-US" dirty="0" smtClean="0"/>
          </a:p>
          <a:p>
            <a:pPr marL="571500" indent="-457200">
              <a:lnSpc>
                <a:spcPct val="90000"/>
              </a:lnSpc>
              <a:buFont typeface="+mj-lt"/>
              <a:buAutoNum type="arabicPeriod"/>
            </a:pPr>
            <a:r>
              <a:rPr lang="en-US" sz="1700" dirty="0"/>
              <a:t>A</a:t>
            </a:r>
            <a:r>
              <a:rPr lang="en-US" sz="1700" dirty="0" smtClean="0"/>
              <a:t>fter </a:t>
            </a:r>
            <a:r>
              <a:rPr lang="en-US" sz="1700" dirty="0"/>
              <a:t>exploring the resources in the center of the page for understanding what plagiarism is and how to avoid it, ask students to define the two primary types of plagiarism. What makes them different? How are they similar. </a:t>
            </a:r>
            <a:endParaRPr lang="en-US" sz="1700" dirty="0" smtClean="0"/>
          </a:p>
          <a:p>
            <a:pPr marL="571500" indent="-457200">
              <a:lnSpc>
                <a:spcPct val="90000"/>
              </a:lnSpc>
              <a:buFont typeface="+mj-lt"/>
              <a:buAutoNum type="arabicPeriod"/>
            </a:pPr>
            <a:endParaRPr lang="en-US" sz="1700" dirty="0"/>
          </a:p>
          <a:p>
            <a:pPr marL="571500" indent="-457200">
              <a:lnSpc>
                <a:spcPct val="90000"/>
              </a:lnSpc>
              <a:buFont typeface="+mj-lt"/>
              <a:buAutoNum type="arabicPeriod"/>
            </a:pPr>
            <a:r>
              <a:rPr lang="en-US" sz="1700" dirty="0" smtClean="0"/>
              <a:t>Ask </a:t>
            </a:r>
            <a:r>
              <a:rPr lang="en-US" sz="1700" dirty="0"/>
              <a:t>students to describe what a citation is and how to properly cite sources in their own work. </a:t>
            </a:r>
            <a:endParaRPr lang="en-US" sz="1700" dirty="0" smtClean="0"/>
          </a:p>
          <a:p>
            <a:pPr marL="114300" lvl="1" indent="0">
              <a:lnSpc>
                <a:spcPct val="90000"/>
              </a:lnSpc>
              <a:buClr>
                <a:schemeClr val="accent1"/>
              </a:buClr>
              <a:buNone/>
            </a:pPr>
            <a:endParaRPr lang="en-US" sz="1700" dirty="0" smtClean="0"/>
          </a:p>
          <a:p>
            <a:pPr marL="114300" lvl="1" indent="0">
              <a:lnSpc>
                <a:spcPct val="90000"/>
              </a:lnSpc>
              <a:buClr>
                <a:schemeClr val="accent1"/>
              </a:buClr>
              <a:buNone/>
            </a:pPr>
            <a:r>
              <a:rPr lang="en-US" sz="1700" dirty="0" smtClean="0"/>
              <a:t>Optional</a:t>
            </a:r>
            <a:r>
              <a:rPr lang="en-US" sz="1700" dirty="0"/>
              <a:t>: </a:t>
            </a:r>
          </a:p>
          <a:p>
            <a:pPr marL="114300" lvl="1" indent="0">
              <a:lnSpc>
                <a:spcPct val="90000"/>
              </a:lnSpc>
              <a:buClr>
                <a:schemeClr val="accent1"/>
              </a:buClr>
              <a:buNone/>
            </a:pPr>
            <a:r>
              <a:rPr lang="en-US" sz="1700" dirty="0" smtClean="0"/>
              <a:t>	Ask </a:t>
            </a:r>
            <a:r>
              <a:rPr lang="en-US" sz="1700" dirty="0"/>
              <a:t>students to find a source (article) and present the citation. </a:t>
            </a:r>
          </a:p>
          <a:p>
            <a:pPr>
              <a:buNone/>
            </a:pPr>
            <a:endParaRPr lang="en-US" dirty="0" smtClean="0"/>
          </a:p>
          <a:p>
            <a:pPr algn="ctr">
              <a:lnSpc>
                <a:spcPct val="90000"/>
              </a:lnSpc>
              <a:buNone/>
            </a:pPr>
            <a:r>
              <a:rPr lang="en-US" dirty="0" smtClean="0"/>
              <a:t>	</a:t>
            </a:r>
            <a:r>
              <a:rPr lang="en-US" dirty="0"/>
              <a:t>These tasks may be completed online without visiting the </a:t>
            </a:r>
            <a:r>
              <a:rPr lang="en-US" dirty="0" smtClean="0"/>
              <a:t>library.</a:t>
            </a:r>
            <a:endParaRPr lang="en-US" dirty="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 Stop: Super Student</a:t>
            </a:r>
            <a:endParaRPr lang="en-US" dirty="0"/>
          </a:p>
        </p:txBody>
      </p:sp>
      <p:pic>
        <p:nvPicPr>
          <p:cNvPr id="4" name="Content Placeholder 3"/>
          <p:cNvPicPr>
            <a:picLocks noGrp="1"/>
          </p:cNvPicPr>
          <p:nvPr>
            <p:ph idx="1"/>
          </p:nvPr>
        </p:nvPicPr>
        <p:blipFill>
          <a:blip r:embed="rId2" cstate="print"/>
          <a:stretch>
            <a:fillRect/>
          </a:stretch>
        </p:blipFill>
        <p:spPr bwMode="auto">
          <a:xfrm>
            <a:off x="457200" y="1600200"/>
            <a:ext cx="7620000" cy="4800600"/>
          </a:xfrm>
          <a:prstGeom prst="rect">
            <a:avLst/>
          </a:prstGeom>
          <a:noFill/>
          <a:ln w="41275">
            <a:solidFill>
              <a:schemeClr val="bg1">
                <a:lumMod val="85000"/>
                <a:alpha val="68000"/>
              </a:schemeClr>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Amazing Race</a:t>
            </a:r>
            <a:endParaRPr lang="en-US" dirty="0"/>
          </a:p>
        </p:txBody>
      </p:sp>
      <p:sp>
        <p:nvSpPr>
          <p:cNvPr id="3" name="Content Placeholder 2"/>
          <p:cNvSpPr>
            <a:spLocks noGrp="1"/>
          </p:cNvSpPr>
          <p:nvPr>
            <p:ph idx="1"/>
          </p:nvPr>
        </p:nvSpPr>
        <p:spPr/>
        <p:txBody>
          <a:bodyPr>
            <a:normAutofit/>
          </a:bodyPr>
          <a:lstStyle/>
          <a:p>
            <a:r>
              <a:rPr lang="en-US" dirty="0" smtClean="0"/>
              <a:t>The Amazing Library Race is designed to introduce first-time college students to the basic resources of the Library while building basic information literacy skills.</a:t>
            </a:r>
          </a:p>
          <a:p>
            <a:endParaRPr lang="en-US" dirty="0"/>
          </a:p>
          <a:p>
            <a:endParaRPr lang="en-US" dirty="0" smtClean="0"/>
          </a:p>
          <a:p>
            <a:pPr marL="114300" indent="0">
              <a:buNone/>
            </a:pPr>
            <a:endParaRPr lang="en-US" dirty="0" smtClean="0"/>
          </a:p>
          <a:p>
            <a:r>
              <a:rPr lang="en-US" dirty="0" smtClean="0"/>
              <a:t>The Amazing Library Race works best when each "pit stop" (learning unit) is tied to an actual assignment or task. This outline offers suggested assignments and tasks for each pit stop.</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Super Student Pit Stop</a:t>
            </a:r>
            <a:endParaRPr lang="en-US" dirty="0"/>
          </a:p>
        </p:txBody>
      </p:sp>
      <p:sp>
        <p:nvSpPr>
          <p:cNvPr id="3" name="Content Placeholder 2"/>
          <p:cNvSpPr>
            <a:spLocks noGrp="1"/>
          </p:cNvSpPr>
          <p:nvPr>
            <p:ph idx="1"/>
          </p:nvPr>
        </p:nvSpPr>
        <p:spPr>
          <a:xfrm>
            <a:off x="152400" y="1219200"/>
            <a:ext cx="8153400" cy="5334000"/>
          </a:xfrm>
        </p:spPr>
        <p:txBody>
          <a:bodyPr>
            <a:normAutofit/>
          </a:bodyPr>
          <a:lstStyle/>
          <a:p>
            <a:pPr>
              <a:buNone/>
            </a:pPr>
            <a:r>
              <a:rPr lang="en-US" sz="1600" dirty="0"/>
              <a:t>This pit stop contains additional resources for students to learn more about building </a:t>
            </a:r>
            <a:r>
              <a:rPr lang="en-US" sz="1600" dirty="0" smtClean="0"/>
              <a:t>study-</a:t>
            </a:r>
          </a:p>
          <a:p>
            <a:pPr>
              <a:buNone/>
            </a:pPr>
            <a:r>
              <a:rPr lang="en-US" sz="1600" dirty="0" smtClean="0"/>
              <a:t>skills </a:t>
            </a:r>
            <a:r>
              <a:rPr lang="en-US" sz="1600" dirty="0"/>
              <a:t>and reducing </a:t>
            </a:r>
            <a:r>
              <a:rPr lang="en-US" sz="1600" dirty="0" smtClean="0"/>
              <a:t>test </a:t>
            </a:r>
            <a:r>
              <a:rPr lang="en-US" sz="1600" dirty="0"/>
              <a:t>anxiety. The assignment calculator is featured again here, plus a </a:t>
            </a:r>
            <a:r>
              <a:rPr lang="en-US" sz="1600" dirty="0" smtClean="0"/>
              <a:t>video</a:t>
            </a:r>
          </a:p>
          <a:p>
            <a:pPr>
              <a:buNone/>
            </a:pPr>
            <a:r>
              <a:rPr lang="en-US" sz="1600" dirty="0" smtClean="0"/>
              <a:t>on </a:t>
            </a:r>
            <a:r>
              <a:rPr lang="en-US" sz="1600" dirty="0"/>
              <a:t>preparing for exams and reducing test anxiety</a:t>
            </a:r>
            <a:r>
              <a:rPr lang="en-US" sz="1600" dirty="0" smtClean="0"/>
              <a:t>.</a:t>
            </a:r>
          </a:p>
          <a:p>
            <a:pPr>
              <a:buNone/>
            </a:pPr>
            <a:endParaRPr lang="en-US" sz="1600" dirty="0"/>
          </a:p>
          <a:p>
            <a:pPr marL="571500" indent="-457200">
              <a:lnSpc>
                <a:spcPct val="90000"/>
              </a:lnSpc>
              <a:buFont typeface="+mj-lt"/>
              <a:buAutoNum type="arabicPeriod"/>
            </a:pPr>
            <a:endParaRPr lang="en-US" sz="1700" dirty="0"/>
          </a:p>
          <a:p>
            <a:pPr marL="571500" indent="-457200">
              <a:lnSpc>
                <a:spcPct val="90000"/>
              </a:lnSpc>
              <a:buFont typeface="+mj-lt"/>
              <a:buAutoNum type="arabicPeriod"/>
            </a:pPr>
            <a:r>
              <a:rPr lang="en-US" sz="1700" dirty="0" smtClean="0"/>
              <a:t>Ask </a:t>
            </a:r>
            <a:r>
              <a:rPr lang="en-US" sz="1700" dirty="0"/>
              <a:t>students to find information on planning their daily schedule with study time built-in (Study Tips from Joe</a:t>
            </a:r>
            <a:r>
              <a:rPr lang="en-US" sz="1700" dirty="0" smtClean="0"/>
              <a:t>).</a:t>
            </a:r>
          </a:p>
          <a:p>
            <a:pPr marL="571500" indent="-457200">
              <a:lnSpc>
                <a:spcPct val="90000"/>
              </a:lnSpc>
              <a:buFont typeface="+mj-lt"/>
              <a:buAutoNum type="arabicPeriod"/>
            </a:pPr>
            <a:endParaRPr lang="en-US" sz="1700" dirty="0"/>
          </a:p>
          <a:p>
            <a:pPr marL="571500" indent="-457200">
              <a:lnSpc>
                <a:spcPct val="90000"/>
              </a:lnSpc>
              <a:buFont typeface="+mj-lt"/>
              <a:buAutoNum type="arabicPeriod"/>
            </a:pPr>
            <a:r>
              <a:rPr lang="en-US" sz="1700" dirty="0" smtClean="0"/>
              <a:t>Ask </a:t>
            </a:r>
            <a:r>
              <a:rPr lang="en-US" sz="1700" dirty="0"/>
              <a:t>students to calculate how much time it would take them to write a research paper. The Assignment Time Calculator will adjust the schedule based upon the due date entered by the student…assigning daily tasks</a:t>
            </a:r>
            <a:r>
              <a:rPr lang="en-US" sz="1700" dirty="0" smtClean="0"/>
              <a:t>.</a:t>
            </a:r>
          </a:p>
          <a:p>
            <a:pPr marL="571500" indent="-457200">
              <a:lnSpc>
                <a:spcPct val="90000"/>
              </a:lnSpc>
              <a:buFont typeface="+mj-lt"/>
              <a:buAutoNum type="arabicPeriod"/>
            </a:pPr>
            <a:endParaRPr lang="en-US" sz="1700" dirty="0"/>
          </a:p>
          <a:p>
            <a:pPr marL="571500" indent="-457200">
              <a:lnSpc>
                <a:spcPct val="90000"/>
              </a:lnSpc>
              <a:buFont typeface="+mj-lt"/>
              <a:buAutoNum type="arabicPeriod"/>
            </a:pPr>
            <a:r>
              <a:rPr lang="en-US" sz="1700" dirty="0" smtClean="0"/>
              <a:t>Ask </a:t>
            </a:r>
            <a:r>
              <a:rPr lang="en-US" sz="1700" dirty="0"/>
              <a:t>students to view the Test Anxiety video and report what they learned about ways to improve their task taking skills.</a:t>
            </a:r>
          </a:p>
          <a:p>
            <a:pPr>
              <a:buNone/>
            </a:pPr>
            <a:endParaRPr lang="en-US" dirty="0" smtClean="0"/>
          </a:p>
          <a:p>
            <a:pPr>
              <a:buNone/>
            </a:pPr>
            <a:r>
              <a:rPr lang="en-US" dirty="0" smtClean="0"/>
              <a:t>	These tasks may be completed online without visiting the library.</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Ways We Engage </a:t>
            </a:r>
            <a:endParaRPr lang="en-US" dirty="0"/>
          </a:p>
        </p:txBody>
      </p:sp>
      <p:sp>
        <p:nvSpPr>
          <p:cNvPr id="3" name="Content Placeholder 2"/>
          <p:cNvSpPr>
            <a:spLocks noGrp="1"/>
          </p:cNvSpPr>
          <p:nvPr>
            <p:ph idx="1"/>
          </p:nvPr>
        </p:nvSpPr>
        <p:spPr/>
        <p:txBody>
          <a:bodyPr/>
          <a:lstStyle/>
          <a:p>
            <a:r>
              <a:rPr lang="en-US" dirty="0" smtClean="0"/>
              <a:t>Piggy-backing on Student Activity events, especially beginning and end-of-semester events, with refreshments in the library. </a:t>
            </a:r>
          </a:p>
          <a:p>
            <a:endParaRPr lang="en-US" dirty="0"/>
          </a:p>
          <a:p>
            <a:r>
              <a:rPr lang="en-US" dirty="0" smtClean="0"/>
              <a:t>360-degree embedding, comprised of:</a:t>
            </a:r>
          </a:p>
          <a:p>
            <a:pPr lvl="1"/>
            <a:r>
              <a:rPr lang="en-US" dirty="0" smtClean="0"/>
              <a:t>Embedding in Blackboard course sites,</a:t>
            </a:r>
          </a:p>
          <a:p>
            <a:pPr lvl="1"/>
            <a:r>
              <a:rPr lang="en-US" dirty="0" smtClean="0"/>
              <a:t>Embedding a librarian in each division office to work with </a:t>
            </a:r>
            <a:r>
              <a:rPr lang="en-US" dirty="0" smtClean="0"/>
              <a:t>ADs</a:t>
            </a:r>
            <a:r>
              <a:rPr lang="en-US" dirty="0" smtClean="0"/>
              <a:t>,</a:t>
            </a:r>
          </a:p>
          <a:p>
            <a:pPr lvl="1"/>
            <a:r>
              <a:rPr lang="en-US" dirty="0" smtClean="0"/>
              <a:t>Creating custom Research Guides for specific courses,</a:t>
            </a:r>
          </a:p>
          <a:p>
            <a:pPr lvl="1"/>
            <a:r>
              <a:rPr lang="en-US" dirty="0" smtClean="0"/>
              <a:t>Involving faculty in collection development and programming.</a:t>
            </a:r>
          </a:p>
          <a:p>
            <a:pPr lvl="1"/>
            <a:endParaRPr lang="en-US" dirty="0"/>
          </a:p>
          <a:p>
            <a:r>
              <a:rPr lang="en-US" dirty="0" smtClean="0"/>
              <a:t>Representing the library with our campus leadership. </a:t>
            </a:r>
          </a:p>
          <a:p>
            <a:endParaRPr lang="en-US" dirty="0"/>
          </a:p>
          <a:p>
            <a:r>
              <a:rPr lang="en-US" dirty="0" smtClean="0"/>
              <a:t>Identifying and branding the library as the hub of the campus.</a:t>
            </a:r>
            <a:endParaRPr lang="en-US" dirty="0"/>
          </a:p>
        </p:txBody>
      </p:sp>
    </p:spTree>
    <p:extLst>
      <p:ext uri="{BB962C8B-B14F-4D97-AF65-F5344CB8AC3E}">
        <p14:creationId xmlns:p14="http://schemas.microsoft.com/office/powerpoint/2010/main" val="3045600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Ideas We Use	</a:t>
            </a:r>
            <a:endParaRPr lang="en-US" dirty="0"/>
          </a:p>
        </p:txBody>
      </p:sp>
      <p:sp>
        <p:nvSpPr>
          <p:cNvPr id="3" name="Content Placeholder 2"/>
          <p:cNvSpPr>
            <a:spLocks noGrp="1"/>
          </p:cNvSpPr>
          <p:nvPr>
            <p:ph idx="1"/>
          </p:nvPr>
        </p:nvSpPr>
        <p:spPr/>
        <p:txBody>
          <a:bodyPr/>
          <a:lstStyle/>
          <a:p>
            <a:r>
              <a:rPr lang="en-US" dirty="0" smtClean="0"/>
              <a:t>Blind-book date (modeled on NSU event) for Valentine’s Day.</a:t>
            </a:r>
          </a:p>
          <a:p>
            <a:endParaRPr lang="en-US" dirty="0"/>
          </a:p>
          <a:p>
            <a:r>
              <a:rPr lang="en-US" dirty="0" smtClean="0"/>
              <a:t>Librarian super-hero trading cards.</a:t>
            </a:r>
          </a:p>
          <a:p>
            <a:endParaRPr lang="en-US" dirty="0"/>
          </a:p>
          <a:p>
            <a:r>
              <a:rPr lang="en-US" dirty="0" smtClean="0"/>
              <a:t>Women’s history month trading cards.</a:t>
            </a:r>
          </a:p>
          <a:p>
            <a:endParaRPr lang="en-US" dirty="0"/>
          </a:p>
          <a:p>
            <a:r>
              <a:rPr lang="en-US" dirty="0" smtClean="0"/>
              <a:t>Partnering with Honors courses to create dedicated Research Guides, library programming, and enhanced collection support.</a:t>
            </a:r>
          </a:p>
        </p:txBody>
      </p:sp>
    </p:spTree>
    <p:extLst>
      <p:ext uri="{BB962C8B-B14F-4D97-AF65-F5344CB8AC3E}">
        <p14:creationId xmlns:p14="http://schemas.microsoft.com/office/powerpoint/2010/main" val="1454006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2" y="76200"/>
            <a:ext cx="7696200" cy="1676400"/>
          </a:xfrm>
        </p:spPr>
        <p:txBody>
          <a:bodyPr/>
          <a:lstStyle/>
          <a:p>
            <a:pPr algn="ctr"/>
            <a:r>
              <a:rPr lang="en-US" dirty="0" smtClean="0"/>
              <a:t>Congratulations! </a:t>
            </a:r>
            <a:br>
              <a:rPr lang="en-US" dirty="0" smtClean="0"/>
            </a:br>
            <a:r>
              <a:rPr lang="en-US" dirty="0" smtClean="0"/>
              <a:t>You’ve Completed the Race!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524000"/>
            <a:ext cx="7205403" cy="4800600"/>
          </a:xfrm>
        </p:spPr>
      </p:pic>
      <p:sp>
        <p:nvSpPr>
          <p:cNvPr id="5" name="TextBox 4"/>
          <p:cNvSpPr txBox="1"/>
          <p:nvPr/>
        </p:nvSpPr>
        <p:spPr>
          <a:xfrm>
            <a:off x="304800" y="6324600"/>
            <a:ext cx="7772400" cy="307777"/>
          </a:xfrm>
          <a:prstGeom prst="rect">
            <a:avLst/>
          </a:prstGeom>
          <a:noFill/>
        </p:spPr>
        <p:txBody>
          <a:bodyPr wrap="square" rtlCol="0">
            <a:spAutoFit/>
          </a:bodyPr>
          <a:lstStyle/>
          <a:p>
            <a:r>
              <a:rPr lang="en-US" sz="1400" dirty="0" smtClean="0">
                <a:hlinkClick r:id="rId3"/>
              </a:rPr>
              <a:t>Copyright: Robert Voets/CBS via http</a:t>
            </a:r>
            <a:r>
              <a:rPr lang="en-US" sz="1400" dirty="0">
                <a:hlinkClick r:id="rId3"/>
              </a:rPr>
              <a:t>://bangphotos.smugmug.com/photos/i-vzKdjbC/0/L/i-vzKdjbC-L.jpg</a:t>
            </a:r>
            <a:endParaRPr lang="en-US" sz="1400" dirty="0"/>
          </a:p>
        </p:txBody>
      </p:sp>
    </p:spTree>
    <p:extLst>
      <p:ext uri="{BB962C8B-B14F-4D97-AF65-F5344CB8AC3E}">
        <p14:creationId xmlns:p14="http://schemas.microsoft.com/office/powerpoint/2010/main" val="4180759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457200" y="1371600"/>
            <a:ext cx="7620000" cy="5029200"/>
          </a:xfrm>
        </p:spPr>
        <p:txBody>
          <a:bodyPr>
            <a:normAutofit/>
          </a:bodyPr>
          <a:lstStyle/>
          <a:p>
            <a:endParaRPr lang="en-US" dirty="0"/>
          </a:p>
          <a:p>
            <a:pPr marL="114300" indent="0" algn="ctr">
              <a:buNone/>
            </a:pPr>
            <a:r>
              <a:rPr lang="en-US" dirty="0" smtClean="0"/>
              <a:t>Mike Meisenheimer</a:t>
            </a:r>
          </a:p>
          <a:p>
            <a:pPr marL="114300" indent="0" algn="ctr">
              <a:buNone/>
            </a:pPr>
            <a:r>
              <a:rPr lang="en-US" dirty="0" smtClean="0">
                <a:hlinkClick r:id="rId2"/>
              </a:rPr>
              <a:t>michael.meisenheimer@tulsacc.edu</a:t>
            </a:r>
            <a:endParaRPr lang="en-US" dirty="0" smtClean="0"/>
          </a:p>
          <a:p>
            <a:pPr marL="114300" indent="0" algn="ctr">
              <a:buNone/>
            </a:pPr>
            <a:endParaRPr lang="en-US" dirty="0"/>
          </a:p>
          <a:p>
            <a:pPr marL="114300" indent="0" algn="ctr">
              <a:buNone/>
            </a:pPr>
            <a:r>
              <a:rPr lang="en-US" dirty="0"/>
              <a:t>Managing </a:t>
            </a:r>
            <a:r>
              <a:rPr lang="en-US" dirty="0" smtClean="0"/>
              <a:t>Librarian</a:t>
            </a:r>
          </a:p>
          <a:p>
            <a:pPr marL="114300" indent="0" algn="ctr">
              <a:buNone/>
            </a:pPr>
            <a:r>
              <a:rPr lang="en-US" dirty="0" smtClean="0"/>
              <a:t>Tulsa Community College</a:t>
            </a:r>
            <a:endParaRPr lang="en-US" dirty="0"/>
          </a:p>
          <a:p>
            <a:pPr marL="114300" indent="0" algn="ctr">
              <a:buNone/>
            </a:pPr>
            <a:r>
              <a:rPr lang="en-US" dirty="0"/>
              <a:t>Northeast Campus</a:t>
            </a:r>
          </a:p>
          <a:p>
            <a:pPr marL="114300" indent="0" algn="ctr">
              <a:buNone/>
            </a:pPr>
            <a:r>
              <a:rPr lang="en-US" dirty="0"/>
              <a:t>3727 East Apache</a:t>
            </a:r>
          </a:p>
          <a:p>
            <a:pPr marL="114300" indent="0" algn="ctr">
              <a:buNone/>
            </a:pPr>
            <a:r>
              <a:rPr lang="en-US" dirty="0"/>
              <a:t>Tulsa OK 74115</a:t>
            </a:r>
          </a:p>
          <a:p>
            <a:pPr marL="114300" indent="0" algn="ctr">
              <a:buNone/>
            </a:pPr>
            <a:r>
              <a:rPr lang="en-US" dirty="0"/>
              <a:t>918-595-7555</a:t>
            </a:r>
          </a:p>
          <a:p>
            <a:pPr marL="114300" indent="0" algn="ctr">
              <a:buNone/>
            </a:pPr>
            <a:r>
              <a:rPr lang="en-US" dirty="0"/>
              <a:t>918-595-7568</a:t>
            </a:r>
          </a:p>
          <a:p>
            <a:endParaRPr lang="en-US" dirty="0"/>
          </a:p>
        </p:txBody>
      </p:sp>
    </p:spTree>
    <p:extLst>
      <p:ext uri="{BB962C8B-B14F-4D97-AF65-F5344CB8AC3E}">
        <p14:creationId xmlns:p14="http://schemas.microsoft.com/office/powerpoint/2010/main" val="4143072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077200" cy="2438400"/>
          </a:xfrm>
        </p:spPr>
        <p:txBody>
          <a:bodyPr/>
          <a:lstStyle/>
          <a:p>
            <a:r>
              <a:rPr lang="en-US" dirty="0" smtClean="0"/>
              <a:t>Why The Amazing Library Race?</a:t>
            </a:r>
            <a:endParaRPr lang="en-US" dirty="0"/>
          </a:p>
        </p:txBody>
      </p:sp>
      <p:sp>
        <p:nvSpPr>
          <p:cNvPr id="3" name="Content Placeholder 2"/>
          <p:cNvSpPr>
            <a:spLocks noGrp="1"/>
          </p:cNvSpPr>
          <p:nvPr>
            <p:ph idx="1"/>
          </p:nvPr>
        </p:nvSpPr>
        <p:spPr>
          <a:xfrm>
            <a:off x="381000" y="1600200"/>
            <a:ext cx="7696200" cy="4953000"/>
          </a:xfrm>
        </p:spPr>
        <p:txBody>
          <a:bodyPr>
            <a:normAutofit/>
          </a:bodyPr>
          <a:lstStyle/>
          <a:p>
            <a:r>
              <a:rPr lang="en-US" dirty="0" smtClean="0"/>
              <a:t>A 2009 Faculty request for a “scavenger hunt” activity which could be used for extra credit or paired with an assignment. </a:t>
            </a:r>
          </a:p>
          <a:p>
            <a:endParaRPr lang="en-US" dirty="0"/>
          </a:p>
          <a:p>
            <a:r>
              <a:rPr lang="en-US" dirty="0" smtClean="0"/>
              <a:t>Name ‘The Amazing Library Race’ to erase the stigma (at least within our organization) surrounding scavenger hunt activities. </a:t>
            </a:r>
          </a:p>
          <a:p>
            <a:endParaRPr lang="en-US" dirty="0"/>
          </a:p>
          <a:p>
            <a:r>
              <a:rPr lang="en-US" dirty="0" smtClean="0"/>
              <a:t>Became an integral part of TCC’s Achieving the Dream, Strategies for Academic success (aka Academic Strategies) course. </a:t>
            </a:r>
          </a:p>
          <a:p>
            <a:endParaRPr lang="en-US" dirty="0"/>
          </a:p>
          <a:p>
            <a:r>
              <a:rPr lang="en-US" dirty="0" smtClean="0"/>
              <a:t>Academic Strategies focus on life skills, such as planning &amp; time-management. In our view, library skills are fundamental life skills for successful, high-functioning individuals. </a:t>
            </a:r>
          </a:p>
        </p:txBody>
      </p:sp>
    </p:spTree>
    <p:extLst>
      <p:ext uri="{BB962C8B-B14F-4D97-AF65-F5344CB8AC3E}">
        <p14:creationId xmlns:p14="http://schemas.microsoft.com/office/powerpoint/2010/main" val="1876331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Show Tie-In Rationale</a:t>
            </a:r>
            <a:endParaRPr lang="en-US" dirty="0"/>
          </a:p>
        </p:txBody>
      </p:sp>
      <p:sp>
        <p:nvSpPr>
          <p:cNvPr id="3" name="Content Placeholder 2"/>
          <p:cNvSpPr>
            <a:spLocks noGrp="1"/>
          </p:cNvSpPr>
          <p:nvPr>
            <p:ph idx="1"/>
          </p:nvPr>
        </p:nvSpPr>
        <p:spPr>
          <a:xfrm>
            <a:off x="457200" y="1600200"/>
            <a:ext cx="7772400" cy="4953000"/>
          </a:xfrm>
        </p:spPr>
        <p:txBody>
          <a:bodyPr>
            <a:normAutofit/>
          </a:bodyPr>
          <a:lstStyle/>
          <a:p>
            <a:r>
              <a:rPr lang="en-US" dirty="0" smtClean="0"/>
              <a:t>Many students were familiar with the Amazing Race reality show. </a:t>
            </a:r>
          </a:p>
          <a:p>
            <a:endParaRPr lang="en-US" dirty="0"/>
          </a:p>
          <a:p>
            <a:r>
              <a:rPr lang="en-US" dirty="0" smtClean="0"/>
              <a:t>This type of activity could’ve been tied to many themes; The Amazing Race seemed somewhat timely and a bit more sophisticated than other reality show alternatives:</a:t>
            </a:r>
          </a:p>
          <a:p>
            <a:pPr lvl="1"/>
            <a:r>
              <a:rPr lang="en-US" dirty="0" smtClean="0"/>
              <a:t>Keeping up the Librarians</a:t>
            </a:r>
          </a:p>
          <a:p>
            <a:pPr lvl="1"/>
            <a:r>
              <a:rPr lang="en-US" dirty="0" smtClean="0"/>
              <a:t>Here Comes Honey Boo </a:t>
            </a:r>
            <a:r>
              <a:rPr lang="en-US" dirty="0" smtClean="0"/>
              <a:t>Boo</a:t>
            </a:r>
            <a:r>
              <a:rPr lang="en-US" dirty="0" smtClean="0"/>
              <a:t>, the Librarian</a:t>
            </a:r>
          </a:p>
          <a:p>
            <a:pPr lvl="1"/>
            <a:r>
              <a:rPr lang="en-US" dirty="0" smtClean="0"/>
              <a:t>Big Brother: Library Edition</a:t>
            </a:r>
          </a:p>
          <a:p>
            <a:pPr lvl="1"/>
            <a:r>
              <a:rPr lang="en-US" dirty="0" smtClean="0"/>
              <a:t>The Real World Library</a:t>
            </a:r>
          </a:p>
          <a:p>
            <a:pPr lvl="1"/>
            <a:r>
              <a:rPr lang="en-US" dirty="0" smtClean="0"/>
              <a:t>The Real Librarians of Tulsa, OK</a:t>
            </a:r>
          </a:p>
          <a:p>
            <a:pPr lvl="1"/>
            <a:endParaRPr lang="en-US" dirty="0"/>
          </a:p>
          <a:p>
            <a:r>
              <a:rPr lang="en-US" dirty="0" smtClean="0"/>
              <a:t>The Amazing Library Race seemed more dignified. </a:t>
            </a:r>
            <a:endParaRPr lang="en-US" dirty="0"/>
          </a:p>
        </p:txBody>
      </p:sp>
    </p:spTree>
    <p:extLst>
      <p:ext uri="{BB962C8B-B14F-4D97-AF65-F5344CB8AC3E}">
        <p14:creationId xmlns:p14="http://schemas.microsoft.com/office/powerpoint/2010/main" val="1388697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 Approach</a:t>
            </a:r>
            <a:endParaRPr lang="en-US" dirty="0"/>
          </a:p>
        </p:txBody>
      </p:sp>
      <p:sp>
        <p:nvSpPr>
          <p:cNvPr id="3" name="Content Placeholder 2"/>
          <p:cNvSpPr>
            <a:spLocks noGrp="1"/>
          </p:cNvSpPr>
          <p:nvPr>
            <p:ph idx="1"/>
          </p:nvPr>
        </p:nvSpPr>
        <p:spPr/>
        <p:txBody>
          <a:bodyPr/>
          <a:lstStyle/>
          <a:p>
            <a:r>
              <a:rPr lang="en-US" dirty="0" smtClean="0"/>
              <a:t>The Amazing Library Race, concept first attributed to the University of Arizona Libraries, evolved from a basic library  orientation, a more scalable activity which could be tied to a variety of assignments in many gateway </a:t>
            </a:r>
            <a:r>
              <a:rPr lang="en-US" dirty="0" smtClean="0"/>
              <a:t>courses. </a:t>
            </a:r>
            <a:endParaRPr lang="en-US" dirty="0" smtClean="0"/>
          </a:p>
          <a:p>
            <a:endParaRPr lang="en-US" dirty="0"/>
          </a:p>
          <a:p>
            <a:r>
              <a:rPr lang="en-US" dirty="0" smtClean="0"/>
              <a:t>The Amazing Library Race most readily pairs with Comp Courses and Strategies for Academic success, with varying degrees of difficulty assigned. </a:t>
            </a:r>
          </a:p>
          <a:p>
            <a:endParaRPr lang="en-US" dirty="0"/>
          </a:p>
          <a:p>
            <a:r>
              <a:rPr lang="en-US" dirty="0" smtClean="0"/>
              <a:t>The framework is designed to be customized by librarians, faculty, and recruitment staff as appropriate.</a:t>
            </a:r>
            <a:endParaRPr lang="en-US" dirty="0"/>
          </a:p>
        </p:txBody>
      </p:sp>
    </p:spTree>
    <p:extLst>
      <p:ext uri="{BB962C8B-B14F-4D97-AF65-F5344CB8AC3E}">
        <p14:creationId xmlns:p14="http://schemas.microsoft.com/office/powerpoint/2010/main" val="3698660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Design Principles	</a:t>
            </a:r>
            <a:endParaRPr lang="en-US" dirty="0"/>
          </a:p>
        </p:txBody>
      </p:sp>
      <p:sp>
        <p:nvSpPr>
          <p:cNvPr id="3" name="Content Placeholder 2"/>
          <p:cNvSpPr>
            <a:spLocks noGrp="1"/>
          </p:cNvSpPr>
          <p:nvPr>
            <p:ph idx="1"/>
          </p:nvPr>
        </p:nvSpPr>
        <p:spPr/>
        <p:txBody>
          <a:bodyPr/>
          <a:lstStyle/>
          <a:p>
            <a:r>
              <a:rPr lang="en-US" dirty="0" smtClean="0"/>
              <a:t>Make Amazing Library Race modular and include capability to build into a variety of courses. </a:t>
            </a:r>
          </a:p>
          <a:p>
            <a:endParaRPr lang="en-US" dirty="0"/>
          </a:p>
          <a:p>
            <a:r>
              <a:rPr lang="en-US" dirty="0" smtClean="0"/>
              <a:t>Consider Distance Learning for fully online courses and to assist with blended courses. </a:t>
            </a:r>
          </a:p>
          <a:p>
            <a:endParaRPr lang="en-US" dirty="0"/>
          </a:p>
          <a:p>
            <a:r>
              <a:rPr lang="en-US" dirty="0" smtClean="0"/>
              <a:t>Make students who have not been exposed to libraries and library services proficient library users.</a:t>
            </a:r>
          </a:p>
          <a:p>
            <a:endParaRPr lang="en-US" dirty="0"/>
          </a:p>
          <a:p>
            <a:r>
              <a:rPr lang="en-US" dirty="0" smtClean="0"/>
              <a:t>Instill a sense of life-long learning via the </a:t>
            </a:r>
            <a:r>
              <a:rPr lang="en-US" dirty="0" smtClean="0"/>
              <a:t>Library</a:t>
            </a:r>
            <a:r>
              <a:rPr lang="en-US" dirty="0" smtClean="0"/>
              <a:t>. </a:t>
            </a:r>
          </a:p>
          <a:p>
            <a:endParaRPr lang="en-US" dirty="0"/>
          </a:p>
          <a:p>
            <a:r>
              <a:rPr lang="en-US" dirty="0" smtClean="0"/>
              <a:t>Avoid creation of barriers/challenges </a:t>
            </a:r>
            <a:r>
              <a:rPr lang="en-US" dirty="0" smtClean="0"/>
              <a:t>for students. </a:t>
            </a:r>
            <a:endParaRPr lang="en-US" dirty="0"/>
          </a:p>
        </p:txBody>
      </p:sp>
    </p:spTree>
    <p:extLst>
      <p:ext uri="{BB962C8B-B14F-4D97-AF65-F5344CB8AC3E}">
        <p14:creationId xmlns:p14="http://schemas.microsoft.com/office/powerpoint/2010/main" val="3975794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LibGuide Structure</a:t>
            </a:r>
            <a:endParaRPr lang="en-US" dirty="0"/>
          </a:p>
        </p:txBody>
      </p:sp>
      <p:sp>
        <p:nvSpPr>
          <p:cNvPr id="3" name="Content Placeholder 2"/>
          <p:cNvSpPr>
            <a:spLocks noGrp="1"/>
          </p:cNvSpPr>
          <p:nvPr>
            <p:ph idx="1"/>
          </p:nvPr>
        </p:nvSpPr>
        <p:spPr>
          <a:xfrm>
            <a:off x="304800" y="1295400"/>
            <a:ext cx="8229600" cy="5486400"/>
          </a:xfrm>
        </p:spPr>
        <p:txBody>
          <a:bodyPr>
            <a:normAutofit lnSpcReduction="10000"/>
          </a:bodyPr>
          <a:lstStyle/>
          <a:p>
            <a:r>
              <a:rPr lang="en-US" dirty="0" smtClean="0"/>
              <a:t>To keep the activity basic and easily customizable, activities are broken into pit-stops, each containing specific activities:</a:t>
            </a:r>
          </a:p>
          <a:p>
            <a:pPr lvl="1"/>
            <a:r>
              <a:rPr lang="en-US" dirty="0" smtClean="0"/>
              <a:t>Library Basics</a:t>
            </a:r>
          </a:p>
          <a:p>
            <a:pPr lvl="2"/>
            <a:r>
              <a:rPr lang="en-US" dirty="0" smtClean="0"/>
              <a:t>When is the library open?</a:t>
            </a:r>
          </a:p>
          <a:p>
            <a:pPr lvl="2"/>
            <a:r>
              <a:rPr lang="en-US" dirty="0" smtClean="0"/>
              <a:t>Who works in the library? </a:t>
            </a:r>
          </a:p>
          <a:p>
            <a:pPr lvl="2"/>
            <a:r>
              <a:rPr lang="en-US" dirty="0" smtClean="0"/>
              <a:t>Do I have to go to the library to get help? </a:t>
            </a:r>
          </a:p>
          <a:p>
            <a:pPr lvl="1"/>
            <a:r>
              <a:rPr lang="en-US" dirty="0" smtClean="0"/>
              <a:t>Find Books</a:t>
            </a:r>
          </a:p>
          <a:p>
            <a:pPr lvl="2"/>
            <a:r>
              <a:rPr lang="en-US" dirty="0" smtClean="0"/>
              <a:t>Find something fun to read.</a:t>
            </a:r>
          </a:p>
          <a:p>
            <a:pPr lvl="2"/>
            <a:r>
              <a:rPr lang="en-US" dirty="0" smtClean="0"/>
              <a:t>Give a basic explanation of LC classification.</a:t>
            </a:r>
          </a:p>
          <a:p>
            <a:pPr lvl="1"/>
            <a:r>
              <a:rPr lang="en-US" dirty="0" smtClean="0"/>
              <a:t>Find E-Books</a:t>
            </a:r>
          </a:p>
          <a:p>
            <a:pPr lvl="2"/>
            <a:r>
              <a:rPr lang="en-US" dirty="0" smtClean="0"/>
              <a:t>Locate online biographical information.</a:t>
            </a:r>
          </a:p>
          <a:p>
            <a:pPr lvl="2"/>
            <a:r>
              <a:rPr lang="en-US" dirty="0" smtClean="0"/>
              <a:t>Define what an idiom is using an linked dictionary. </a:t>
            </a:r>
          </a:p>
          <a:p>
            <a:pPr lvl="1"/>
            <a:r>
              <a:rPr lang="en-US" dirty="0" smtClean="0"/>
              <a:t>Find Articles</a:t>
            </a:r>
          </a:p>
          <a:p>
            <a:pPr lvl="2"/>
            <a:r>
              <a:rPr lang="en-US" dirty="0" smtClean="0"/>
              <a:t>List four different EBSCOHost Databases.</a:t>
            </a:r>
          </a:p>
          <a:p>
            <a:pPr lvl="2"/>
            <a:r>
              <a:rPr lang="en-US" dirty="0" smtClean="0"/>
              <a:t>Find an article on bacteriology. </a:t>
            </a:r>
          </a:p>
          <a:p>
            <a:pPr lvl="2"/>
            <a:r>
              <a:rPr lang="en-US" dirty="0" smtClean="0"/>
              <a:t>What does “Peer Reviewed” mean? </a:t>
            </a:r>
          </a:p>
          <a:p>
            <a:pPr lvl="2"/>
            <a:endParaRPr lang="en-US" dirty="0" smtClean="0"/>
          </a:p>
        </p:txBody>
      </p:sp>
    </p:spTree>
    <p:extLst>
      <p:ext uri="{BB962C8B-B14F-4D97-AF65-F5344CB8AC3E}">
        <p14:creationId xmlns:p14="http://schemas.microsoft.com/office/powerpoint/2010/main" val="2960282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LibGuide Structure</a:t>
            </a:r>
            <a:endParaRPr lang="en-US" dirty="0"/>
          </a:p>
        </p:txBody>
      </p:sp>
      <p:sp>
        <p:nvSpPr>
          <p:cNvPr id="3" name="Content Placeholder 2"/>
          <p:cNvSpPr>
            <a:spLocks noGrp="1"/>
          </p:cNvSpPr>
          <p:nvPr>
            <p:ph idx="1"/>
          </p:nvPr>
        </p:nvSpPr>
        <p:spPr/>
        <p:txBody>
          <a:bodyPr/>
          <a:lstStyle/>
          <a:p>
            <a:r>
              <a:rPr lang="en-US" dirty="0" smtClean="0"/>
              <a:t>Plagiarism Row</a:t>
            </a:r>
          </a:p>
          <a:p>
            <a:pPr lvl="1"/>
            <a:r>
              <a:rPr lang="en-US" dirty="0" smtClean="0"/>
              <a:t>How do you properly cite sources?</a:t>
            </a:r>
          </a:p>
          <a:p>
            <a:pPr lvl="1"/>
            <a:r>
              <a:rPr lang="en-US" dirty="0" smtClean="0"/>
              <a:t>What is “accidental plagiarism”? How to avoid it. </a:t>
            </a:r>
          </a:p>
          <a:p>
            <a:r>
              <a:rPr lang="en-US" dirty="0" smtClean="0"/>
              <a:t>Super Student</a:t>
            </a:r>
          </a:p>
          <a:p>
            <a:pPr lvl="1"/>
            <a:r>
              <a:rPr lang="en-US" dirty="0" smtClean="0"/>
              <a:t>View time management tutorial. </a:t>
            </a:r>
          </a:p>
          <a:p>
            <a:pPr lvl="1"/>
            <a:r>
              <a:rPr lang="en-US" dirty="0" smtClean="0"/>
              <a:t>View tutorial on reducing test anxiety.</a:t>
            </a:r>
          </a:p>
          <a:p>
            <a:pPr lvl="1"/>
            <a:r>
              <a:rPr lang="en-US" dirty="0" smtClean="0"/>
              <a:t>Plan the appropriate amount of time for your assignments. </a:t>
            </a:r>
          </a:p>
          <a:p>
            <a:pPr lvl="1"/>
            <a:endParaRPr lang="en-US" dirty="0"/>
          </a:p>
          <a:p>
            <a:r>
              <a:rPr lang="en-US" dirty="0" smtClean="0"/>
              <a:t>Customizations to the tasks often include:</a:t>
            </a:r>
          </a:p>
          <a:p>
            <a:pPr lvl="1"/>
            <a:r>
              <a:rPr lang="en-US" dirty="0" smtClean="0"/>
              <a:t>Checking a book out and presenting it to the class. </a:t>
            </a:r>
          </a:p>
          <a:p>
            <a:pPr lvl="1"/>
            <a:r>
              <a:rPr lang="en-US" dirty="0" smtClean="0"/>
              <a:t>Reviewing an article and presenting it to the class. </a:t>
            </a:r>
          </a:p>
          <a:p>
            <a:pPr lvl="1"/>
            <a:r>
              <a:rPr lang="en-US" dirty="0" smtClean="0"/>
              <a:t>Demonstrating a virtual reference session for the class. </a:t>
            </a:r>
          </a:p>
          <a:p>
            <a:pPr lvl="1"/>
            <a:endParaRPr lang="en-US" dirty="0"/>
          </a:p>
        </p:txBody>
      </p:sp>
    </p:spTree>
    <p:extLst>
      <p:ext uri="{BB962C8B-B14F-4D97-AF65-F5344CB8AC3E}">
        <p14:creationId xmlns:p14="http://schemas.microsoft.com/office/powerpoint/2010/main" val="1710053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 Stop: Library Basics</a:t>
            </a:r>
            <a:endParaRPr lang="en-US" dirty="0"/>
          </a:p>
        </p:txBody>
      </p:sp>
      <p:pic>
        <p:nvPicPr>
          <p:cNvPr id="4" name="Content Placeholder 3">
            <a:hlinkClick r:id="rId2"/>
          </p:cNvPr>
          <p:cNvPicPr>
            <a:picLocks noGrp="1"/>
          </p:cNvPicPr>
          <p:nvPr>
            <p:ph idx="1"/>
          </p:nvPr>
        </p:nvPicPr>
        <p:blipFill>
          <a:blip r:embed="rId3" cstate="print"/>
          <a:stretch>
            <a:fillRect/>
          </a:stretch>
        </p:blipFill>
        <p:spPr bwMode="auto">
          <a:xfrm>
            <a:off x="457200" y="1600200"/>
            <a:ext cx="7620000" cy="4800600"/>
          </a:xfrm>
          <a:prstGeom prst="rect">
            <a:avLst/>
          </a:prstGeom>
          <a:noFill/>
          <a:ln w="41275">
            <a:solidFill>
              <a:schemeClr val="bg1">
                <a:lumMod val="85000"/>
                <a:alpha val="68000"/>
              </a:schemeClr>
            </a:solid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9944</TotalTime>
  <Words>1551</Words>
  <Application>Microsoft Office PowerPoint</Application>
  <PresentationFormat>On-screen Show (4:3)</PresentationFormat>
  <Paragraphs>192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Adjacency</vt:lpstr>
      <vt:lpstr>Amazing Library Race </vt:lpstr>
      <vt:lpstr>Introduction: Amazing Race</vt:lpstr>
      <vt:lpstr>Why The Amazing Library Race?</vt:lpstr>
      <vt:lpstr>Reality Show Tie-In Rationale</vt:lpstr>
      <vt:lpstr>Modular Approach</vt:lpstr>
      <vt:lpstr>Guiding Design Principles </vt:lpstr>
      <vt:lpstr>LibGuide Structure</vt:lpstr>
      <vt:lpstr>LibGuide Structure</vt:lpstr>
      <vt:lpstr>Pit Stop: Library Basics</vt:lpstr>
      <vt:lpstr>Ideas for Library Basics Pit Stop</vt:lpstr>
      <vt:lpstr>Pit Stop: Find Books</vt:lpstr>
      <vt:lpstr>Using the Find Books Pit Stop</vt:lpstr>
      <vt:lpstr>Pit Stop: Find E-Books</vt:lpstr>
      <vt:lpstr>Using the Find E-Books Pit Stop</vt:lpstr>
      <vt:lpstr>Pit Stop: Find Articles</vt:lpstr>
      <vt:lpstr>Using the Find Articles Pit Stop</vt:lpstr>
      <vt:lpstr>Pit Stop: Plagiarism Row </vt:lpstr>
      <vt:lpstr>Using the Plagiarism Row Pit Stop</vt:lpstr>
      <vt:lpstr>Pit Stop: Super Student</vt:lpstr>
      <vt:lpstr>Using the Super Student Pit Stop</vt:lpstr>
      <vt:lpstr>Other Ways We Engage </vt:lpstr>
      <vt:lpstr>More Ideas We Use </vt:lpstr>
      <vt:lpstr>Congratulations!  You’ve Completed the Race! </vt:lpstr>
      <vt:lpstr>Contact Information</vt:lpstr>
    </vt:vector>
  </TitlesOfParts>
  <Company>Tulsa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Amazing LRC Module</dc:title>
  <dc:creator>MLM</dc:creator>
  <cp:lastModifiedBy>CSAdmin</cp:lastModifiedBy>
  <cp:revision>24</cp:revision>
  <dcterms:created xsi:type="dcterms:W3CDTF">2010-07-30T14:55:44Z</dcterms:created>
  <dcterms:modified xsi:type="dcterms:W3CDTF">2013-07-11T00:05:55Z</dcterms:modified>
</cp:coreProperties>
</file>