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97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7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8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Layouts/slideLayout88.xml" ContentType="application/vnd.openxmlformats-officedocument.presentationml.slideLayout+xml"/>
  <Override PartName="/ppt/notesSlides/notesSlide26.xml" ContentType="application/vnd.openxmlformats-officedocument.presentationml.notesSlide+xml"/>
  <Override PartName="/ppt/theme/theme7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37"/>
  </p:notesMasterIdLst>
  <p:sldIdLst>
    <p:sldId id="256" r:id="rId10"/>
    <p:sldId id="257" r:id="rId11"/>
    <p:sldId id="285" r:id="rId12"/>
    <p:sldId id="258" r:id="rId13"/>
    <p:sldId id="259" r:id="rId14"/>
    <p:sldId id="260" r:id="rId15"/>
    <p:sldId id="279" r:id="rId16"/>
    <p:sldId id="280" r:id="rId17"/>
    <p:sldId id="281" r:id="rId18"/>
    <p:sldId id="283" r:id="rId19"/>
    <p:sldId id="284" r:id="rId20"/>
    <p:sldId id="263" r:id="rId21"/>
    <p:sldId id="264" r:id="rId22"/>
    <p:sldId id="265" r:id="rId23"/>
    <p:sldId id="267" r:id="rId24"/>
    <p:sldId id="268" r:id="rId25"/>
    <p:sldId id="269" r:id="rId26"/>
    <p:sldId id="270" r:id="rId27"/>
    <p:sldId id="271" r:id="rId28"/>
    <p:sldId id="286" r:id="rId29"/>
    <p:sldId id="276" r:id="rId30"/>
    <p:sldId id="272" r:id="rId31"/>
    <p:sldId id="273" r:id="rId32"/>
    <p:sldId id="274" r:id="rId33"/>
    <p:sldId id="275" r:id="rId34"/>
    <p:sldId id="262" r:id="rId35"/>
    <p:sldId id="277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43" autoAdjust="0"/>
  </p:normalViewPr>
  <p:slideViewPr>
    <p:cSldViewPr showGuides="1">
      <p:cViewPr varScale="1">
        <p:scale>
          <a:sx n="83" d="100"/>
          <a:sy n="83" d="100"/>
        </p:scale>
        <p:origin x="-23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C6FDC0-17B0-4C75-8452-73E6552E2452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6018B3-956B-4A73-BC2F-B4AABDBD6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8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6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Real-life application, several</a:t>
            </a:r>
            <a:r>
              <a:rPr lang="en-US" baseline="0" dirty="0" smtClean="0"/>
              <a:t>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9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5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--Emphasis on Chapter</a:t>
            </a:r>
            <a:r>
              <a:rPr lang="en-US" baseline="0" dirty="0" smtClean="0"/>
              <a:t>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2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--Prescriptive v. Descriptive</a:t>
            </a:r>
          </a:p>
          <a:p>
            <a:r>
              <a:rPr lang="en-US" dirty="0" smtClean="0"/>
              <a:t>--Chapter 6 to</a:t>
            </a:r>
            <a:r>
              <a:rPr lang="en-US" baseline="0" dirty="0" smtClean="0"/>
              <a:t> solve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5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PRACTICAL Workshop – </a:t>
            </a:r>
            <a:r>
              <a:rPr lang="en-US" dirty="0" err="1" smtClean="0"/>
              <a:t>groupwork</a:t>
            </a:r>
            <a:r>
              <a:rPr lang="en-US" dirty="0" smtClean="0"/>
              <a:t>, real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0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 of Confusion:</a:t>
            </a:r>
          </a:p>
          <a:p>
            <a:r>
              <a:rPr lang="en-US" baseline="0" dirty="0" smtClean="0"/>
              <a:t>Title –		Title page?</a:t>
            </a:r>
          </a:p>
          <a:p>
            <a:r>
              <a:rPr lang="en-US" baseline="0" dirty="0" smtClean="0"/>
              <a:t>		Subtitles ignored; One title for books, two for journal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93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Title page.  Front matter</a:t>
            </a:r>
          </a:p>
          <a:p>
            <a:r>
              <a:rPr lang="en-US" baseline="0" dirty="0" smtClean="0"/>
              <a:t>Author - Name in title vs. author.  Translator vs. author.  omitting editors names or chapter authors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6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 smtClean="0"/>
              <a:t>Copyright page?</a:t>
            </a:r>
          </a:p>
          <a:p>
            <a:pPr defTabSz="931774">
              <a:defRPr/>
            </a:pPr>
            <a:r>
              <a:rPr lang="en-US" baseline="0" dirty="0" smtClean="0"/>
              <a:t>Publication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27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Format? Online, print, print online?</a:t>
            </a:r>
          </a:p>
          <a:p>
            <a:r>
              <a:rPr lang="en-US" baseline="0" dirty="0" smtClean="0"/>
              <a:t>Pub Info</a:t>
            </a:r>
          </a:p>
          <a:p>
            <a:r>
              <a:rPr lang="en-US" baseline="0" dirty="0" smtClean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64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baseline="0" dirty="0" smtClean="0"/>
              <a:t> type, pub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2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	Many inquiries</a:t>
            </a:r>
            <a:r>
              <a:rPr lang="en-US" baseline="0" dirty="0" smtClean="0"/>
              <a:t> at night</a:t>
            </a:r>
          </a:p>
          <a:p>
            <a:r>
              <a:rPr lang="en-US" baseline="0" dirty="0" smtClean="0"/>
              <a:t>	Writing Center:  limited hours, place</a:t>
            </a:r>
          </a:p>
          <a:p>
            <a:r>
              <a:rPr lang="en-US" baseline="0" dirty="0" smtClean="0"/>
              <a:t>	</a:t>
            </a:r>
          </a:p>
          <a:p>
            <a:r>
              <a:rPr lang="en-US" dirty="0" smtClean="0"/>
              <a:t>3.	Information literacy:  students have no idea what they were looking</a:t>
            </a:r>
            <a:r>
              <a:rPr lang="en-US" baseline="0" dirty="0" smtClean="0"/>
              <a:t> 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1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Author?</a:t>
            </a:r>
          </a:p>
          <a:p>
            <a:r>
              <a:rPr lang="en-US" dirty="0" smtClean="0"/>
              <a:t>Publisher?  Location?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03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11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	Format: 	Online or not?</a:t>
            </a:r>
          </a:p>
          <a:p>
            <a:r>
              <a:rPr lang="en-US" dirty="0" smtClean="0"/>
              <a:t>	Type:	Periodical or not?</a:t>
            </a:r>
          </a:p>
          <a:p>
            <a:r>
              <a:rPr lang="en-US" baseline="0" dirty="0" smtClean="0"/>
              <a:t>	</a:t>
            </a:r>
          </a:p>
          <a:p>
            <a:r>
              <a:rPr lang="en-US" baseline="0" dirty="0" smtClean="0"/>
              <a:t>	(Information creation process frame).</a:t>
            </a:r>
          </a:p>
          <a:p>
            <a:r>
              <a:rPr lang="en-US" baseline="0" dirty="0" smtClean="0"/>
              <a:t>	</a:t>
            </a:r>
          </a:p>
          <a:p>
            <a:r>
              <a:rPr lang="en-US" baseline="0" dirty="0" smtClean="0"/>
              <a:t>	“Synthetic sources”:	A magazine article is published together with other articles by other authors. A blog (usually) is not.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3:	Iterative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5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47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could be easier?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05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Paraphrasing v. Direct Quotation:  No</a:t>
            </a:r>
            <a:r>
              <a:rPr lang="en-US" baseline="0" dirty="0" smtClean="0"/>
              <a:t> middle ground</a:t>
            </a:r>
          </a:p>
          <a:p>
            <a:r>
              <a:rPr lang="en-US" baseline="0" dirty="0" smtClean="0"/>
              <a:t>View examples, practice identifying plagiarism.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92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5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that sound</a:t>
            </a:r>
            <a:r>
              <a:rPr lang="en-US" baseline="0" dirty="0" smtClean="0"/>
              <a:t> like a book title?  To many students, it actually does.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-Suspend</a:t>
            </a:r>
            <a:r>
              <a:rPr lang="en-US" baseline="0" dirty="0" smtClean="0"/>
              <a:t> plagiarism concerns, focus on positive participation:  </a:t>
            </a:r>
          </a:p>
          <a:p>
            <a:pPr defTabSz="931774">
              <a:defRPr/>
            </a:pPr>
            <a:r>
              <a:rPr lang="en-US" baseline="0" dirty="0" smtClean="0"/>
              <a:t>	Framework’s n</a:t>
            </a:r>
            <a:r>
              <a:rPr lang="en-US" dirty="0" smtClean="0"/>
              <a:t>ew</a:t>
            </a:r>
            <a:r>
              <a:rPr lang="en-US" baseline="0" dirty="0" smtClean="0"/>
              <a:t> definition of IL:	“</a:t>
            </a:r>
            <a:r>
              <a:rPr lang="en-US" dirty="0" smtClean="0"/>
              <a:t>use of information in creating new knowledge and participating ethically in communities of learning.”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---Capping landfill. </a:t>
            </a:r>
            <a:endParaRPr lang="en-US" baseline="0" dirty="0" smtClean="0"/>
          </a:p>
          <a:p>
            <a:r>
              <a:rPr lang="en-US" baseline="0" dirty="0" smtClean="0"/>
              <a:t>	“Scholarship as Communication” Disposition:</a:t>
            </a:r>
          </a:p>
          <a:p>
            <a:r>
              <a:rPr lang="en-US" baseline="0" dirty="0" smtClean="0"/>
              <a:t>	“</a:t>
            </a:r>
            <a:r>
              <a:rPr lang="en-US" dirty="0" smtClean="0"/>
              <a:t>Recognize they are often entering into an ongoing scholarly conversation and not a finished conversation.”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---Engage information in a variety of formats.</a:t>
            </a:r>
          </a:p>
          <a:p>
            <a:r>
              <a:rPr lang="en-US" baseline="0" dirty="0" smtClean="0"/>
              <a:t>	”Information Creation as Process.”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Understanding of creation process &amp; understanding of format differences.</a:t>
            </a:r>
          </a:p>
          <a:p>
            <a:endParaRPr lang="en-US" baseline="0" dirty="0" smtClean="0"/>
          </a:p>
          <a:p>
            <a:r>
              <a:rPr lang="en-US" dirty="0" smtClean="0"/>
              <a:t>---</a:t>
            </a:r>
            <a:r>
              <a:rPr lang="en-US" baseline="0" dirty="0" smtClean="0"/>
              <a:t>Documentation as inquiry.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”Research</a:t>
            </a:r>
            <a:r>
              <a:rPr lang="en-US" baseline="0" dirty="0" smtClean="0"/>
              <a:t> as Inquiry.”</a:t>
            </a:r>
          </a:p>
          <a:p>
            <a:r>
              <a:rPr lang="en-US" baseline="0" dirty="0" smtClean="0"/>
              <a:t>	It is iterative and reflexive. </a:t>
            </a:r>
          </a:p>
          <a:p>
            <a:endParaRPr lang="en-US" dirty="0" smtClean="0"/>
          </a:p>
          <a:p>
            <a:r>
              <a:rPr lang="en-US" dirty="0" smtClean="0"/>
              <a:t>---E</a:t>
            </a:r>
            <a:r>
              <a:rPr lang="en-US" baseline="0" dirty="0" smtClean="0"/>
              <a:t>thical side of documentation</a:t>
            </a:r>
          </a:p>
          <a:p>
            <a:r>
              <a:rPr lang="en-US" baseline="0" smtClean="0"/>
              <a:t>	</a:t>
            </a:r>
            <a:r>
              <a:rPr lang="en-US" smtClean="0"/>
              <a:t>“Information</a:t>
            </a:r>
            <a:r>
              <a:rPr lang="en-US" dirty="0" smtClean="0"/>
              <a:t> has value”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8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MLA started in fall</a:t>
            </a:r>
            <a:r>
              <a:rPr lang="en-US" baseline="0" dirty="0" smtClean="0"/>
              <a:t> 2014, Plagiarism and Chicago in spring 2015.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Turnout is usually between 5 and 15, sometimes heavily international students.  Promoted through digi-board slides, direct emails to English department and international office, announcements in e-mail newsletters.  Pretty manageable to make it no-registration, drop-in, except for the one time when a prof asked her whole class (or more?) to come for extra credit, and we had 50 students show up.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8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have Vision or similar software. </a:t>
            </a:r>
          </a:p>
          <a:p>
            <a:r>
              <a:rPr lang="en-US" dirty="0" smtClean="0"/>
              <a:t>Tried not</a:t>
            </a:r>
            <a:r>
              <a:rPr lang="en-US" baseline="0" dirty="0" smtClean="0"/>
              <a:t> to make this lecture-based – pre-test, anonymous quizzes instead, use that to discuss principles of citing, common knowledge, etc.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quiz focuses on:</a:t>
            </a:r>
          </a:p>
          <a:p>
            <a:r>
              <a:rPr lang="en-US" dirty="0" smtClean="0"/>
              <a:t>Q1: That you have to include both the in-text citation and</a:t>
            </a:r>
            <a:r>
              <a:rPr lang="en-US" baseline="0" dirty="0" smtClean="0"/>
              <a:t> the References part</a:t>
            </a:r>
          </a:p>
          <a:p>
            <a:r>
              <a:rPr lang="en-US" baseline="0" dirty="0" smtClean="0"/>
              <a:t>Q3: Paraphrasing by changing the sentence structure, not just a few words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Second quiz focuses on: </a:t>
            </a:r>
          </a:p>
          <a:p>
            <a:r>
              <a:rPr lang="en-US" baseline="0" dirty="0" smtClean="0"/>
              <a:t>Q1: Scenarios for plagiarism, obvious and not-so-obvious – submitting a friend’s paper, buying a paper, citing from class notes/lectures/emails/pictures/online,</a:t>
            </a:r>
          </a:p>
          <a:p>
            <a:r>
              <a:rPr lang="en-US" dirty="0" smtClean="0"/>
              <a:t>Q3: When you can’t find the source for a quote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18B3-956B-4A73-BC2F-B4AABDBD66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8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Tried to emphasize the positive reasons for needing to cite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5D1E-1AE6-49C9-87AA-00B24D5B1A2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this suggestion from</a:t>
            </a:r>
            <a:r>
              <a:rPr lang="en-US" baseline="0" dirty="0" smtClean="0"/>
              <a:t> international office – great p</a:t>
            </a:r>
            <a:r>
              <a:rPr lang="en-US" dirty="0" smtClean="0"/>
              <a:t>ressure for i</a:t>
            </a:r>
            <a:r>
              <a:rPr lang="en-US" baseline="0" dirty="0" smtClean="0"/>
              <a:t>nt’l students especially. </a:t>
            </a:r>
          </a:p>
          <a:p>
            <a:endParaRPr lang="en-US" baseline="0" dirty="0" smtClean="0"/>
          </a:p>
          <a:p>
            <a:r>
              <a:rPr lang="en-US" dirty="0" smtClean="0"/>
              <a:t>Talk about how consequences for plagiarism are always going to be worse</a:t>
            </a:r>
            <a:r>
              <a:rPr lang="en-US" baseline="0" dirty="0" smtClean="0"/>
              <a:t> than consequences for a bad/late grade on a paper.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Would you rather have the conversation “Mom, Dad, I got a bad grade on this paper because I didn’t really understand it,” or “I’m getting a zero on a paper / F in the class / sent home because I cheated…”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5D1E-1AE6-49C9-87AA-00B24D5B1A2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7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r>
              <a:rPr lang="en-US" baseline="0" dirty="0" smtClean="0"/>
              <a:t> #2 talks about if you need to cite “odd” sources and scenarios.  </a:t>
            </a:r>
            <a:r>
              <a:rPr lang="en-US" dirty="0" smtClean="0"/>
              <a:t>Summarized</a:t>
            </a:r>
            <a:r>
              <a:rPr lang="en-US" baseline="0" dirty="0" smtClean="0"/>
              <a:t>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5D1E-1AE6-49C9-87AA-00B24D5B1A2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1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9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0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80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39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1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1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5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85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5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2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00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4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7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0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58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13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77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03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14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81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4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99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5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68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61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90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00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8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01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52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90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5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60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05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5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43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44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2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76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25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00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30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21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27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14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95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85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0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58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35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28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14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565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75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9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25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1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50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037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23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35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9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9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49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16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9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41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170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38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206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8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69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234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206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38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86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76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27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223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508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29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271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992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D7EDBA-92DD-47D9-BD2D-79246AE5FF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4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473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123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671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892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810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45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65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5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D7EDBA-92DD-47D9-BD2D-79246AE5FF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94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854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8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9EE6-C53E-4FBF-849A-20D9F230DEF6}" type="datetimeFigureOut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BD225-509B-4A92-B818-4CAA2089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6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3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96E1C2-B5BE-47C9-AC88-18AC09657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9C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FFDCC6-AB3A-4747-AAB7-C7658020F2D4}" type="datetimeFigureOut">
              <a:rPr lang="en-US" smtClean="0">
                <a:solidFill>
                  <a:srgbClr val="C9C2D1"/>
                </a:solidFill>
              </a:rPr>
              <a:pPr/>
              <a:t>7/16/2015</a:t>
            </a:fld>
            <a:endParaRPr lang="en-US" dirty="0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9EF0D6E-EA5F-4D8C-9075-57A856C762A5}" type="datetimeFigureOut">
              <a:rPr lang="en-US" smtClean="0">
                <a:solidFill>
                  <a:srgbClr val="000000"/>
                </a:solidFill>
              </a:rPr>
              <a:pPr/>
              <a:t>7/16/2015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BD7EDBA-92DD-47D9-BD2D-79246AE5FFD6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3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uco.edu/APAsty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4/07/24/us/politics/montana-senator-john-walsh-plagiarized-thesis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satoday30.usatoday.com/life/books/news/2006-05-07-opal-scandal_x.htm" TargetMode="External"/><Relationship Id="rId4" Type="http://schemas.openxmlformats.org/officeDocument/2006/relationships/hyperlink" Target="https://owl.english.purdue.edu/owl/resource/589/0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akjdu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pkd2ox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“Sighting” the 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Travis Biddick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Naomi Schemm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Central Oklahoma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UnCOILed</a:t>
            </a:r>
            <a:r>
              <a:rPr lang="en-US" dirty="0" smtClean="0">
                <a:solidFill>
                  <a:schemeClr val="tx1"/>
                </a:solidFill>
              </a:rPr>
              <a:t> – July 17,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76200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Direct quotes with no “ ” and no citation</a:t>
            </a:r>
          </a:p>
          <a:p>
            <a:r>
              <a:rPr lang="en-US" sz="2400" dirty="0" smtClean="0"/>
              <a:t>Attempting paraphrases, but only changing 1 or 2 words, and no citation</a:t>
            </a:r>
          </a:p>
        </p:txBody>
      </p:sp>
      <p:pic>
        <p:nvPicPr>
          <p:cNvPr id="4" name="Content Placeholder 6" descr="Screen Shot 2014-07-28 at 4.47.3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r="2429" b="12018"/>
          <a:stretch/>
        </p:blipFill>
        <p:spPr>
          <a:xfrm>
            <a:off x="1447800" y="152400"/>
            <a:ext cx="7434943" cy="4953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47800" y="152400"/>
            <a:ext cx="2209800" cy="7620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ATODAY.com - How 'Opal Mehta' got shelve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13708" r="41834" b="19487"/>
          <a:stretch/>
        </p:blipFill>
        <p:spPr>
          <a:xfrm>
            <a:off x="24161" y="76200"/>
            <a:ext cx="5789341" cy="60198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304800"/>
            <a:ext cx="2667000" cy="60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/>
              <a:t>19-yr.-old Harvard student</a:t>
            </a:r>
          </a:p>
          <a:p>
            <a:pPr algn="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Contracts for two fiction novels and a movie deal</a:t>
            </a:r>
          </a:p>
          <a:p>
            <a:pPr algn="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“Unconsciously and unintentionally” borrowed from other authors</a:t>
            </a:r>
          </a:p>
          <a:p>
            <a:pPr algn="r"/>
            <a:endParaRPr lang="en-US" sz="2400" dirty="0" smtClean="0"/>
          </a:p>
        </p:txBody>
      </p:sp>
      <p:sp>
        <p:nvSpPr>
          <p:cNvPr id="2" name="Multiply 1"/>
          <p:cNvSpPr/>
          <p:nvPr/>
        </p:nvSpPr>
        <p:spPr>
          <a:xfrm>
            <a:off x="6748209" y="990600"/>
            <a:ext cx="2590800" cy="2590800"/>
          </a:xfrm>
          <a:prstGeom prst="mathMultiply">
            <a:avLst>
              <a:gd name="adj1" fmla="val 1030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“Concise” APA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Chapter 6 – “Crediting Sources”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Plagiarism, Quotation vs. Paraphrasing</a:t>
            </a:r>
          </a:p>
          <a:p>
            <a:pPr lvl="1"/>
            <a:r>
              <a:rPr lang="en-US" sz="2600" dirty="0" smtClean="0"/>
              <a:t>System of in-text citations</a:t>
            </a:r>
          </a:p>
          <a:p>
            <a:pPr lvl="1"/>
            <a:r>
              <a:rPr lang="en-US" sz="2600" b="1" dirty="0" smtClean="0"/>
              <a:t>ELEMENTS OF A REFERENCE</a:t>
            </a:r>
          </a:p>
          <a:p>
            <a:endParaRPr lang="en-US" sz="2800" dirty="0" smtClean="0"/>
          </a:p>
          <a:p>
            <a:r>
              <a:rPr lang="en-US" sz="2800" dirty="0" smtClean="0"/>
              <a:t>Chapter 7 – “Reference Examples”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Examples of references</a:t>
            </a:r>
          </a:p>
          <a:p>
            <a:pPr lvl="1"/>
            <a:r>
              <a:rPr lang="en-US" sz="2600" dirty="0" smtClean="0"/>
              <a:t>Passing commentary on examples</a:t>
            </a:r>
          </a:p>
          <a:p>
            <a:pPr lvl="1"/>
            <a:r>
              <a:rPr lang="en-US" sz="2600" i="1" dirty="0" smtClean="0"/>
              <a:t>Some</a:t>
            </a:r>
            <a:r>
              <a:rPr lang="en-US" sz="2600" dirty="0" smtClean="0"/>
              <a:t> more detailed guidelines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37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77240" lvl="2" indent="0">
              <a:buNone/>
            </a:pPr>
            <a:endParaRPr lang="en-US" sz="2400" dirty="0" smtClean="0"/>
          </a:p>
          <a:p>
            <a:pPr marL="777240" lvl="2" indent="0">
              <a:buNone/>
            </a:pPr>
            <a:endParaRPr lang="en-US" sz="2400" dirty="0"/>
          </a:p>
          <a:p>
            <a:pPr marL="777240" lvl="2" indent="0">
              <a:buNone/>
            </a:pPr>
            <a:r>
              <a:rPr lang="en-US" sz="2400" dirty="0" smtClean="0"/>
              <a:t>“Occasionally … you may need to use a reference for a source for which this chapter does not provide specific guidance. In such a case, </a:t>
            </a:r>
            <a:r>
              <a:rPr lang="en-US" sz="2400" i="1" dirty="0" smtClean="0"/>
              <a:t>choose the example that is most like your source and follow that format </a:t>
            </a:r>
            <a:r>
              <a:rPr lang="en-US" sz="2400" dirty="0" smtClean="0"/>
              <a:t>[emphasis added]” (APA, 2010, 193).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80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3-STEP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en-US" sz="2400" dirty="0"/>
          </a:p>
          <a:p>
            <a:pPr marL="411480" lvl="1" indent="0">
              <a:buNone/>
            </a:pPr>
            <a:r>
              <a:rPr lang="en-US" sz="2400" dirty="0" smtClean="0"/>
              <a:t>Step 1:	Identify </a:t>
            </a:r>
            <a:r>
              <a:rPr lang="en-US" sz="2400" dirty="0"/>
              <a:t>the relevant ELEMENTS of the </a:t>
            </a:r>
            <a:r>
              <a:rPr lang="en-US" sz="2400" dirty="0" smtClean="0"/>
              <a:t>source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pPr marL="411480" lvl="1" indent="0">
              <a:buNone/>
            </a:pPr>
            <a:r>
              <a:rPr lang="en-US" sz="2400" dirty="0" smtClean="0"/>
              <a:t>Step 2:  	Identify the format and type of source and 			match it to the most appropriate reference 			example(s).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pPr marL="411480" lvl="1" indent="0">
              <a:buNone/>
            </a:pPr>
            <a:r>
              <a:rPr lang="en-US" sz="2400" dirty="0" smtClean="0"/>
              <a:t>Step 3:	Cite the source</a:t>
            </a:r>
            <a:endParaRPr lang="en-US" sz="2400" dirty="0"/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80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3-STEP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sz="2400" dirty="0"/>
          </a:p>
          <a:p>
            <a:pPr marL="411480" lvl="1" indent="0">
              <a:buNone/>
            </a:pPr>
            <a:r>
              <a:rPr lang="en-US" sz="2400" dirty="0" smtClean="0"/>
              <a:t>Step 1:	Identify </a:t>
            </a:r>
            <a:r>
              <a:rPr lang="en-US" sz="2400" dirty="0"/>
              <a:t>the relevant ELEMENTS of the </a:t>
            </a:r>
            <a:r>
              <a:rPr lang="en-US" sz="2400" dirty="0" smtClean="0"/>
              <a:t>source</a:t>
            </a:r>
          </a:p>
          <a:p>
            <a:pPr marL="1828800" lvl="1"/>
            <a:r>
              <a:rPr lang="en-US" sz="2400" dirty="0" smtClean="0"/>
              <a:t>Author</a:t>
            </a:r>
          </a:p>
          <a:p>
            <a:pPr marL="1828800" lvl="1"/>
            <a:r>
              <a:rPr lang="en-US" sz="2400" dirty="0" smtClean="0"/>
              <a:t>Publication Date</a:t>
            </a:r>
          </a:p>
          <a:p>
            <a:pPr marL="1828800" lvl="1"/>
            <a:r>
              <a:rPr lang="en-US" sz="2400" dirty="0" smtClean="0"/>
              <a:t>Title</a:t>
            </a:r>
          </a:p>
          <a:p>
            <a:pPr marL="1828800" lvl="1"/>
            <a:r>
              <a:rPr lang="en-US" sz="2400" dirty="0" smtClean="0"/>
              <a:t>Publication Information</a:t>
            </a:r>
          </a:p>
          <a:p>
            <a:pPr marL="1828800" lvl="1"/>
            <a:r>
              <a:rPr lang="en-US" sz="2400" dirty="0" smtClean="0"/>
              <a:t>Electronic Retrieval Information</a:t>
            </a:r>
          </a:p>
          <a:p>
            <a:pPr marL="395288" lvl="1" indent="0">
              <a:buNone/>
            </a:pPr>
            <a:r>
              <a:rPr lang="en-US" sz="2400" u="sng" dirty="0" smtClean="0"/>
              <a:t>Students use</a:t>
            </a:r>
            <a:r>
              <a:rPr lang="en-US" sz="2400" dirty="0" smtClean="0"/>
              <a:t>:</a:t>
            </a:r>
          </a:p>
          <a:p>
            <a:pPr marL="395288" lvl="2" indent="0">
              <a:buNone/>
            </a:pPr>
            <a:r>
              <a:rPr lang="en-US" sz="2400" dirty="0" smtClean="0"/>
              <a:t>Sources in print</a:t>
            </a:r>
          </a:p>
          <a:p>
            <a:pPr marL="395288" lvl="2" indent="0">
              <a:buNone/>
            </a:pPr>
            <a:r>
              <a:rPr lang="en-US" sz="2400" dirty="0" smtClean="0"/>
              <a:t>Sources linked from Workshop </a:t>
            </a:r>
            <a:r>
              <a:rPr lang="en-US" sz="2400" dirty="0" err="1" smtClean="0"/>
              <a:t>LibGuide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libguides.uco.edu/APAstyle</a:t>
            </a:r>
            <a:r>
              <a:rPr lang="en-US" sz="2400" dirty="0" smtClean="0"/>
              <a:t>)</a:t>
            </a:r>
          </a:p>
          <a:p>
            <a:pPr marL="395288" lvl="2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950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MY BI\SourceTypeID Image Files\Life of the Virgin Mary 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MY BI\SourceTypeID Image Files\Life of the Virgin Mary Copyrigh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1"/>
          <a:stretch/>
        </p:blipFill>
        <p:spPr bwMode="auto">
          <a:xfrm>
            <a:off x="0" y="-1"/>
            <a:ext cx="8458200" cy="68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352800" y="1066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76600" y="50292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31242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27432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5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7609" r="14461"/>
          <a:stretch/>
        </p:blipFill>
        <p:spPr>
          <a:xfrm>
            <a:off x="457200" y="0"/>
            <a:ext cx="766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6417" r="14057" b="9932"/>
          <a:stretch/>
        </p:blipFill>
        <p:spPr>
          <a:xfrm>
            <a:off x="685800" y="16933"/>
            <a:ext cx="7704874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Huge influx of citation questions</a:t>
            </a:r>
          </a:p>
          <a:p>
            <a:r>
              <a:rPr lang="en-US" dirty="0" smtClean="0"/>
              <a:t>Anxiety factors:</a:t>
            </a:r>
          </a:p>
          <a:p>
            <a:pPr lvl="1"/>
            <a:r>
              <a:rPr lang="en-US" dirty="0" smtClean="0"/>
              <a:t>Professorial Jeremiads</a:t>
            </a:r>
          </a:p>
          <a:p>
            <a:pPr lvl="1"/>
            <a:r>
              <a:rPr lang="en-US" dirty="0" smtClean="0"/>
              <a:t>Turn-it-in</a:t>
            </a:r>
          </a:p>
          <a:p>
            <a:pPr lvl="1"/>
            <a:r>
              <a:rPr lang="en-US" dirty="0" smtClean="0"/>
              <a:t>“I’ve done MLA, but not APA!”</a:t>
            </a:r>
            <a:endParaRPr lang="en-US" dirty="0"/>
          </a:p>
          <a:p>
            <a:r>
              <a:rPr lang="en-US" dirty="0" smtClean="0"/>
              <a:t>Skills required to cite:</a:t>
            </a:r>
          </a:p>
          <a:p>
            <a:pPr lvl="1"/>
            <a:r>
              <a:rPr lang="en-US" dirty="0"/>
              <a:t>Technical understanding of guidelines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riting skills</a:t>
            </a:r>
          </a:p>
          <a:p>
            <a:pPr lvl="1"/>
            <a:r>
              <a:rPr lang="en-US" dirty="0" smtClean="0"/>
              <a:t>Information Literacy</a:t>
            </a:r>
          </a:p>
        </p:txBody>
      </p:sp>
    </p:spTree>
    <p:extLst>
      <p:ext uri="{BB962C8B-B14F-4D97-AF65-F5344CB8AC3E}">
        <p14:creationId xmlns:p14="http://schemas.microsoft.com/office/powerpoint/2010/main" val="474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r="19236"/>
          <a:stretch/>
        </p:blipFill>
        <p:spPr>
          <a:xfrm rot="5400000">
            <a:off x="517814" y="-289213"/>
            <a:ext cx="6857999" cy="74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4" y="294837"/>
            <a:ext cx="8688012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3-STEP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Clr>
                <a:srgbClr val="9CB084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Step 2:	Identify the format and type of source		and match it to the most appropriate			example(s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lvl="1">
              <a:buClr>
                <a:srgbClr val="9CB084"/>
              </a:buClr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1828800" lvl="1">
              <a:buClr>
                <a:srgbClr val="9CB084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Purdue OWL</a:t>
            </a:r>
          </a:p>
          <a:p>
            <a:pPr marL="1828800" lvl="1">
              <a:buClr>
                <a:srgbClr val="9CB084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Library handouts</a:t>
            </a:r>
          </a:p>
          <a:p>
            <a:pPr marL="1828800" lvl="1">
              <a:buClr>
                <a:srgbClr val="9CB084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APA Manual</a:t>
            </a:r>
          </a:p>
          <a:p>
            <a:pPr marL="1828800" lvl="1">
              <a:buClr>
                <a:srgbClr val="9CB084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Librarian</a:t>
            </a:r>
            <a:endParaRPr lang="en-US" sz="2200" dirty="0">
              <a:solidFill>
                <a:prstClr val="black"/>
              </a:solidFill>
            </a:endParaRPr>
          </a:p>
          <a:p>
            <a:pPr marL="411480" lvl="1" indent="0">
              <a:buClr>
                <a:srgbClr val="9CB084"/>
              </a:buClr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11480" lvl="1" indent="0">
              <a:buClr>
                <a:srgbClr val="9CB084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Step 3:	Cite the source</a:t>
            </a:r>
            <a:endParaRPr lang="en-US" sz="2800" dirty="0">
              <a:solidFill>
                <a:prstClr val="black"/>
              </a:solidFill>
            </a:endParaRPr>
          </a:p>
          <a:p>
            <a:pPr marL="411480" lvl="1" indent="0">
              <a:buClr>
                <a:srgbClr val="9CB084"/>
              </a:buClr>
              <a:buNone/>
            </a:pP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In-Text 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in-text citation requires 2-3 pieces of information: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Last name(s) of Author(s)</a:t>
            </a:r>
          </a:p>
          <a:p>
            <a:pPr lvl="1"/>
            <a:r>
              <a:rPr lang="en-US" sz="2600" dirty="0" smtClean="0"/>
              <a:t>Year of publication</a:t>
            </a:r>
          </a:p>
          <a:p>
            <a:pPr lvl="1"/>
            <a:r>
              <a:rPr lang="en-US" sz="2600" dirty="0" smtClean="0"/>
              <a:t>Page number, or paragraph number, if applicable</a:t>
            </a:r>
          </a:p>
          <a:p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more information:  TABLE 6.1, P. </a:t>
            </a:r>
            <a:r>
              <a:rPr lang="en-US" sz="2800" dirty="0" smtClean="0"/>
              <a:t>177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6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6342888" cy="62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Crafting In-Text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Paraphrasing vs. Direct Quotation</a:t>
            </a:r>
          </a:p>
          <a:p>
            <a:r>
              <a:rPr lang="en-US" sz="2800" dirty="0" smtClean="0"/>
              <a:t>Quoting a quote</a:t>
            </a:r>
          </a:p>
          <a:p>
            <a:r>
              <a:rPr lang="en-US" sz="2800" dirty="0" smtClean="0"/>
              <a:t>Secondary sources</a:t>
            </a:r>
          </a:p>
          <a:p>
            <a:r>
              <a:rPr lang="en-US" sz="2800" dirty="0" smtClean="0"/>
              <a:t>Omissions</a:t>
            </a:r>
          </a:p>
          <a:p>
            <a:r>
              <a:rPr lang="en-US" sz="2800" dirty="0" smtClean="0"/>
              <a:t>Insertions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65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Continued drop-ins and prof requests</a:t>
            </a:r>
          </a:p>
          <a:p>
            <a:r>
              <a:rPr lang="en-US" dirty="0" smtClean="0"/>
              <a:t>Adapting to make the content import-able as a module in D2L</a:t>
            </a:r>
          </a:p>
          <a:p>
            <a:pPr lvl="1"/>
            <a:r>
              <a:rPr lang="en-US" dirty="0" smtClean="0"/>
              <a:t>Graded quiz portion for assessment if desired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 lnSpcReduction="10000"/>
          </a:bodyPr>
          <a:lstStyle/>
          <a:p>
            <a:pPr marL="519113" indent="-519113">
              <a:buNone/>
            </a:pPr>
            <a:r>
              <a:rPr lang="en-US" sz="2400" dirty="0"/>
              <a:t>American Psychological Association. (2010). Publication manual of the American Psychological Association (6th ed.). Washington, DC: Author.</a:t>
            </a:r>
          </a:p>
          <a:p>
            <a:pPr marL="519113" indent="-519113">
              <a:buNone/>
            </a:pPr>
            <a:r>
              <a:rPr lang="en-US" sz="2400" dirty="0" smtClean="0"/>
              <a:t>Martin</a:t>
            </a:r>
            <a:r>
              <a:rPr lang="en-US" sz="2400" dirty="0"/>
              <a:t>, J. (2014, July 23). Senator’s thesis turns out to be remix of others’ works, uncited. </a:t>
            </a:r>
            <a:r>
              <a:rPr lang="en-US" sz="2400" i="1" dirty="0"/>
              <a:t>New York Times</a:t>
            </a:r>
            <a:r>
              <a:rPr lang="en-US" sz="2400" dirty="0"/>
              <a:t>. Retrieved from </a:t>
            </a:r>
            <a:r>
              <a:rPr lang="en-US" sz="2400" dirty="0">
                <a:hlinkClick r:id="rId3"/>
              </a:rPr>
              <a:t>http://www.nytimes.com/2014/07/24/us/politics/montana-senator-john-walsh-plagiarized-thesis.html</a:t>
            </a:r>
            <a:r>
              <a:rPr lang="en-US" sz="2400" dirty="0"/>
              <a:t> </a:t>
            </a:r>
          </a:p>
          <a:p>
            <a:pPr marL="519113" indent="-519113">
              <a:buNone/>
            </a:pPr>
            <a:r>
              <a:rPr lang="en-US" sz="2400" dirty="0" err="1" smtClean="0"/>
              <a:t>Stolley</a:t>
            </a:r>
            <a:r>
              <a:rPr lang="en-US" sz="2400" dirty="0" smtClean="0"/>
              <a:t>, K., </a:t>
            </a:r>
            <a:r>
              <a:rPr lang="en-US" sz="2400" dirty="0" err="1" smtClean="0"/>
              <a:t>Brizee</a:t>
            </a:r>
            <a:r>
              <a:rPr lang="en-US" sz="2400" dirty="0" smtClean="0"/>
              <a:t>, A., &amp; </a:t>
            </a:r>
            <a:r>
              <a:rPr lang="en-US" sz="2400" dirty="0" err="1" smtClean="0"/>
              <a:t>Paiz</a:t>
            </a:r>
            <a:r>
              <a:rPr lang="en-US" sz="2400" dirty="0" smtClean="0"/>
              <a:t>, J.M. (2013, Feb. 13). Is it plagiarism yet?  </a:t>
            </a:r>
            <a:r>
              <a:rPr lang="en-US" sz="2400" i="1" dirty="0" smtClean="0"/>
              <a:t>Purdue OWL</a:t>
            </a:r>
            <a:r>
              <a:rPr lang="en-US" sz="2400" dirty="0" smtClean="0"/>
              <a:t>. Retrieved from </a:t>
            </a:r>
            <a:r>
              <a:rPr lang="en-US" sz="2400" dirty="0" smtClean="0">
                <a:hlinkClick r:id="rId4"/>
              </a:rPr>
              <a:t>https://owl.english.purdue.edu/owl/resource/589/02/</a:t>
            </a:r>
            <a:r>
              <a:rPr lang="en-US" sz="2400" dirty="0" smtClean="0"/>
              <a:t> </a:t>
            </a:r>
          </a:p>
          <a:p>
            <a:pPr marL="519113" indent="-519113">
              <a:buNone/>
            </a:pPr>
            <a:r>
              <a:rPr lang="en-US" sz="2400" dirty="0"/>
              <a:t>Strauss, G. (2006, May 7). How ‘Opal Mehta’ got shelved.  </a:t>
            </a:r>
            <a:r>
              <a:rPr lang="en-US" sz="2400" i="1" dirty="0" err="1"/>
              <a:t>USAToday</a:t>
            </a:r>
            <a:r>
              <a:rPr lang="en-US" sz="2400" dirty="0"/>
              <a:t>. Retrieved from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usatoday30.usatoday.com/life/books/news/2006-05-07-opal-scandal_x.htm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85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“Would you help me</a:t>
            </a:r>
            <a:br>
              <a:rPr lang="en-US" dirty="0" smtClean="0"/>
            </a:br>
            <a:r>
              <a:rPr lang="en-US" dirty="0" smtClean="0"/>
              <a:t>find this book?”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>
              <a:buNone/>
            </a:pPr>
            <a:endParaRPr lang="en-US" dirty="0" smtClean="0"/>
          </a:p>
          <a:p>
            <a:pPr marL="463550" indent="-463550">
              <a:buNone/>
            </a:pPr>
            <a:r>
              <a:rPr lang="en-US" dirty="0" smtClean="0"/>
              <a:t>Reed</a:t>
            </a:r>
            <a:r>
              <a:rPr lang="en-US" dirty="0"/>
              <a:t>, K. L. (2015). Square </a:t>
            </a:r>
            <a:r>
              <a:rPr lang="en-US" dirty="0" smtClean="0"/>
              <a:t>peg </a:t>
            </a:r>
            <a:r>
              <a:rPr lang="en-US" dirty="0"/>
              <a:t>in a </a:t>
            </a:r>
            <a:r>
              <a:rPr lang="en-US" dirty="0" smtClean="0"/>
              <a:t>round hole</a:t>
            </a:r>
            <a:r>
              <a:rPr lang="en-US" dirty="0"/>
              <a:t>? The </a:t>
            </a:r>
            <a:r>
              <a:rPr lang="en-US" dirty="0" smtClean="0"/>
              <a:t>framework </a:t>
            </a:r>
            <a:r>
              <a:rPr lang="en-US" dirty="0"/>
              <a:t>for </a:t>
            </a:r>
            <a:r>
              <a:rPr lang="en-US" dirty="0" smtClean="0"/>
              <a:t>information literacy </a:t>
            </a:r>
            <a:r>
              <a:rPr lang="en-US" dirty="0"/>
              <a:t>in the </a:t>
            </a:r>
            <a:r>
              <a:rPr lang="en-US" dirty="0" smtClean="0"/>
              <a:t>community college environment</a:t>
            </a:r>
            <a:r>
              <a:rPr lang="en-US" dirty="0"/>
              <a:t>. </a:t>
            </a:r>
            <a:r>
              <a:rPr lang="en-US" i="1" dirty="0"/>
              <a:t>Journal </a:t>
            </a:r>
            <a:r>
              <a:rPr lang="en-US" i="1" dirty="0" smtClean="0"/>
              <a:t>of Library </a:t>
            </a:r>
            <a:r>
              <a:rPr lang="en-US" i="1" dirty="0"/>
              <a:t>Administration, 55</a:t>
            </a:r>
            <a:r>
              <a:rPr lang="en-US" dirty="0"/>
              <a:t>(3), 235-248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Citation &amp; Documentation</a:t>
            </a:r>
            <a:br>
              <a:rPr lang="en-US" dirty="0" smtClean="0"/>
            </a:br>
            <a:r>
              <a:rPr lang="en-US" dirty="0" smtClean="0"/>
              <a:t>Reconsidered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“Sight” the source before “cite” the source</a:t>
            </a:r>
          </a:p>
          <a:p>
            <a:r>
              <a:rPr lang="en-US" dirty="0" smtClean="0"/>
              <a:t>Applicable Frames:</a:t>
            </a:r>
          </a:p>
          <a:p>
            <a:pPr lvl="1"/>
            <a:r>
              <a:rPr lang="en-US" dirty="0" smtClean="0"/>
              <a:t>Scholarship as communication</a:t>
            </a:r>
          </a:p>
          <a:p>
            <a:pPr lvl="1"/>
            <a:r>
              <a:rPr lang="en-US" dirty="0" smtClean="0"/>
              <a:t>Information Creation as Process</a:t>
            </a:r>
          </a:p>
          <a:p>
            <a:pPr lvl="1"/>
            <a:r>
              <a:rPr lang="en-US" dirty="0" smtClean="0"/>
              <a:t>Research as Inquiry</a:t>
            </a:r>
          </a:p>
          <a:p>
            <a:pPr lvl="1"/>
            <a:r>
              <a:rPr lang="en-US" dirty="0" smtClean="0"/>
              <a:t>Information has value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486400"/>
          </a:xfrm>
        </p:spPr>
        <p:txBody>
          <a:bodyPr>
            <a:normAutofit/>
          </a:bodyPr>
          <a:lstStyle/>
          <a:p>
            <a:r>
              <a:rPr lang="en-US" dirty="0"/>
              <a:t>Early professor </a:t>
            </a:r>
            <a:r>
              <a:rPr lang="en-US" dirty="0" smtClean="0"/>
              <a:t>requests (Jan. 2014)</a:t>
            </a:r>
          </a:p>
          <a:p>
            <a:r>
              <a:rPr lang="en-US" dirty="0" smtClean="0"/>
              <a:t>Open, drop-in sessions 2x/semester (Apr. 2014)</a:t>
            </a:r>
          </a:p>
          <a:p>
            <a:pPr lvl="1"/>
            <a:r>
              <a:rPr lang="en-US" dirty="0" smtClean="0"/>
              <a:t>APA first, then MLA, then Plagiarism, then Chicago</a:t>
            </a:r>
          </a:p>
          <a:p>
            <a:pPr lvl="1"/>
            <a:r>
              <a:rPr lang="en-US" dirty="0" smtClean="0"/>
              <a:t>Turnout</a:t>
            </a:r>
          </a:p>
          <a:p>
            <a:r>
              <a:rPr lang="en-US" dirty="0" smtClean="0"/>
              <a:t>Promotion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Fall 2015: Plagiarism one required for incoming international students </a:t>
            </a:r>
          </a:p>
          <a:p>
            <a:pPr lvl="1"/>
            <a:r>
              <a:rPr lang="en-US" dirty="0" smtClean="0"/>
              <a:t>Global Affairs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Plagiarism?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Interactive quizzes using Google Forms: </a:t>
            </a:r>
          </a:p>
          <a:p>
            <a:pPr lvl="1"/>
            <a:r>
              <a:rPr lang="en-US" dirty="0" smtClean="0"/>
              <a:t>Requires Vision or similar classroom software</a:t>
            </a:r>
          </a:p>
          <a:p>
            <a:pPr lvl="1"/>
            <a:r>
              <a:rPr lang="en-US" dirty="0" smtClean="0"/>
              <a:t>Show live results</a:t>
            </a:r>
          </a:p>
          <a:p>
            <a:pPr lvl="1"/>
            <a:r>
              <a:rPr lang="en-US" dirty="0">
                <a:hlinkClick r:id="rId3"/>
              </a:rPr>
              <a:t>http://tinyurl.com/oakjduz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http://tinyurl.com/pkd2oxz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2971800" cy="2070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57524"/>
            <a:ext cx="8534400" cy="33432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Plagiarism is cheating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Good to give fair credit to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Show the reader that you consulted “experts” in the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Credibility!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1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791200" cy="1219518"/>
          </a:xfrm>
        </p:spPr>
        <p:txBody>
          <a:bodyPr/>
          <a:lstStyle/>
          <a:p>
            <a:r>
              <a:rPr lang="en-US" dirty="0" smtClean="0"/>
              <a:t>Bad excuses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524000" y="1524000"/>
            <a:ext cx="2895600" cy="1447800"/>
          </a:xfrm>
          <a:prstGeom prst="wedgeEllipseCallout">
            <a:avLst>
              <a:gd name="adj1" fmla="val 61130"/>
              <a:gd name="adj2" fmla="val 140681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It’s </a:t>
            </a:r>
            <a:r>
              <a:rPr lang="en-US" sz="2000" dirty="0">
                <a:solidFill>
                  <a:srgbClr val="000000"/>
                </a:solidFill>
              </a:rPr>
              <a:t>okay if 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I don</a:t>
            </a:r>
            <a:r>
              <a:rPr lang="ja-JP" altLang="en-US" sz="2000" dirty="0">
                <a:solidFill>
                  <a:srgbClr val="000000"/>
                </a:solidFill>
              </a:rPr>
              <a:t>’</a:t>
            </a:r>
            <a:r>
              <a:rPr lang="en-US" sz="2000" dirty="0">
                <a:solidFill>
                  <a:srgbClr val="000000"/>
                </a:solidFill>
              </a:rPr>
              <a:t>t get caught!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62400" y="2579649"/>
            <a:ext cx="4724400" cy="1676400"/>
          </a:xfrm>
          <a:prstGeom prst="wedgeEllipseCallout">
            <a:avLst>
              <a:gd name="adj1" fmla="val -22869"/>
              <a:gd name="adj2" fmla="val 102598"/>
            </a:avLst>
          </a:prstGeom>
          <a:solidFill>
            <a:srgbClr val="FDCB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I was too busy to 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write that paper!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(Job, big game, too much homework!)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38200" y="4343400"/>
            <a:ext cx="2057400" cy="1371600"/>
          </a:xfrm>
          <a:prstGeom prst="wedgeEllipseCallout">
            <a:avLst>
              <a:gd name="adj1" fmla="val 133181"/>
              <a:gd name="adj2" fmla="val 47222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My teachers 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expect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 too much!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743200" y="3581400"/>
            <a:ext cx="1447800" cy="1295400"/>
          </a:xfrm>
          <a:prstGeom prst="wedgeRoundRectCallout">
            <a:avLst>
              <a:gd name="adj1" fmla="val 79931"/>
              <a:gd name="adj2" fmla="val 5955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Oh no,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I’m </a:t>
            </a:r>
            <a:r>
              <a:rPr lang="en-US" sz="2000" dirty="0">
                <a:solidFill>
                  <a:srgbClr val="000000"/>
                </a:solidFill>
              </a:rPr>
              <a:t>going 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 smtClean="0">
                <a:solidFill>
                  <a:srgbClr val="000000"/>
                </a:solidFill>
              </a:rPr>
              <a:t>fail…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19800" y="4495800"/>
            <a:ext cx="1676400" cy="1295400"/>
          </a:xfrm>
          <a:prstGeom prst="wedgeRoundRectCallout">
            <a:avLst>
              <a:gd name="adj1" fmla="val -85699"/>
              <a:gd name="adj2" fmla="val 2255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My parents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 expect </a:t>
            </a:r>
            <a:r>
              <a:rPr lang="ja-JP" altLang="en-US" sz="2000" dirty="0">
                <a:solidFill>
                  <a:srgbClr val="000000"/>
                </a:solidFill>
              </a:rPr>
              <a:t>“</a:t>
            </a:r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ja-JP" altLang="en-US" sz="2000" dirty="0">
                <a:solidFill>
                  <a:srgbClr val="000000"/>
                </a:solidFill>
              </a:rPr>
              <a:t>”</a:t>
            </a:r>
            <a:r>
              <a:rPr lang="en-US" sz="2000" dirty="0">
                <a:solidFill>
                  <a:srgbClr val="000000"/>
                </a:solidFill>
              </a:rPr>
              <a:t>s!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57354" y="2579649"/>
            <a:ext cx="2286000" cy="1219200"/>
          </a:xfrm>
          <a:prstGeom prst="wedgeEllipseCallout">
            <a:avLst>
              <a:gd name="adj1" fmla="val 88125"/>
              <a:gd name="adj2" fmla="val 2643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07151" y="2819400"/>
            <a:ext cx="2122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This assignment 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was BORING!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114800" y="1828800"/>
            <a:ext cx="2895600" cy="571500"/>
          </a:xfrm>
          <a:prstGeom prst="wedgeRoundRectCallout">
            <a:avLst>
              <a:gd name="adj1" fmla="val -27775"/>
              <a:gd name="adj2" fmla="val 280687"/>
              <a:gd name="adj3" fmla="val 16667"/>
            </a:avLst>
          </a:prstGeom>
          <a:solidFill>
            <a:srgbClr val="B2D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Everyone </a:t>
            </a:r>
            <a:r>
              <a:rPr lang="en-US" sz="2000" dirty="0">
                <a:solidFill>
                  <a:srgbClr val="000000"/>
                </a:solidFill>
              </a:rPr>
              <a:t>does it!</a:t>
            </a:r>
          </a:p>
        </p:txBody>
      </p:sp>
    </p:spTree>
    <p:extLst>
      <p:ext uri="{BB962C8B-B14F-4D97-AF65-F5344CB8AC3E}">
        <p14:creationId xmlns:p14="http://schemas.microsoft.com/office/powerpoint/2010/main" val="248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/>
      <p:bldP spid="10" grpId="0"/>
      <p:bldP spid="1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914718"/>
          </a:xfrm>
        </p:spPr>
        <p:txBody>
          <a:bodyPr/>
          <a:lstStyle/>
          <a:p>
            <a:r>
              <a:rPr lang="en-US" dirty="0" smtClean="0"/>
              <a:t>To 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</a:t>
            </a:r>
            <a:r>
              <a:rPr lang="en-US" sz="3200" dirty="0" smtClean="0"/>
              <a:t>DO </a:t>
            </a:r>
            <a:r>
              <a:rPr lang="en-US" sz="2400" dirty="0" smtClean="0"/>
              <a:t>still need to cite…</a:t>
            </a:r>
          </a:p>
          <a:p>
            <a:r>
              <a:rPr lang="en-US" sz="2400" dirty="0" smtClean="0"/>
              <a:t>          Emails                                        Video</a:t>
            </a:r>
          </a:p>
          <a:p>
            <a:r>
              <a:rPr lang="en-US" sz="2400" dirty="0" smtClean="0"/>
              <a:t>          Lectures                                     Audio</a:t>
            </a:r>
          </a:p>
          <a:p>
            <a:r>
              <a:rPr lang="en-US" sz="2400" dirty="0" smtClean="0"/>
              <a:t>          Speeches                                   Graphics</a:t>
            </a:r>
          </a:p>
          <a:p>
            <a:r>
              <a:rPr lang="en-US" sz="2400" dirty="0" smtClean="0"/>
              <a:t>          Illustrations/images                  Advertisements </a:t>
            </a:r>
          </a:p>
          <a:p>
            <a:r>
              <a:rPr lang="en-US" sz="2400" dirty="0" smtClean="0"/>
              <a:t>          Charts</a:t>
            </a:r>
            <a:r>
              <a:rPr lang="en-US" sz="2400" dirty="0"/>
              <a:t> </a:t>
            </a:r>
            <a:r>
              <a:rPr lang="en-US" sz="2400" dirty="0" smtClean="0"/>
              <a:t>                                        Data sets</a:t>
            </a:r>
          </a:p>
          <a:p>
            <a:r>
              <a:rPr lang="en-US" sz="2400" dirty="0" smtClean="0"/>
              <a:t>          Anonymous sources</a:t>
            </a:r>
          </a:p>
          <a:p>
            <a:r>
              <a:rPr lang="en-US" sz="2400" dirty="0" smtClean="0"/>
              <a:t>          Sources with a group as an author</a:t>
            </a:r>
            <a:endParaRPr lang="en-US" sz="2400" dirty="0"/>
          </a:p>
          <a:p>
            <a:pPr algn="r"/>
            <a:r>
              <a:rPr lang="en-US" sz="2400" dirty="0" smtClean="0"/>
              <a:t>… if it is from </a:t>
            </a:r>
            <a:r>
              <a:rPr lang="en-US" sz="3200" dirty="0" smtClean="0">
                <a:solidFill>
                  <a:schemeClr val="tx2"/>
                </a:solidFill>
              </a:rPr>
              <a:t>somebody else!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(But </a:t>
            </a:r>
            <a:r>
              <a:rPr lang="en-US" sz="3200" dirty="0">
                <a:solidFill>
                  <a:schemeClr val="tx2"/>
                </a:solidFill>
              </a:rPr>
              <a:t>NOT </a:t>
            </a:r>
            <a:r>
              <a:rPr lang="en-US" sz="2400" dirty="0"/>
              <a:t>if it’s common </a:t>
            </a:r>
            <a:r>
              <a:rPr lang="en-US" sz="2400" dirty="0" smtClean="0"/>
              <a:t>knowledge)</a:t>
            </a:r>
          </a:p>
          <a:p>
            <a:r>
              <a:rPr lang="en-US" sz="1600" dirty="0" smtClean="0"/>
              <a:t>(Stolley, Brizee, &amp; Paiz, 2013)</a:t>
            </a:r>
            <a:endParaRPr lang="en-US" sz="1600" dirty="0"/>
          </a:p>
        </p:txBody>
      </p:sp>
      <p:pic>
        <p:nvPicPr>
          <p:cNvPr id="1027" name="Picture 3" descr="C:\Users\nschemm\AppData\Local\Microsoft\Windows\Temporary Internet Files\Content.IE5\560K48O4\speech-balloon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5656">
            <a:off x="3144425" y="1697085"/>
            <a:ext cx="1185023" cy="11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schemm\AppData\Local\Microsoft\Windows\Temporary Internet Files\Content.IE5\Q66FAHD7\audio-icon-2396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00" y="1881073"/>
            <a:ext cx="841099" cy="86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schemm\AppData\Local\Microsoft\Windows\Temporary Internet Files\Content.IE5\GN6HRS1P\478px-Methylnaltrexo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556">
            <a:off x="243407" y="4451323"/>
            <a:ext cx="1413549" cy="13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schemm\AppData\Local\Microsoft\Windows\Temporary Internet Files\Content.IE5\ZGM1WZAV\chart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2" y="3657600"/>
            <a:ext cx="1888067" cy="13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schemm\AppData\Local\Microsoft\Windows\Temporary Internet Files\Content.IE5\W8XH3IC2\Movie-Camera-13492-lar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802">
            <a:off x="6548974" y="607204"/>
            <a:ext cx="839701" cy="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1141</Words>
  <Application>Microsoft Office PowerPoint</Application>
  <PresentationFormat>On-screen Show (4:3)</PresentationFormat>
  <Paragraphs>243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Office Theme</vt:lpstr>
      <vt:lpstr>Adjacency</vt:lpstr>
      <vt:lpstr>1_Adjacency</vt:lpstr>
      <vt:lpstr>2_Adjacency</vt:lpstr>
      <vt:lpstr>4_Adjacency</vt:lpstr>
      <vt:lpstr>5_Adjacency</vt:lpstr>
      <vt:lpstr>6_Adjacency</vt:lpstr>
      <vt:lpstr>7_Adjacency</vt:lpstr>
      <vt:lpstr>Essential</vt:lpstr>
      <vt:lpstr>“Sighting” the Source</vt:lpstr>
      <vt:lpstr>The Beginning</vt:lpstr>
      <vt:lpstr>“Would you help me find this book?”</vt:lpstr>
      <vt:lpstr>Citation &amp; Documentation Reconsidered</vt:lpstr>
      <vt:lpstr>Audience</vt:lpstr>
      <vt:lpstr>Is It Plagiarism?</vt:lpstr>
      <vt:lpstr>Why should I care?</vt:lpstr>
      <vt:lpstr>Bad excuses</vt:lpstr>
      <vt:lpstr>To summarize</vt:lpstr>
      <vt:lpstr>PowerPoint Presentation</vt:lpstr>
      <vt:lpstr>PowerPoint Presentation</vt:lpstr>
      <vt:lpstr>The “Concise” APA Manual</vt:lpstr>
      <vt:lpstr>Chapter 7</vt:lpstr>
      <vt:lpstr>3-STEP CITATIONS</vt:lpstr>
      <vt:lpstr>3-STEP CITATIONS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3-STEP CITATIONS</vt:lpstr>
      <vt:lpstr>In-Text Citations</vt:lpstr>
      <vt:lpstr>PowerPoint Presentation</vt:lpstr>
      <vt:lpstr>Crafting In-Text Citations</vt:lpstr>
      <vt:lpstr>Future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Biddick</dc:creator>
  <cp:lastModifiedBy>Naomi Schemm</cp:lastModifiedBy>
  <cp:revision>64</cp:revision>
  <cp:lastPrinted>2015-07-15T19:08:59Z</cp:lastPrinted>
  <dcterms:created xsi:type="dcterms:W3CDTF">2015-07-02T19:40:26Z</dcterms:created>
  <dcterms:modified xsi:type="dcterms:W3CDTF">2015-07-16T19:28:14Z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