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1"/>
  </p:notesMasterIdLst>
  <p:sldIdLst>
    <p:sldId id="260" r:id="rId2"/>
    <p:sldId id="259" r:id="rId3"/>
    <p:sldId id="261" r:id="rId4"/>
    <p:sldId id="265" r:id="rId5"/>
    <p:sldId id="268" r:id="rId6"/>
    <p:sldId id="275" r:id="rId7"/>
    <p:sldId id="278" r:id="rId8"/>
    <p:sldId id="270" r:id="rId9"/>
    <p:sldId id="264" r:id="rId10"/>
    <p:sldId id="281" r:id="rId11"/>
    <p:sldId id="279" r:id="rId12"/>
    <p:sldId id="284" r:id="rId13"/>
    <p:sldId id="266" r:id="rId14"/>
    <p:sldId id="287" r:id="rId15"/>
    <p:sldId id="286" r:id="rId16"/>
    <p:sldId id="288" r:id="rId17"/>
    <p:sldId id="289" r:id="rId18"/>
    <p:sldId id="290" r:id="rId19"/>
    <p:sldId id="291" r:id="rId20"/>
    <p:sldId id="294" r:id="rId21"/>
    <p:sldId id="297" r:id="rId22"/>
    <p:sldId id="296" r:id="rId23"/>
    <p:sldId id="267" r:id="rId24"/>
    <p:sldId id="299" r:id="rId25"/>
    <p:sldId id="298" r:id="rId26"/>
    <p:sldId id="300" r:id="rId27"/>
    <p:sldId id="301" r:id="rId28"/>
    <p:sldId id="302" r:id="rId29"/>
    <p:sldId id="271" r:id="rId30"/>
    <p:sldId id="282" r:id="rId31"/>
    <p:sldId id="272" r:id="rId32"/>
    <p:sldId id="283" r:id="rId33"/>
    <p:sldId id="285" r:id="rId34"/>
    <p:sldId id="303" r:id="rId35"/>
    <p:sldId id="274" r:id="rId36"/>
    <p:sldId id="304" r:id="rId37"/>
    <p:sldId id="305" r:id="rId38"/>
    <p:sldId id="263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D4474-5105-4572-B94F-B4F5E4782FD6}" type="doc">
      <dgm:prSet loTypeId="urn:microsoft.com/office/officeart/2005/8/layout/vList5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271F4F0-5F5A-47C3-B389-0A268DAC8A8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r>
            <a:rPr lang="en-US" sz="1200" b="1" dirty="0" smtClean="0">
              <a:solidFill>
                <a:srgbClr val="FFC000"/>
              </a:solidFill>
            </a:rPr>
            <a:t> </a:t>
          </a:r>
          <a:endParaRPr lang="en-US" sz="1200" b="1" dirty="0">
            <a:solidFill>
              <a:srgbClr val="FFC000"/>
            </a:solidFill>
          </a:endParaRPr>
        </a:p>
      </dgm:t>
    </dgm:pt>
    <dgm:pt modelId="{B813AACA-9F16-49A8-9E63-661611B26DE3}" type="parTrans" cxnId="{817213B6-C95C-4C1D-A93D-DFCF721D3032}">
      <dgm:prSet/>
      <dgm:spPr/>
      <dgm:t>
        <a:bodyPr/>
        <a:lstStyle/>
        <a:p>
          <a:endParaRPr lang="en-US"/>
        </a:p>
      </dgm:t>
    </dgm:pt>
    <dgm:pt modelId="{38D60B73-0A26-40D5-B734-2D9E6C83CE35}" type="sibTrans" cxnId="{817213B6-C95C-4C1D-A93D-DFCF721D3032}">
      <dgm:prSet/>
      <dgm:spPr/>
      <dgm:t>
        <a:bodyPr/>
        <a:lstStyle/>
        <a:p>
          <a:endParaRPr lang="en-US"/>
        </a:p>
      </dgm:t>
    </dgm:pt>
    <dgm:pt modelId="{6E265761-6ED8-4B00-AFCC-DD3BC9B2A0E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Use advanced search 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85680AB6-5036-43F7-B88B-07D38C7CC8FC}" type="parTrans" cxnId="{8FD5E510-8583-423C-A869-3680BD377554}">
      <dgm:prSet/>
      <dgm:spPr/>
      <dgm:t>
        <a:bodyPr/>
        <a:lstStyle/>
        <a:p>
          <a:endParaRPr lang="en-US"/>
        </a:p>
      </dgm:t>
    </dgm:pt>
    <dgm:pt modelId="{A2131EA3-16AF-46F1-B299-12B3BBD74613}" type="sibTrans" cxnId="{8FD5E510-8583-423C-A869-3680BD377554}">
      <dgm:prSet/>
      <dgm:spPr/>
      <dgm:t>
        <a:bodyPr/>
        <a:lstStyle/>
        <a:p>
          <a:endParaRPr lang="en-US"/>
        </a:p>
      </dgm:t>
    </dgm:pt>
    <dgm:pt modelId="{48EC9D48-B447-420E-8D76-417C0F1F1CD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endParaRPr lang="en-US" sz="1000" b="1" dirty="0">
            <a:solidFill>
              <a:schemeClr val="tx1"/>
            </a:solidFill>
          </a:endParaRPr>
        </a:p>
      </dgm:t>
    </dgm:pt>
    <dgm:pt modelId="{B05FBB73-44A5-4F18-846C-7EA77CBAC763}" type="parTrans" cxnId="{B41F2B84-7419-478C-82ED-9493339403D8}">
      <dgm:prSet/>
      <dgm:spPr/>
      <dgm:t>
        <a:bodyPr/>
        <a:lstStyle/>
        <a:p>
          <a:endParaRPr lang="en-US"/>
        </a:p>
      </dgm:t>
    </dgm:pt>
    <dgm:pt modelId="{320F60E1-FB82-4791-B46B-C5644EE3822A}" type="sibTrans" cxnId="{B41F2B84-7419-478C-82ED-9493339403D8}">
      <dgm:prSet/>
      <dgm:spPr/>
      <dgm:t>
        <a:bodyPr/>
        <a:lstStyle/>
        <a:p>
          <a:endParaRPr lang="en-US"/>
        </a:p>
      </dgm:t>
    </dgm:pt>
    <dgm:pt modelId="{B44B4F92-697B-47A8-A203-7E3E66A70CA3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Filter your results using dates and formats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3C1D84FF-3019-4EEC-84EE-12F53C6F92D7}" type="parTrans" cxnId="{69A7597D-2B65-4DA2-8FC4-495C8676B465}">
      <dgm:prSet/>
      <dgm:spPr/>
      <dgm:t>
        <a:bodyPr/>
        <a:lstStyle/>
        <a:p>
          <a:endParaRPr lang="en-US"/>
        </a:p>
      </dgm:t>
    </dgm:pt>
    <dgm:pt modelId="{32C13B34-2AED-48BD-952A-01E8A856D85A}" type="sibTrans" cxnId="{69A7597D-2B65-4DA2-8FC4-495C8676B465}">
      <dgm:prSet/>
      <dgm:spPr/>
      <dgm:t>
        <a:bodyPr/>
        <a:lstStyle/>
        <a:p>
          <a:endParaRPr lang="en-US"/>
        </a:p>
      </dgm:t>
    </dgm:pt>
    <dgm:pt modelId="{09BA1F44-AC19-4253-B684-D50C539E60F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r>
            <a:rPr lang="en-US" sz="2800" b="0" dirty="0" smtClean="0">
              <a:solidFill>
                <a:srgbClr val="FF6600"/>
              </a:solidFill>
            </a:rPr>
            <a:t> </a:t>
          </a:r>
          <a:endParaRPr lang="en-US" sz="2800" b="0" dirty="0">
            <a:solidFill>
              <a:srgbClr val="FF6600"/>
            </a:solidFill>
          </a:endParaRPr>
        </a:p>
      </dgm:t>
    </dgm:pt>
    <dgm:pt modelId="{BFB4838E-67DF-49BD-834E-4A881DAE94C2}" type="parTrans" cxnId="{4917354A-09CC-414A-8825-F6D5D08BFE55}">
      <dgm:prSet/>
      <dgm:spPr/>
      <dgm:t>
        <a:bodyPr/>
        <a:lstStyle/>
        <a:p>
          <a:endParaRPr lang="en-US"/>
        </a:p>
      </dgm:t>
    </dgm:pt>
    <dgm:pt modelId="{2A1C411B-5511-4882-BFB9-3A75776FF245}" type="sibTrans" cxnId="{4917354A-09CC-414A-8825-F6D5D08BFE55}">
      <dgm:prSet/>
      <dgm:spPr/>
      <dgm:t>
        <a:bodyPr/>
        <a:lstStyle/>
        <a:p>
          <a:endParaRPr lang="en-US"/>
        </a:p>
      </dgm:t>
    </dgm:pt>
    <dgm:pt modelId="{0F949D85-0C1B-430B-A97C-02CE9D3DE72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Use a narrower or broader term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F9336465-AA63-4BB4-9D25-9AD362C0C9FD}" type="parTrans" cxnId="{1FB3DF05-0078-43F7-9587-D5CE3906930C}">
      <dgm:prSet/>
      <dgm:spPr/>
      <dgm:t>
        <a:bodyPr/>
        <a:lstStyle/>
        <a:p>
          <a:endParaRPr lang="en-US"/>
        </a:p>
      </dgm:t>
    </dgm:pt>
    <dgm:pt modelId="{AB715BA5-6AEB-43F5-8643-3E3539E29A61}" type="sibTrans" cxnId="{1FB3DF05-0078-43F7-9587-D5CE3906930C}">
      <dgm:prSet/>
      <dgm:spPr/>
      <dgm:t>
        <a:bodyPr/>
        <a:lstStyle/>
        <a:p>
          <a:endParaRPr lang="en-US"/>
        </a:p>
      </dgm:t>
    </dgm:pt>
    <dgm:pt modelId="{2F9F6499-8A87-4895-8D43-E581613B530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endParaRPr lang="en-US" sz="2800" b="1" dirty="0">
            <a:solidFill>
              <a:schemeClr val="bg1"/>
            </a:solidFill>
          </a:endParaRPr>
        </a:p>
      </dgm:t>
    </dgm:pt>
    <dgm:pt modelId="{0A8B6C8B-4565-4C5E-8A04-DECBA3F46D66}" type="sibTrans" cxnId="{56033E77-E82D-4032-A015-87996624844C}">
      <dgm:prSet/>
      <dgm:spPr/>
      <dgm:t>
        <a:bodyPr/>
        <a:lstStyle/>
        <a:p>
          <a:endParaRPr lang="en-US"/>
        </a:p>
      </dgm:t>
    </dgm:pt>
    <dgm:pt modelId="{8BE1F363-58DE-4B33-B37E-0576AF4C4787}" type="parTrans" cxnId="{56033E77-E82D-4032-A015-87996624844C}">
      <dgm:prSet/>
      <dgm:spPr/>
      <dgm:t>
        <a:bodyPr/>
        <a:lstStyle/>
        <a:p>
          <a:endParaRPr lang="en-US"/>
        </a:p>
      </dgm:t>
    </dgm:pt>
    <dgm:pt modelId="{99B877B8-CEBA-47B2-AA4F-B6ED659DFB7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Use multiple keywords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7220D579-BC7E-48B4-ABD2-8DF515E1294B}" type="sibTrans" cxnId="{D1624B4E-FCEA-4785-9064-904C735ACA86}">
      <dgm:prSet/>
      <dgm:spPr/>
      <dgm:t>
        <a:bodyPr/>
        <a:lstStyle/>
        <a:p>
          <a:endParaRPr lang="en-US"/>
        </a:p>
      </dgm:t>
    </dgm:pt>
    <dgm:pt modelId="{1184EA28-87DB-4EC7-A57A-64384041F7CF}" type="parTrans" cxnId="{D1624B4E-FCEA-4785-9064-904C735ACA86}">
      <dgm:prSet/>
      <dgm:spPr/>
      <dgm:t>
        <a:bodyPr/>
        <a:lstStyle/>
        <a:p>
          <a:endParaRPr lang="en-US"/>
        </a:p>
      </dgm:t>
    </dgm:pt>
    <dgm:pt modelId="{65C10D57-AE46-48A6-9842-DE26D8A0E0B1}" type="pres">
      <dgm:prSet presAssocID="{EEDD4474-5105-4572-B94F-B4F5E4782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4B167-69C0-4A98-A5AE-46F0EFFD5FF5}" type="pres">
      <dgm:prSet presAssocID="{2F9F6499-8A87-4895-8D43-E581613B5309}" presName="linNode" presStyleCnt="0"/>
      <dgm:spPr/>
    </dgm:pt>
    <dgm:pt modelId="{9E87D3F1-4C62-44C2-839D-F5FF792F807F}" type="pres">
      <dgm:prSet presAssocID="{2F9F6499-8A87-4895-8D43-E581613B5309}" presName="parentText" presStyleLbl="node1" presStyleIdx="0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3D7722-BC70-46AA-A506-3DB4A98F9308}" type="pres">
      <dgm:prSet presAssocID="{2F9F6499-8A87-4895-8D43-E581613B5309}" presName="descendantText" presStyleLbl="alignAccFollowNode1" presStyleIdx="0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402F198-01DE-4387-8861-BED7BC71E74D}" type="pres">
      <dgm:prSet presAssocID="{0A8B6C8B-4565-4C5E-8A04-DECBA3F46D66}" presName="sp" presStyleCnt="0"/>
      <dgm:spPr/>
    </dgm:pt>
    <dgm:pt modelId="{0D507EBB-1CE4-4569-A615-7B867D686189}" type="pres">
      <dgm:prSet presAssocID="{0271F4F0-5F5A-47C3-B389-0A268DAC8A8F}" presName="linNode" presStyleCnt="0"/>
      <dgm:spPr/>
    </dgm:pt>
    <dgm:pt modelId="{A60E8B29-3A41-41E6-92ED-087DF974D6A6}" type="pres">
      <dgm:prSet presAssocID="{0271F4F0-5F5A-47C3-B389-0A268DAC8A8F}" presName="parentText" presStyleLbl="node1" presStyleIdx="1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2A3826-2E3C-4C07-A727-88547A37A6F8}" type="pres">
      <dgm:prSet presAssocID="{0271F4F0-5F5A-47C3-B389-0A268DAC8A8F}" presName="descendantText" presStyleLbl="alignAccFollowNode1" presStyleIdx="1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0B75B6E-1394-4A93-8E4F-271E63A6A3DE}" type="pres">
      <dgm:prSet presAssocID="{38D60B73-0A26-40D5-B734-2D9E6C83CE35}" presName="sp" presStyleCnt="0"/>
      <dgm:spPr/>
    </dgm:pt>
    <dgm:pt modelId="{2F2F68BE-C28B-4D93-AB40-F2BA188B62C6}" type="pres">
      <dgm:prSet presAssocID="{48EC9D48-B447-420E-8D76-417C0F1F1CD4}" presName="linNode" presStyleCnt="0"/>
      <dgm:spPr/>
    </dgm:pt>
    <dgm:pt modelId="{3364F820-B13F-496A-8388-7D4ADED4386F}" type="pres">
      <dgm:prSet presAssocID="{48EC9D48-B447-420E-8D76-417C0F1F1CD4}" presName="parentText" presStyleLbl="node1" presStyleIdx="2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C87BA3-2339-4CFC-B0F3-582D7C37476C}" type="pres">
      <dgm:prSet presAssocID="{48EC9D48-B447-420E-8D76-417C0F1F1CD4}" presName="descendantText" presStyleLbl="alignAccFollowNode1" presStyleIdx="2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C45377D-665B-4B32-8E82-93D7AAB20CBE}" type="pres">
      <dgm:prSet presAssocID="{320F60E1-FB82-4791-B46B-C5644EE3822A}" presName="sp" presStyleCnt="0"/>
      <dgm:spPr/>
    </dgm:pt>
    <dgm:pt modelId="{7863A837-824B-4A6B-B523-4FC50ACEEF41}" type="pres">
      <dgm:prSet presAssocID="{09BA1F44-AC19-4253-B684-D50C539E60F2}" presName="linNode" presStyleCnt="0"/>
      <dgm:spPr/>
    </dgm:pt>
    <dgm:pt modelId="{D91B0B47-F3B7-4737-BE5C-BB3F0115C9EB}" type="pres">
      <dgm:prSet presAssocID="{09BA1F44-AC19-4253-B684-D50C539E60F2}" presName="parentText" presStyleLbl="node1" presStyleIdx="3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54CC983-2FE2-4D0A-B507-72F8DDB1CE8B}" type="pres">
      <dgm:prSet presAssocID="{09BA1F44-AC19-4253-B684-D50C539E60F2}" presName="descendantText" presStyleLbl="alignAccFollowNode1" presStyleIdx="3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8B4C762A-A6EA-44DF-A8A9-F74A839F757F}" type="presOf" srcId="{2F9F6499-8A87-4895-8D43-E581613B5309}" destId="{9E87D3F1-4C62-44C2-839D-F5FF792F807F}" srcOrd="0" destOrd="0" presId="urn:microsoft.com/office/officeart/2005/8/layout/vList5"/>
    <dgm:cxn modelId="{8FD5E510-8583-423C-A869-3680BD377554}" srcId="{0271F4F0-5F5A-47C3-B389-0A268DAC8A8F}" destId="{6E265761-6ED8-4B00-AFCC-DD3BC9B2A0E6}" srcOrd="0" destOrd="0" parTransId="{85680AB6-5036-43F7-B88B-07D38C7CC8FC}" sibTransId="{A2131EA3-16AF-46F1-B299-12B3BBD74613}"/>
    <dgm:cxn modelId="{0A4F2C12-CBF5-46F7-9BB3-CB9C5CF53653}" type="presOf" srcId="{09BA1F44-AC19-4253-B684-D50C539E60F2}" destId="{D91B0B47-F3B7-4737-BE5C-BB3F0115C9EB}" srcOrd="0" destOrd="0" presId="urn:microsoft.com/office/officeart/2005/8/layout/vList5"/>
    <dgm:cxn modelId="{817213B6-C95C-4C1D-A93D-DFCF721D3032}" srcId="{EEDD4474-5105-4572-B94F-B4F5E4782FD6}" destId="{0271F4F0-5F5A-47C3-B389-0A268DAC8A8F}" srcOrd="1" destOrd="0" parTransId="{B813AACA-9F16-49A8-9E63-661611B26DE3}" sibTransId="{38D60B73-0A26-40D5-B734-2D9E6C83CE35}"/>
    <dgm:cxn modelId="{69A7597D-2B65-4DA2-8FC4-495C8676B465}" srcId="{48EC9D48-B447-420E-8D76-417C0F1F1CD4}" destId="{B44B4F92-697B-47A8-A203-7E3E66A70CA3}" srcOrd="0" destOrd="0" parTransId="{3C1D84FF-3019-4EEC-84EE-12F53C6F92D7}" sibTransId="{32C13B34-2AED-48BD-952A-01E8A856D85A}"/>
    <dgm:cxn modelId="{81D1F31C-CED2-4AA2-BA63-F529A21B0990}" type="presOf" srcId="{48EC9D48-B447-420E-8D76-417C0F1F1CD4}" destId="{3364F820-B13F-496A-8388-7D4ADED4386F}" srcOrd="0" destOrd="0" presId="urn:microsoft.com/office/officeart/2005/8/layout/vList5"/>
    <dgm:cxn modelId="{2C159B5D-09F5-40BD-9E09-FA2CE2363C49}" type="presOf" srcId="{0271F4F0-5F5A-47C3-B389-0A268DAC8A8F}" destId="{A60E8B29-3A41-41E6-92ED-087DF974D6A6}" srcOrd="0" destOrd="0" presId="urn:microsoft.com/office/officeart/2005/8/layout/vList5"/>
    <dgm:cxn modelId="{A0CE80A0-F6D8-4AD9-92FC-9E63865D12E4}" type="presOf" srcId="{6E265761-6ED8-4B00-AFCC-DD3BC9B2A0E6}" destId="{D12A3826-2E3C-4C07-A727-88547A37A6F8}" srcOrd="0" destOrd="0" presId="urn:microsoft.com/office/officeart/2005/8/layout/vList5"/>
    <dgm:cxn modelId="{56033E77-E82D-4032-A015-87996624844C}" srcId="{EEDD4474-5105-4572-B94F-B4F5E4782FD6}" destId="{2F9F6499-8A87-4895-8D43-E581613B5309}" srcOrd="0" destOrd="0" parTransId="{8BE1F363-58DE-4B33-B37E-0576AF4C4787}" sibTransId="{0A8B6C8B-4565-4C5E-8A04-DECBA3F46D66}"/>
    <dgm:cxn modelId="{1FB3DF05-0078-43F7-9587-D5CE3906930C}" srcId="{09BA1F44-AC19-4253-B684-D50C539E60F2}" destId="{0F949D85-0C1B-430B-A97C-02CE9D3DE72A}" srcOrd="0" destOrd="0" parTransId="{F9336465-AA63-4BB4-9D25-9AD362C0C9FD}" sibTransId="{AB715BA5-6AEB-43F5-8643-3E3539E29A61}"/>
    <dgm:cxn modelId="{48B23527-A46D-446F-B4EC-33C2D04F0CA6}" type="presOf" srcId="{99B877B8-CEBA-47B2-AA4F-B6ED659DFB7F}" destId="{193D7722-BC70-46AA-A506-3DB4A98F9308}" srcOrd="0" destOrd="0" presId="urn:microsoft.com/office/officeart/2005/8/layout/vList5"/>
    <dgm:cxn modelId="{4917354A-09CC-414A-8825-F6D5D08BFE55}" srcId="{EEDD4474-5105-4572-B94F-B4F5E4782FD6}" destId="{09BA1F44-AC19-4253-B684-D50C539E60F2}" srcOrd="3" destOrd="0" parTransId="{BFB4838E-67DF-49BD-834E-4A881DAE94C2}" sibTransId="{2A1C411B-5511-4882-BFB9-3A75776FF245}"/>
    <dgm:cxn modelId="{300AD273-C513-4354-B8FE-B39DBDA7A92B}" type="presOf" srcId="{B44B4F92-697B-47A8-A203-7E3E66A70CA3}" destId="{B8C87BA3-2339-4CFC-B0F3-582D7C37476C}" srcOrd="0" destOrd="0" presId="urn:microsoft.com/office/officeart/2005/8/layout/vList5"/>
    <dgm:cxn modelId="{B41F2B84-7419-478C-82ED-9493339403D8}" srcId="{EEDD4474-5105-4572-B94F-B4F5E4782FD6}" destId="{48EC9D48-B447-420E-8D76-417C0F1F1CD4}" srcOrd="2" destOrd="0" parTransId="{B05FBB73-44A5-4F18-846C-7EA77CBAC763}" sibTransId="{320F60E1-FB82-4791-B46B-C5644EE3822A}"/>
    <dgm:cxn modelId="{D1624B4E-FCEA-4785-9064-904C735ACA86}" srcId="{2F9F6499-8A87-4895-8D43-E581613B5309}" destId="{99B877B8-CEBA-47B2-AA4F-B6ED659DFB7F}" srcOrd="0" destOrd="0" parTransId="{1184EA28-87DB-4EC7-A57A-64384041F7CF}" sibTransId="{7220D579-BC7E-48B4-ABD2-8DF515E1294B}"/>
    <dgm:cxn modelId="{B15570F2-6E82-4A99-BEBF-781F3DAB0A61}" type="presOf" srcId="{0F949D85-0C1B-430B-A97C-02CE9D3DE72A}" destId="{F54CC983-2FE2-4D0A-B507-72F8DDB1CE8B}" srcOrd="0" destOrd="0" presId="urn:microsoft.com/office/officeart/2005/8/layout/vList5"/>
    <dgm:cxn modelId="{6845ED08-0AB4-4621-8040-E7C379216868}" type="presOf" srcId="{EEDD4474-5105-4572-B94F-B4F5E4782FD6}" destId="{65C10D57-AE46-48A6-9842-DE26D8A0E0B1}" srcOrd="0" destOrd="0" presId="urn:microsoft.com/office/officeart/2005/8/layout/vList5"/>
    <dgm:cxn modelId="{7AF79357-95CC-435D-9FCA-FCA9E605EF42}" type="presParOf" srcId="{65C10D57-AE46-48A6-9842-DE26D8A0E0B1}" destId="{5474B167-69C0-4A98-A5AE-46F0EFFD5FF5}" srcOrd="0" destOrd="0" presId="urn:microsoft.com/office/officeart/2005/8/layout/vList5"/>
    <dgm:cxn modelId="{121EE96C-8D02-4D2A-8F9F-29151355BF66}" type="presParOf" srcId="{5474B167-69C0-4A98-A5AE-46F0EFFD5FF5}" destId="{9E87D3F1-4C62-44C2-839D-F5FF792F807F}" srcOrd="0" destOrd="0" presId="urn:microsoft.com/office/officeart/2005/8/layout/vList5"/>
    <dgm:cxn modelId="{2FE82A9C-D8C2-4873-A26D-2C08F8C2843F}" type="presParOf" srcId="{5474B167-69C0-4A98-A5AE-46F0EFFD5FF5}" destId="{193D7722-BC70-46AA-A506-3DB4A98F9308}" srcOrd="1" destOrd="0" presId="urn:microsoft.com/office/officeart/2005/8/layout/vList5"/>
    <dgm:cxn modelId="{DE5E3304-C77D-40C4-87A5-E4982A3346F2}" type="presParOf" srcId="{65C10D57-AE46-48A6-9842-DE26D8A0E0B1}" destId="{0402F198-01DE-4387-8861-BED7BC71E74D}" srcOrd="1" destOrd="0" presId="urn:microsoft.com/office/officeart/2005/8/layout/vList5"/>
    <dgm:cxn modelId="{08C2EF79-EA23-4902-BF9E-A9A5D2B8F5E3}" type="presParOf" srcId="{65C10D57-AE46-48A6-9842-DE26D8A0E0B1}" destId="{0D507EBB-1CE4-4569-A615-7B867D686189}" srcOrd="2" destOrd="0" presId="urn:microsoft.com/office/officeart/2005/8/layout/vList5"/>
    <dgm:cxn modelId="{5734FFB3-F6F6-4FB2-A6B4-51DECBB80378}" type="presParOf" srcId="{0D507EBB-1CE4-4569-A615-7B867D686189}" destId="{A60E8B29-3A41-41E6-92ED-087DF974D6A6}" srcOrd="0" destOrd="0" presId="urn:microsoft.com/office/officeart/2005/8/layout/vList5"/>
    <dgm:cxn modelId="{D96B2138-CD5E-4561-A230-C0A972C42EC6}" type="presParOf" srcId="{0D507EBB-1CE4-4569-A615-7B867D686189}" destId="{D12A3826-2E3C-4C07-A727-88547A37A6F8}" srcOrd="1" destOrd="0" presId="urn:microsoft.com/office/officeart/2005/8/layout/vList5"/>
    <dgm:cxn modelId="{4EAB98FE-4C9D-4A72-AF9F-D62DE02470D6}" type="presParOf" srcId="{65C10D57-AE46-48A6-9842-DE26D8A0E0B1}" destId="{C0B75B6E-1394-4A93-8E4F-271E63A6A3DE}" srcOrd="3" destOrd="0" presId="urn:microsoft.com/office/officeart/2005/8/layout/vList5"/>
    <dgm:cxn modelId="{87D7C0C1-F1D8-48B6-875E-1E1341FF864A}" type="presParOf" srcId="{65C10D57-AE46-48A6-9842-DE26D8A0E0B1}" destId="{2F2F68BE-C28B-4D93-AB40-F2BA188B62C6}" srcOrd="4" destOrd="0" presId="urn:microsoft.com/office/officeart/2005/8/layout/vList5"/>
    <dgm:cxn modelId="{CE0E2D7B-ABB0-4393-9B48-82C9B307D7D6}" type="presParOf" srcId="{2F2F68BE-C28B-4D93-AB40-F2BA188B62C6}" destId="{3364F820-B13F-496A-8388-7D4ADED4386F}" srcOrd="0" destOrd="0" presId="urn:microsoft.com/office/officeart/2005/8/layout/vList5"/>
    <dgm:cxn modelId="{BE0C63D4-48AA-45FE-A181-709994DFF112}" type="presParOf" srcId="{2F2F68BE-C28B-4D93-AB40-F2BA188B62C6}" destId="{B8C87BA3-2339-4CFC-B0F3-582D7C37476C}" srcOrd="1" destOrd="0" presId="urn:microsoft.com/office/officeart/2005/8/layout/vList5"/>
    <dgm:cxn modelId="{C573787E-3E78-4448-9E6B-59C05B59A8B1}" type="presParOf" srcId="{65C10D57-AE46-48A6-9842-DE26D8A0E0B1}" destId="{6C45377D-665B-4B32-8E82-93D7AAB20CBE}" srcOrd="5" destOrd="0" presId="urn:microsoft.com/office/officeart/2005/8/layout/vList5"/>
    <dgm:cxn modelId="{B1DAF285-A82F-44F7-AAA5-FD8AB014CD4E}" type="presParOf" srcId="{65C10D57-AE46-48A6-9842-DE26D8A0E0B1}" destId="{7863A837-824B-4A6B-B523-4FC50ACEEF41}" srcOrd="6" destOrd="0" presId="urn:microsoft.com/office/officeart/2005/8/layout/vList5"/>
    <dgm:cxn modelId="{B5F8E8E5-6DD6-4521-A289-4D72695673F1}" type="presParOf" srcId="{7863A837-824B-4A6B-B523-4FC50ACEEF41}" destId="{D91B0B47-F3B7-4737-BE5C-BB3F0115C9EB}" srcOrd="0" destOrd="0" presId="urn:microsoft.com/office/officeart/2005/8/layout/vList5"/>
    <dgm:cxn modelId="{DBBD8D42-8730-4F1E-B3C4-0E82ABFB1F9C}" type="presParOf" srcId="{7863A837-824B-4A6B-B523-4FC50ACEEF41}" destId="{F54CC983-2FE2-4D0A-B507-72F8DDB1CE8B}" srcOrd="1" destOrd="0" presId="urn:microsoft.com/office/officeart/2005/8/layout/vList5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D4474-5105-4572-B94F-B4F5E4782FD6}" type="doc">
      <dgm:prSet loTypeId="urn:microsoft.com/office/officeart/2005/8/layout/vList5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271F4F0-5F5A-47C3-B389-0A268DAC8A8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r>
            <a:rPr lang="en-US" sz="1200" b="1" dirty="0" smtClean="0">
              <a:solidFill>
                <a:srgbClr val="FFC000"/>
              </a:solidFill>
            </a:rPr>
            <a:t> </a:t>
          </a:r>
          <a:endParaRPr lang="en-US" sz="1200" b="1" dirty="0">
            <a:solidFill>
              <a:srgbClr val="FFC000"/>
            </a:solidFill>
          </a:endParaRPr>
        </a:p>
      </dgm:t>
    </dgm:pt>
    <dgm:pt modelId="{B813AACA-9F16-49A8-9E63-661611B26DE3}" type="parTrans" cxnId="{817213B6-C95C-4C1D-A93D-DFCF721D3032}">
      <dgm:prSet/>
      <dgm:spPr/>
      <dgm:t>
        <a:bodyPr/>
        <a:lstStyle/>
        <a:p>
          <a:endParaRPr lang="en-US"/>
        </a:p>
      </dgm:t>
    </dgm:pt>
    <dgm:pt modelId="{38D60B73-0A26-40D5-B734-2D9E6C83CE35}" type="sibTrans" cxnId="{817213B6-C95C-4C1D-A93D-DFCF721D3032}">
      <dgm:prSet/>
      <dgm:spPr/>
      <dgm:t>
        <a:bodyPr/>
        <a:lstStyle/>
        <a:p>
          <a:endParaRPr lang="en-US"/>
        </a:p>
      </dgm:t>
    </dgm:pt>
    <dgm:pt modelId="{6E265761-6ED8-4B00-AFCC-DD3BC9B2A0E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Academic Search Premier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85680AB6-5036-43F7-B88B-07D38C7CC8FC}" type="parTrans" cxnId="{8FD5E510-8583-423C-A869-3680BD377554}">
      <dgm:prSet/>
      <dgm:spPr/>
      <dgm:t>
        <a:bodyPr/>
        <a:lstStyle/>
        <a:p>
          <a:endParaRPr lang="en-US"/>
        </a:p>
      </dgm:t>
    </dgm:pt>
    <dgm:pt modelId="{A2131EA3-16AF-46F1-B299-12B3BBD74613}" type="sibTrans" cxnId="{8FD5E510-8583-423C-A869-3680BD377554}">
      <dgm:prSet/>
      <dgm:spPr/>
      <dgm:t>
        <a:bodyPr/>
        <a:lstStyle/>
        <a:p>
          <a:endParaRPr lang="en-US"/>
        </a:p>
      </dgm:t>
    </dgm:pt>
    <dgm:pt modelId="{48EC9D48-B447-420E-8D76-417C0F1F1CD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endParaRPr lang="en-US" sz="1000" b="1" dirty="0">
            <a:solidFill>
              <a:schemeClr val="tx1"/>
            </a:solidFill>
          </a:endParaRPr>
        </a:p>
      </dgm:t>
    </dgm:pt>
    <dgm:pt modelId="{B05FBB73-44A5-4F18-846C-7EA77CBAC763}" type="parTrans" cxnId="{B41F2B84-7419-478C-82ED-9493339403D8}">
      <dgm:prSet/>
      <dgm:spPr/>
      <dgm:t>
        <a:bodyPr/>
        <a:lstStyle/>
        <a:p>
          <a:endParaRPr lang="en-US"/>
        </a:p>
      </dgm:t>
    </dgm:pt>
    <dgm:pt modelId="{320F60E1-FB82-4791-B46B-C5644EE3822A}" type="sibTrans" cxnId="{B41F2B84-7419-478C-82ED-9493339403D8}">
      <dgm:prSet/>
      <dgm:spPr/>
      <dgm:t>
        <a:bodyPr/>
        <a:lstStyle/>
        <a:p>
          <a:endParaRPr lang="en-US"/>
        </a:p>
      </dgm:t>
    </dgm:pt>
    <dgm:pt modelId="{B44B4F92-697B-47A8-A203-7E3E66A70CA3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EBSCO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3C1D84FF-3019-4EEC-84EE-12F53C6F92D7}" type="parTrans" cxnId="{69A7597D-2B65-4DA2-8FC4-495C8676B465}">
      <dgm:prSet/>
      <dgm:spPr/>
      <dgm:t>
        <a:bodyPr/>
        <a:lstStyle/>
        <a:p>
          <a:endParaRPr lang="en-US"/>
        </a:p>
      </dgm:t>
    </dgm:pt>
    <dgm:pt modelId="{32C13B34-2AED-48BD-952A-01E8A856D85A}" type="sibTrans" cxnId="{69A7597D-2B65-4DA2-8FC4-495C8676B465}">
      <dgm:prSet/>
      <dgm:spPr/>
      <dgm:t>
        <a:bodyPr/>
        <a:lstStyle/>
        <a:p>
          <a:endParaRPr lang="en-US"/>
        </a:p>
      </dgm:t>
    </dgm:pt>
    <dgm:pt modelId="{09BA1F44-AC19-4253-B684-D50C539E60F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r>
            <a:rPr lang="en-US" sz="2800" b="0" dirty="0" smtClean="0">
              <a:solidFill>
                <a:srgbClr val="FF6600"/>
              </a:solidFill>
            </a:rPr>
            <a:t> </a:t>
          </a:r>
          <a:endParaRPr lang="en-US" sz="2800" b="0" dirty="0">
            <a:solidFill>
              <a:srgbClr val="FF6600"/>
            </a:solidFill>
          </a:endParaRPr>
        </a:p>
      </dgm:t>
    </dgm:pt>
    <dgm:pt modelId="{BFB4838E-67DF-49BD-834E-4A881DAE94C2}" type="parTrans" cxnId="{4917354A-09CC-414A-8825-F6D5D08BFE55}">
      <dgm:prSet/>
      <dgm:spPr/>
      <dgm:t>
        <a:bodyPr/>
        <a:lstStyle/>
        <a:p>
          <a:endParaRPr lang="en-US"/>
        </a:p>
      </dgm:t>
    </dgm:pt>
    <dgm:pt modelId="{2A1C411B-5511-4882-BFB9-3A75776FF245}" type="sibTrans" cxnId="{4917354A-09CC-414A-8825-F6D5D08BFE55}">
      <dgm:prSet/>
      <dgm:spPr/>
      <dgm:t>
        <a:bodyPr/>
        <a:lstStyle/>
        <a:p>
          <a:endParaRPr lang="en-US"/>
        </a:p>
      </dgm:t>
    </dgm:pt>
    <dgm:pt modelId="{0F949D85-0C1B-430B-A97C-02CE9D3DE72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/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Google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F9336465-AA63-4BB4-9D25-9AD362C0C9FD}" type="parTrans" cxnId="{1FB3DF05-0078-43F7-9587-D5CE3906930C}">
      <dgm:prSet/>
      <dgm:spPr/>
      <dgm:t>
        <a:bodyPr/>
        <a:lstStyle/>
        <a:p>
          <a:endParaRPr lang="en-US"/>
        </a:p>
      </dgm:t>
    </dgm:pt>
    <dgm:pt modelId="{AB715BA5-6AEB-43F5-8643-3E3539E29A61}" type="sibTrans" cxnId="{1FB3DF05-0078-43F7-9587-D5CE3906930C}">
      <dgm:prSet/>
      <dgm:spPr/>
      <dgm:t>
        <a:bodyPr/>
        <a:lstStyle/>
        <a:p>
          <a:endParaRPr lang="en-US"/>
        </a:p>
      </dgm:t>
    </dgm:pt>
    <dgm:pt modelId="{2F9F6499-8A87-4895-8D43-E581613B530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/>
            </a:rPr>
            <a:t>√</a:t>
          </a:r>
          <a:endParaRPr lang="en-US" sz="2800" b="1" dirty="0">
            <a:solidFill>
              <a:schemeClr val="bg1"/>
            </a:solidFill>
          </a:endParaRPr>
        </a:p>
      </dgm:t>
    </dgm:pt>
    <dgm:pt modelId="{0A8B6C8B-4565-4C5E-8A04-DECBA3F46D66}" type="sibTrans" cxnId="{56033E77-E82D-4032-A015-87996624844C}">
      <dgm:prSet/>
      <dgm:spPr/>
      <dgm:t>
        <a:bodyPr/>
        <a:lstStyle/>
        <a:p>
          <a:endParaRPr lang="en-US"/>
        </a:p>
      </dgm:t>
    </dgm:pt>
    <dgm:pt modelId="{8BE1F363-58DE-4B33-B37E-0576AF4C4787}" type="parTrans" cxnId="{56033E77-E82D-4032-A015-87996624844C}">
      <dgm:prSet/>
      <dgm:spPr/>
      <dgm:t>
        <a:bodyPr/>
        <a:lstStyle/>
        <a:p>
          <a:endParaRPr lang="en-US"/>
        </a:p>
      </dgm:t>
    </dgm:pt>
    <dgm:pt modelId="{99B877B8-CEBA-47B2-AA4F-B6ED659DFB7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914400" indent="-9144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+mn-cs"/>
            </a:rPr>
            <a:t>Catalog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+mj-lt"/>
            <a:ea typeface="+mn-ea"/>
            <a:cs typeface="+mn-cs"/>
          </a:endParaRPr>
        </a:p>
      </dgm:t>
    </dgm:pt>
    <dgm:pt modelId="{7220D579-BC7E-48B4-ABD2-8DF515E1294B}" type="sibTrans" cxnId="{D1624B4E-FCEA-4785-9064-904C735ACA86}">
      <dgm:prSet/>
      <dgm:spPr/>
      <dgm:t>
        <a:bodyPr/>
        <a:lstStyle/>
        <a:p>
          <a:endParaRPr lang="en-US"/>
        </a:p>
      </dgm:t>
    </dgm:pt>
    <dgm:pt modelId="{1184EA28-87DB-4EC7-A57A-64384041F7CF}" type="parTrans" cxnId="{D1624B4E-FCEA-4785-9064-904C735ACA86}">
      <dgm:prSet/>
      <dgm:spPr/>
      <dgm:t>
        <a:bodyPr/>
        <a:lstStyle/>
        <a:p>
          <a:endParaRPr lang="en-US"/>
        </a:p>
      </dgm:t>
    </dgm:pt>
    <dgm:pt modelId="{65C10D57-AE46-48A6-9842-DE26D8A0E0B1}" type="pres">
      <dgm:prSet presAssocID="{EEDD4474-5105-4572-B94F-B4F5E4782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4B167-69C0-4A98-A5AE-46F0EFFD5FF5}" type="pres">
      <dgm:prSet presAssocID="{2F9F6499-8A87-4895-8D43-E581613B5309}" presName="linNode" presStyleCnt="0"/>
      <dgm:spPr/>
    </dgm:pt>
    <dgm:pt modelId="{9E87D3F1-4C62-44C2-839D-F5FF792F807F}" type="pres">
      <dgm:prSet presAssocID="{2F9F6499-8A87-4895-8D43-E581613B5309}" presName="parentText" presStyleLbl="node1" presStyleIdx="0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3D7722-BC70-46AA-A506-3DB4A98F9308}" type="pres">
      <dgm:prSet presAssocID="{2F9F6499-8A87-4895-8D43-E581613B5309}" presName="descendantText" presStyleLbl="alignAccFollowNode1" presStyleIdx="0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402F198-01DE-4387-8861-BED7BC71E74D}" type="pres">
      <dgm:prSet presAssocID="{0A8B6C8B-4565-4C5E-8A04-DECBA3F46D66}" presName="sp" presStyleCnt="0"/>
      <dgm:spPr/>
    </dgm:pt>
    <dgm:pt modelId="{0D507EBB-1CE4-4569-A615-7B867D686189}" type="pres">
      <dgm:prSet presAssocID="{0271F4F0-5F5A-47C3-B389-0A268DAC8A8F}" presName="linNode" presStyleCnt="0"/>
      <dgm:spPr/>
    </dgm:pt>
    <dgm:pt modelId="{A60E8B29-3A41-41E6-92ED-087DF974D6A6}" type="pres">
      <dgm:prSet presAssocID="{0271F4F0-5F5A-47C3-B389-0A268DAC8A8F}" presName="parentText" presStyleLbl="node1" presStyleIdx="1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2A3826-2E3C-4C07-A727-88547A37A6F8}" type="pres">
      <dgm:prSet presAssocID="{0271F4F0-5F5A-47C3-B389-0A268DAC8A8F}" presName="descendantText" presStyleLbl="alignAccFollowNode1" presStyleIdx="1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0B75B6E-1394-4A93-8E4F-271E63A6A3DE}" type="pres">
      <dgm:prSet presAssocID="{38D60B73-0A26-40D5-B734-2D9E6C83CE35}" presName="sp" presStyleCnt="0"/>
      <dgm:spPr/>
    </dgm:pt>
    <dgm:pt modelId="{2F2F68BE-C28B-4D93-AB40-F2BA188B62C6}" type="pres">
      <dgm:prSet presAssocID="{48EC9D48-B447-420E-8D76-417C0F1F1CD4}" presName="linNode" presStyleCnt="0"/>
      <dgm:spPr/>
    </dgm:pt>
    <dgm:pt modelId="{3364F820-B13F-496A-8388-7D4ADED4386F}" type="pres">
      <dgm:prSet presAssocID="{48EC9D48-B447-420E-8D76-417C0F1F1CD4}" presName="parentText" presStyleLbl="node1" presStyleIdx="2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C87BA3-2339-4CFC-B0F3-582D7C37476C}" type="pres">
      <dgm:prSet presAssocID="{48EC9D48-B447-420E-8D76-417C0F1F1CD4}" presName="descendantText" presStyleLbl="alignAccFollowNode1" presStyleIdx="2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C45377D-665B-4B32-8E82-93D7AAB20CBE}" type="pres">
      <dgm:prSet presAssocID="{320F60E1-FB82-4791-B46B-C5644EE3822A}" presName="sp" presStyleCnt="0"/>
      <dgm:spPr/>
    </dgm:pt>
    <dgm:pt modelId="{7863A837-824B-4A6B-B523-4FC50ACEEF41}" type="pres">
      <dgm:prSet presAssocID="{09BA1F44-AC19-4253-B684-D50C539E60F2}" presName="linNode" presStyleCnt="0"/>
      <dgm:spPr/>
    </dgm:pt>
    <dgm:pt modelId="{D91B0B47-F3B7-4737-BE5C-BB3F0115C9EB}" type="pres">
      <dgm:prSet presAssocID="{09BA1F44-AC19-4253-B684-D50C539E60F2}" presName="parentText" presStyleLbl="node1" presStyleIdx="3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54CC983-2FE2-4D0A-B507-72F8DDB1CE8B}" type="pres">
      <dgm:prSet presAssocID="{09BA1F44-AC19-4253-B684-D50C539E60F2}" presName="descendantText" presStyleLbl="alignAccFollowNode1" presStyleIdx="3" presStyleCnt="4" custScaleX="1428222" custScaleY="63623" custLinFactX="-45438" custLinFactNeighborX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CD098393-2564-4CD8-814E-3161DAA0F119}" type="presOf" srcId="{0F949D85-0C1B-430B-A97C-02CE9D3DE72A}" destId="{F54CC983-2FE2-4D0A-B507-72F8DDB1CE8B}" srcOrd="0" destOrd="0" presId="urn:microsoft.com/office/officeart/2005/8/layout/vList5"/>
    <dgm:cxn modelId="{56033E77-E82D-4032-A015-87996624844C}" srcId="{EEDD4474-5105-4572-B94F-B4F5E4782FD6}" destId="{2F9F6499-8A87-4895-8D43-E581613B5309}" srcOrd="0" destOrd="0" parTransId="{8BE1F363-58DE-4B33-B37E-0576AF4C4787}" sibTransId="{0A8B6C8B-4565-4C5E-8A04-DECBA3F46D66}"/>
    <dgm:cxn modelId="{E4084DEC-F1A7-4188-8A66-CBD3E8A0027C}" type="presOf" srcId="{99B877B8-CEBA-47B2-AA4F-B6ED659DFB7F}" destId="{193D7722-BC70-46AA-A506-3DB4A98F9308}" srcOrd="0" destOrd="0" presId="urn:microsoft.com/office/officeart/2005/8/layout/vList5"/>
    <dgm:cxn modelId="{07094830-F8C6-4B97-BE09-A525D019B209}" type="presOf" srcId="{0271F4F0-5F5A-47C3-B389-0A268DAC8A8F}" destId="{A60E8B29-3A41-41E6-92ED-087DF974D6A6}" srcOrd="0" destOrd="0" presId="urn:microsoft.com/office/officeart/2005/8/layout/vList5"/>
    <dgm:cxn modelId="{C550BA08-DB7D-4187-AA51-B2A3A7309F05}" type="presOf" srcId="{6E265761-6ED8-4B00-AFCC-DD3BC9B2A0E6}" destId="{D12A3826-2E3C-4C07-A727-88547A37A6F8}" srcOrd="0" destOrd="0" presId="urn:microsoft.com/office/officeart/2005/8/layout/vList5"/>
    <dgm:cxn modelId="{06EC5946-D4B2-4C4E-8B68-DED8570CED20}" type="presOf" srcId="{48EC9D48-B447-420E-8D76-417C0F1F1CD4}" destId="{3364F820-B13F-496A-8388-7D4ADED4386F}" srcOrd="0" destOrd="0" presId="urn:microsoft.com/office/officeart/2005/8/layout/vList5"/>
    <dgm:cxn modelId="{B41F2B84-7419-478C-82ED-9493339403D8}" srcId="{EEDD4474-5105-4572-B94F-B4F5E4782FD6}" destId="{48EC9D48-B447-420E-8D76-417C0F1F1CD4}" srcOrd="2" destOrd="0" parTransId="{B05FBB73-44A5-4F18-846C-7EA77CBAC763}" sibTransId="{320F60E1-FB82-4791-B46B-C5644EE3822A}"/>
    <dgm:cxn modelId="{D1624B4E-FCEA-4785-9064-904C735ACA86}" srcId="{2F9F6499-8A87-4895-8D43-E581613B5309}" destId="{99B877B8-CEBA-47B2-AA4F-B6ED659DFB7F}" srcOrd="0" destOrd="0" parTransId="{1184EA28-87DB-4EC7-A57A-64384041F7CF}" sibTransId="{7220D579-BC7E-48B4-ABD2-8DF515E1294B}"/>
    <dgm:cxn modelId="{1F9D9344-3EFA-4A16-9D4E-4C41E712D27E}" type="presOf" srcId="{2F9F6499-8A87-4895-8D43-E581613B5309}" destId="{9E87D3F1-4C62-44C2-839D-F5FF792F807F}" srcOrd="0" destOrd="0" presId="urn:microsoft.com/office/officeart/2005/8/layout/vList5"/>
    <dgm:cxn modelId="{1FB3DF05-0078-43F7-9587-D5CE3906930C}" srcId="{09BA1F44-AC19-4253-B684-D50C539E60F2}" destId="{0F949D85-0C1B-430B-A97C-02CE9D3DE72A}" srcOrd="0" destOrd="0" parTransId="{F9336465-AA63-4BB4-9D25-9AD362C0C9FD}" sibTransId="{AB715BA5-6AEB-43F5-8643-3E3539E29A61}"/>
    <dgm:cxn modelId="{CA2AA5AB-37F6-49EF-BE08-EFAD64E66030}" type="presOf" srcId="{09BA1F44-AC19-4253-B684-D50C539E60F2}" destId="{D91B0B47-F3B7-4737-BE5C-BB3F0115C9EB}" srcOrd="0" destOrd="0" presId="urn:microsoft.com/office/officeart/2005/8/layout/vList5"/>
    <dgm:cxn modelId="{69A7597D-2B65-4DA2-8FC4-495C8676B465}" srcId="{48EC9D48-B447-420E-8D76-417C0F1F1CD4}" destId="{B44B4F92-697B-47A8-A203-7E3E66A70CA3}" srcOrd="0" destOrd="0" parTransId="{3C1D84FF-3019-4EEC-84EE-12F53C6F92D7}" sibTransId="{32C13B34-2AED-48BD-952A-01E8A856D85A}"/>
    <dgm:cxn modelId="{21CBF4E7-1BCE-4862-9B34-32F67C2D4445}" type="presOf" srcId="{B44B4F92-697B-47A8-A203-7E3E66A70CA3}" destId="{B8C87BA3-2339-4CFC-B0F3-582D7C37476C}" srcOrd="0" destOrd="0" presId="urn:microsoft.com/office/officeart/2005/8/layout/vList5"/>
    <dgm:cxn modelId="{4917354A-09CC-414A-8825-F6D5D08BFE55}" srcId="{EEDD4474-5105-4572-B94F-B4F5E4782FD6}" destId="{09BA1F44-AC19-4253-B684-D50C539E60F2}" srcOrd="3" destOrd="0" parTransId="{BFB4838E-67DF-49BD-834E-4A881DAE94C2}" sibTransId="{2A1C411B-5511-4882-BFB9-3A75776FF245}"/>
    <dgm:cxn modelId="{AE2D5024-4474-4403-AD5C-5BFDB27123B5}" type="presOf" srcId="{EEDD4474-5105-4572-B94F-B4F5E4782FD6}" destId="{65C10D57-AE46-48A6-9842-DE26D8A0E0B1}" srcOrd="0" destOrd="0" presId="urn:microsoft.com/office/officeart/2005/8/layout/vList5"/>
    <dgm:cxn modelId="{8FD5E510-8583-423C-A869-3680BD377554}" srcId="{0271F4F0-5F5A-47C3-B389-0A268DAC8A8F}" destId="{6E265761-6ED8-4B00-AFCC-DD3BC9B2A0E6}" srcOrd="0" destOrd="0" parTransId="{85680AB6-5036-43F7-B88B-07D38C7CC8FC}" sibTransId="{A2131EA3-16AF-46F1-B299-12B3BBD74613}"/>
    <dgm:cxn modelId="{817213B6-C95C-4C1D-A93D-DFCF721D3032}" srcId="{EEDD4474-5105-4572-B94F-B4F5E4782FD6}" destId="{0271F4F0-5F5A-47C3-B389-0A268DAC8A8F}" srcOrd="1" destOrd="0" parTransId="{B813AACA-9F16-49A8-9E63-661611B26DE3}" sibTransId="{38D60B73-0A26-40D5-B734-2D9E6C83CE35}"/>
    <dgm:cxn modelId="{7EC006A4-1F19-481C-8377-DE64FD558F6C}" type="presParOf" srcId="{65C10D57-AE46-48A6-9842-DE26D8A0E0B1}" destId="{5474B167-69C0-4A98-A5AE-46F0EFFD5FF5}" srcOrd="0" destOrd="0" presId="urn:microsoft.com/office/officeart/2005/8/layout/vList5"/>
    <dgm:cxn modelId="{D9A1E997-3976-4DC9-812D-AE5B2F3FC773}" type="presParOf" srcId="{5474B167-69C0-4A98-A5AE-46F0EFFD5FF5}" destId="{9E87D3F1-4C62-44C2-839D-F5FF792F807F}" srcOrd="0" destOrd="0" presId="urn:microsoft.com/office/officeart/2005/8/layout/vList5"/>
    <dgm:cxn modelId="{0ED4FAAC-2B6F-4AB2-93C0-0C8FAA64DE61}" type="presParOf" srcId="{5474B167-69C0-4A98-A5AE-46F0EFFD5FF5}" destId="{193D7722-BC70-46AA-A506-3DB4A98F9308}" srcOrd="1" destOrd="0" presId="urn:microsoft.com/office/officeart/2005/8/layout/vList5"/>
    <dgm:cxn modelId="{9E2C4F0C-15B2-4023-95FA-FF28D957DFBE}" type="presParOf" srcId="{65C10D57-AE46-48A6-9842-DE26D8A0E0B1}" destId="{0402F198-01DE-4387-8861-BED7BC71E74D}" srcOrd="1" destOrd="0" presId="urn:microsoft.com/office/officeart/2005/8/layout/vList5"/>
    <dgm:cxn modelId="{5844F581-37CF-4A57-8F32-714A0CFB6AF6}" type="presParOf" srcId="{65C10D57-AE46-48A6-9842-DE26D8A0E0B1}" destId="{0D507EBB-1CE4-4569-A615-7B867D686189}" srcOrd="2" destOrd="0" presId="urn:microsoft.com/office/officeart/2005/8/layout/vList5"/>
    <dgm:cxn modelId="{CF4B2AD8-9E5C-43B4-A1D2-3346A8669A76}" type="presParOf" srcId="{0D507EBB-1CE4-4569-A615-7B867D686189}" destId="{A60E8B29-3A41-41E6-92ED-087DF974D6A6}" srcOrd="0" destOrd="0" presId="urn:microsoft.com/office/officeart/2005/8/layout/vList5"/>
    <dgm:cxn modelId="{CE489355-8D49-4DE1-9E1F-CB0086CA6164}" type="presParOf" srcId="{0D507EBB-1CE4-4569-A615-7B867D686189}" destId="{D12A3826-2E3C-4C07-A727-88547A37A6F8}" srcOrd="1" destOrd="0" presId="urn:microsoft.com/office/officeart/2005/8/layout/vList5"/>
    <dgm:cxn modelId="{21AA1543-92FF-4313-A8CD-7C4530874C34}" type="presParOf" srcId="{65C10D57-AE46-48A6-9842-DE26D8A0E0B1}" destId="{C0B75B6E-1394-4A93-8E4F-271E63A6A3DE}" srcOrd="3" destOrd="0" presId="urn:microsoft.com/office/officeart/2005/8/layout/vList5"/>
    <dgm:cxn modelId="{DE58E638-ADF5-4654-AAEC-3A7B500E1A7E}" type="presParOf" srcId="{65C10D57-AE46-48A6-9842-DE26D8A0E0B1}" destId="{2F2F68BE-C28B-4D93-AB40-F2BA188B62C6}" srcOrd="4" destOrd="0" presId="urn:microsoft.com/office/officeart/2005/8/layout/vList5"/>
    <dgm:cxn modelId="{DB9DA7AE-EEEC-4F24-AE0A-699E086F6935}" type="presParOf" srcId="{2F2F68BE-C28B-4D93-AB40-F2BA188B62C6}" destId="{3364F820-B13F-496A-8388-7D4ADED4386F}" srcOrd="0" destOrd="0" presId="urn:microsoft.com/office/officeart/2005/8/layout/vList5"/>
    <dgm:cxn modelId="{2E0E5AD8-3C82-4218-91D5-1D5C752D08BB}" type="presParOf" srcId="{2F2F68BE-C28B-4D93-AB40-F2BA188B62C6}" destId="{B8C87BA3-2339-4CFC-B0F3-582D7C37476C}" srcOrd="1" destOrd="0" presId="urn:microsoft.com/office/officeart/2005/8/layout/vList5"/>
    <dgm:cxn modelId="{09006DB8-7075-4F99-9B56-57EA0F54D636}" type="presParOf" srcId="{65C10D57-AE46-48A6-9842-DE26D8A0E0B1}" destId="{6C45377D-665B-4B32-8E82-93D7AAB20CBE}" srcOrd="5" destOrd="0" presId="urn:microsoft.com/office/officeart/2005/8/layout/vList5"/>
    <dgm:cxn modelId="{FFCB6AB7-4059-4B68-92ED-7826BDF4D1D5}" type="presParOf" srcId="{65C10D57-AE46-48A6-9842-DE26D8A0E0B1}" destId="{7863A837-824B-4A6B-B523-4FC50ACEEF41}" srcOrd="6" destOrd="0" presId="urn:microsoft.com/office/officeart/2005/8/layout/vList5"/>
    <dgm:cxn modelId="{7FA8855F-9457-4F6E-B6E3-6BEE9F68CE4F}" type="presParOf" srcId="{7863A837-824B-4A6B-B523-4FC50ACEEF41}" destId="{D91B0B47-F3B7-4737-BE5C-BB3F0115C9EB}" srcOrd="0" destOrd="0" presId="urn:microsoft.com/office/officeart/2005/8/layout/vList5"/>
    <dgm:cxn modelId="{03CFBEFE-9B01-4A37-9AD0-62C769830B2B}" type="presParOf" srcId="{7863A837-824B-4A6B-B523-4FC50ACEEF41}" destId="{F54CC983-2FE2-4D0A-B507-72F8DDB1CE8B}" srcOrd="1" destOrd="0" presId="urn:microsoft.com/office/officeart/2005/8/layout/vList5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4C941-8D60-47FD-90AA-DAF6BB06D51B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CE47-F00B-4CC1-BA7E-0A66BC4E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18137-1313-45AE-8C51-128B06EFA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18137-1313-45AE-8C51-128B06EFAB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CE47-F00B-4CC1-BA7E-0A66BC4EB2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smtClean="0"/>
              <a:t>Final Impressions</a:t>
            </a:r>
            <a:r>
              <a:rPr lang="en-US" sz="1200" baseline="0" dirty="0" smtClean="0"/>
              <a:t> from every angle and perspective.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smtClean="0"/>
              <a:t>Final Impressions</a:t>
            </a:r>
            <a:r>
              <a:rPr lang="en-US" sz="1200" baseline="0" dirty="0" smtClean="0"/>
              <a:t> from every angle and perspective.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18137-1313-45AE-8C51-128B06EFAB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4A080B-2D4E-4D1B-8475-0ADB70E7B990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28E1E7-A729-4D43-AD2E-FD073961F2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college.edu/inside/research/slos/documents/STUDENT%20SERVICES%20SLO%20GUIDE%20BOOK.pdf" TargetMode="External"/><Relationship Id="rId2" Type="http://schemas.openxmlformats.org/officeDocument/2006/relationships/hyperlink" Target="http://www.niu.edu/facdev/programs/handouts/blooms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l.iupui.edu/Resources/Planning-the-Learning-Experience/Writing-Student-Learning-Outcom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asmith\AppData\Local\Temp\$$_EEA2\154_2882814-W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80"/>
          <a:stretch/>
        </p:blipFill>
        <p:spPr bwMode="auto">
          <a:xfrm>
            <a:off x="26126" y="0"/>
            <a:ext cx="3149956" cy="400730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W:\Workgrps\library\pictures\Patron Usage\Reading Room\IMG_0667.jp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0" b="34679"/>
          <a:stretch/>
        </p:blipFill>
        <p:spPr bwMode="auto">
          <a:xfrm>
            <a:off x="1680471" y="-21771"/>
            <a:ext cx="3714376" cy="22664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smith\AppData\Local\Temp\$$_47AA\154_2896960-W.j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199" y="0"/>
            <a:ext cx="4559920" cy="32766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ww.cameron.edu/uploads/e7/e0/e7e0c3c715b7d1e3ed852e78d8ac8e03/new-desks-pic.jpg"/>
          <p:cNvPicPr>
            <a:picLocks noChangeAspect="1" noChangeArrowheads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4"/>
          <a:stretch/>
        </p:blipFill>
        <p:spPr bwMode="auto">
          <a:xfrm>
            <a:off x="41366" y="3810000"/>
            <a:ext cx="4728754" cy="31420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asmith\AppData\Local\Microsoft\Windows\Temporary Internet Files\Content.IE5\110YVW51\MP900387779[1].jpg"/>
          <p:cNvPicPr>
            <a:picLocks noChangeAspect="1" noChangeArrowheads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0" b="12745"/>
          <a:stretch/>
        </p:blipFill>
        <p:spPr bwMode="auto">
          <a:xfrm rot="960000">
            <a:off x="2111830" y="1655019"/>
            <a:ext cx="4285828" cy="308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masmith\AppData\Local\Microsoft\Windows\Temporary Internet Files\Content.IE5\B70UWEAY\MP900422593[1].jp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9" y="3643845"/>
            <a:ext cx="4876800" cy="32499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masmith\AppData\Local\Microsoft\Windows\Temporary Internet Files\Content.IE5\TB0D9L69\MP900399542[1].jp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6066712" y="2365091"/>
            <a:ext cx="2719244" cy="21753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3673075"/>
            <a:ext cx="570501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3673075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Assessment of the One-Shot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" y="3836714"/>
            <a:ext cx="9141944" cy="12174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321096" y="1981200"/>
            <a:ext cx="1920240" cy="2560320"/>
          </a:xfrm>
          <a:prstGeom prst="round2DiagRect">
            <a:avLst>
              <a:gd name="adj1" fmla="val 4636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Analyzing</a:t>
            </a:r>
          </a:p>
          <a:p>
            <a:pPr algn="ctr">
              <a:lnSpc>
                <a:spcPct val="90000"/>
              </a:lnSpc>
            </a:pPr>
            <a:endParaRPr lang="en-US" b="1" spc="150" dirty="0">
              <a:ln w="11430"/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Compare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Organize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Deconstruct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Attribute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Outline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Find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Structure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Integrate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611880" y="2286000"/>
            <a:ext cx="1920240" cy="2560320"/>
          </a:xfrm>
          <a:prstGeom prst="round2DiagRect">
            <a:avLst>
              <a:gd name="adj1" fmla="val 4635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Evaluating</a:t>
            </a:r>
          </a:p>
          <a:p>
            <a:pPr>
              <a:lnSpc>
                <a:spcPct val="90000"/>
              </a:lnSpc>
            </a:pPr>
            <a:endParaRPr lang="en-US" b="1" spc="150" dirty="0" smtClean="0">
              <a:ln w="11430"/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Hypothesize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Critique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Experiment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Judge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Detect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Monitor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876644" y="1981200"/>
            <a:ext cx="1920240" cy="2560320"/>
          </a:xfrm>
          <a:prstGeom prst="round2DiagRect">
            <a:avLst>
              <a:gd name="adj1" fmla="val 5137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Creating</a:t>
            </a:r>
          </a:p>
          <a:p>
            <a:pPr algn="ctr">
              <a:lnSpc>
                <a:spcPct val="90000"/>
              </a:lnSpc>
            </a:pPr>
            <a:endParaRPr lang="en-US" b="1" spc="150" dirty="0" smtClean="0">
              <a:ln w="11430"/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Implement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Carry out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Operate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Edit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609600" y="5257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Bloom’s Revised Taxonomy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Student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514600"/>
            <a:ext cx="7172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Cameron’s Student Learning Outcomes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student will locate library resources by searching the library catalog or databases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student will identify search strategies to improve their search results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student will recognize the proper use of citation to avoid plagiarism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student will identify the factors making up the authority of a source.</a:t>
            </a:r>
          </a:p>
        </p:txBody>
      </p:sp>
    </p:spTree>
    <p:extLst>
      <p:ext uri="{BB962C8B-B14F-4D97-AF65-F5344CB8AC3E}">
        <p14:creationId xmlns:p14="http://schemas.microsoft.com/office/powerpoint/2010/main" val="28675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Cameron’s outcomes were made before the new ACRL Framework was released. </a:t>
            </a:r>
          </a:p>
          <a:p>
            <a:pPr lvl="1"/>
            <a:r>
              <a:rPr lang="en-US" sz="2000" dirty="0" smtClean="0"/>
              <a:t>Aligned with what we teach and what we expect our students to learn</a:t>
            </a:r>
          </a:p>
          <a:p>
            <a:pPr lvl="1"/>
            <a:r>
              <a:rPr lang="en-US" sz="2000" dirty="0" smtClean="0"/>
              <a:t>Aligned with ACRL Information Literacy Competency Standards for Higher Education</a:t>
            </a:r>
          </a:p>
          <a:p>
            <a:pPr lvl="1"/>
            <a:r>
              <a:rPr lang="en-US" sz="2000" dirty="0" smtClean="0"/>
              <a:t>Aligned with the institution’s mission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Aligning with the ACTUAL instruction</a:t>
            </a:r>
          </a:p>
          <a:p>
            <a:endParaRPr lang="en-US" sz="1200" dirty="0"/>
          </a:p>
          <a:p>
            <a:r>
              <a:rPr lang="en-US" dirty="0"/>
              <a:t>Example</a:t>
            </a:r>
          </a:p>
          <a:p>
            <a:pPr lvl="1"/>
            <a:r>
              <a:rPr lang="en-US" sz="2000" b="1" dirty="0" smtClean="0"/>
              <a:t>Previous: </a:t>
            </a:r>
            <a:r>
              <a:rPr lang="en-US" sz="2000" dirty="0" smtClean="0"/>
              <a:t>The </a:t>
            </a:r>
            <a:r>
              <a:rPr lang="en-US" sz="2000" dirty="0"/>
              <a:t>student will verbalize positive outcomes associated with using information properly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Current:</a:t>
            </a:r>
            <a:r>
              <a:rPr lang="en-US" sz="2000" dirty="0" smtClean="0"/>
              <a:t> The </a:t>
            </a:r>
            <a:r>
              <a:rPr lang="en-US" sz="2000" dirty="0"/>
              <a:t>student will recognize the proper use of citation to avoid plagiarism.</a:t>
            </a:r>
          </a:p>
          <a:p>
            <a:pPr lvl="1"/>
            <a:endParaRPr lang="en-US" sz="2000" dirty="0" smtClean="0"/>
          </a:p>
          <a:p>
            <a:r>
              <a:rPr lang="en-US" dirty="0"/>
              <a:t>Periodically review outcomes to make sure they still align with instruction.</a:t>
            </a:r>
          </a:p>
        </p:txBody>
      </p:sp>
    </p:spTree>
    <p:extLst>
      <p:ext uri="{BB962C8B-B14F-4D97-AF65-F5344CB8AC3E}">
        <p14:creationId xmlns:p14="http://schemas.microsoft.com/office/powerpoint/2010/main" val="3338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447800" y="1905000"/>
            <a:ext cx="6105983" cy="398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9" y="4610100"/>
            <a:ext cx="22197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Aligning with the new ACRL Framework</a:t>
            </a:r>
          </a:p>
          <a:p>
            <a:pPr lvl="1"/>
            <a:r>
              <a:rPr lang="en-US" sz="2000" dirty="0" smtClean="0"/>
              <a:t>Can use the knowledge practices and dispositions as foundation of student learning outcomes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Knowledge Practices</a:t>
            </a:r>
          </a:p>
          <a:p>
            <a:pPr marL="742950" lvl="2" indent="-342900"/>
            <a:r>
              <a:rPr lang="en-US" sz="2000" dirty="0"/>
              <a:t>Use different searching language types (e.g., controlled vocabulary, keywords, natural language</a:t>
            </a:r>
            <a:r>
              <a:rPr lang="en-US" sz="2000" dirty="0" smtClean="0"/>
              <a:t>)</a:t>
            </a:r>
          </a:p>
          <a:p>
            <a:pPr marL="742950" lvl="2" indent="-342900"/>
            <a:r>
              <a:rPr lang="en-US" sz="2000" dirty="0" smtClean="0"/>
              <a:t>Give </a:t>
            </a:r>
            <a:r>
              <a:rPr lang="en-US" sz="2000" dirty="0"/>
              <a:t>credit to the original ideas of others through proper attribution and </a:t>
            </a:r>
            <a:r>
              <a:rPr lang="en-US" sz="2000" dirty="0" smtClean="0"/>
              <a:t>citation</a:t>
            </a:r>
          </a:p>
          <a:p>
            <a:pPr marL="742950" lvl="2" indent="-342900"/>
            <a:r>
              <a:rPr lang="en-US" sz="2000" dirty="0"/>
              <a:t>Use various research methods, based on need, circumstance, and type of inquiry</a:t>
            </a:r>
          </a:p>
          <a:p>
            <a:endParaRPr lang="en-US" sz="2000" dirty="0" smtClean="0"/>
          </a:p>
          <a:p>
            <a:r>
              <a:rPr lang="en-US" dirty="0" smtClean="0"/>
              <a:t>Dispositions can also be used to generate ideas even though they are more abstract and harder to measure</a:t>
            </a:r>
          </a:p>
          <a:p>
            <a:pPr lvl="1"/>
            <a:r>
              <a:rPr lang="en-US" sz="2000" dirty="0"/>
              <a:t>Value the process of matching an information need with an appropriate product</a:t>
            </a:r>
          </a:p>
        </p:txBody>
      </p:sp>
    </p:spTree>
    <p:extLst>
      <p:ext uri="{BB962C8B-B14F-4D97-AF65-F5344CB8AC3E}">
        <p14:creationId xmlns:p14="http://schemas.microsoft.com/office/powerpoint/2010/main" val="20446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Neither the knowledge practices nor the dispositions that support each concept </a:t>
            </a:r>
            <a:r>
              <a:rPr lang="en-US" sz="2000" dirty="0" smtClean="0"/>
              <a:t>are intended </a:t>
            </a:r>
            <a:r>
              <a:rPr lang="en-US" sz="2000" dirty="0"/>
              <a:t>to </a:t>
            </a:r>
            <a:r>
              <a:rPr lang="en-US" sz="2000" dirty="0" smtClean="0"/>
              <a:t>prescribe </a:t>
            </a:r>
            <a:r>
              <a:rPr lang="en-US" sz="2000" dirty="0"/>
              <a:t>what local institutions should do in using the </a:t>
            </a:r>
            <a:r>
              <a:rPr lang="en-US" sz="2000" dirty="0" smtClean="0"/>
              <a:t>Framework; </a:t>
            </a:r>
            <a:r>
              <a:rPr lang="en-US" sz="2000" dirty="0"/>
              <a:t>each </a:t>
            </a:r>
            <a:r>
              <a:rPr lang="en-US" sz="2000" dirty="0" smtClean="0"/>
              <a:t>library </a:t>
            </a:r>
            <a:r>
              <a:rPr lang="en-US" sz="2000" dirty="0"/>
              <a:t>and its partners on campus will need to deploy </a:t>
            </a:r>
            <a:r>
              <a:rPr lang="en-US" sz="2000" dirty="0" smtClean="0"/>
              <a:t>these frames to </a:t>
            </a:r>
            <a:r>
              <a:rPr lang="en-US" sz="2000" dirty="0"/>
              <a:t>best fit </a:t>
            </a:r>
            <a:r>
              <a:rPr lang="en-US" sz="2000" dirty="0" smtClean="0"/>
              <a:t>their own situation, including designing learning outcomes. For </a:t>
            </a:r>
            <a:r>
              <a:rPr lang="en-US" sz="2000" dirty="0"/>
              <a:t>the same reason, </a:t>
            </a:r>
            <a:r>
              <a:rPr lang="en-US" sz="2000" dirty="0" smtClean="0"/>
              <a:t>these </a:t>
            </a:r>
            <a:r>
              <a:rPr lang="en-US" sz="2000" dirty="0"/>
              <a:t>lists should </a:t>
            </a:r>
            <a:r>
              <a:rPr lang="en-US" sz="2000" dirty="0" smtClean="0"/>
              <a:t>also not be </a:t>
            </a:r>
            <a:r>
              <a:rPr lang="en-US" sz="2000" dirty="0"/>
              <a:t>considered </a:t>
            </a:r>
            <a:r>
              <a:rPr lang="en-US" sz="2000" dirty="0" smtClean="0"/>
              <a:t>exhaustive.”</a:t>
            </a:r>
          </a:p>
          <a:p>
            <a:pPr marL="463550" indent="0">
              <a:buNone/>
            </a:pPr>
            <a:endParaRPr lang="en-US" sz="2000" dirty="0"/>
          </a:p>
          <a:p>
            <a:pPr marL="463550" indent="0">
              <a:buNone/>
            </a:pPr>
            <a:r>
              <a:rPr lang="en-US" sz="2000" dirty="0" smtClean="0"/>
              <a:t>(ACRL Board of Directors Action Form, January 16, 2015)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5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/>
              <a:t>Cameron’s outcome: </a:t>
            </a:r>
            <a:r>
              <a:rPr lang="en-US" sz="2400" dirty="0" smtClean="0"/>
              <a:t>The </a:t>
            </a:r>
            <a:r>
              <a:rPr lang="en-US" sz="2400" dirty="0"/>
              <a:t>student will identify search strategies to improve their search results</a:t>
            </a:r>
            <a:r>
              <a:rPr lang="en-US" sz="24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b="1" dirty="0" smtClean="0"/>
              <a:t>ACRL Frame</a:t>
            </a:r>
            <a:r>
              <a:rPr lang="en-US" sz="2400" dirty="0" smtClean="0"/>
              <a:t>: </a:t>
            </a:r>
            <a:r>
              <a:rPr lang="en-US" dirty="0" smtClean="0"/>
              <a:t>Searching </a:t>
            </a:r>
            <a:r>
              <a:rPr lang="en-US" dirty="0"/>
              <a:t>as Strategic </a:t>
            </a:r>
            <a:r>
              <a:rPr lang="en-US" dirty="0" smtClean="0"/>
              <a:t>Exploration </a:t>
            </a:r>
            <a:r>
              <a:rPr lang="en-US" b="1" dirty="0" smtClean="0"/>
              <a:t>- </a:t>
            </a:r>
            <a:r>
              <a:rPr lang="en-US" dirty="0" smtClean="0"/>
              <a:t>Searching </a:t>
            </a:r>
            <a:r>
              <a:rPr lang="en-US" dirty="0"/>
              <a:t>for information is often nonlinear and iterative, requiring the evaluation of a range of information sources and the mental flexibility to pursue alternate avenues as new understanding develops.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72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Disclaimer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Mandi Smith – Technical and Electronic Services Librarian</a:t>
            </a:r>
          </a:p>
          <a:p>
            <a:r>
              <a:rPr lang="en-US" dirty="0" smtClean="0"/>
              <a:t>Jason Smith – Reference, Archives, and Interlibrary Loan Librarian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2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&amp; Aligning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measure?</a:t>
            </a:r>
          </a:p>
          <a:p>
            <a:pPr lvl="1"/>
            <a:r>
              <a:rPr lang="en-US" sz="2000" dirty="0" smtClean="0"/>
              <a:t>Anything that measures the outcome. It can be as long as a portfolio or as short as a single multiple choice question.</a:t>
            </a:r>
          </a:p>
          <a:p>
            <a:pPr lvl="1"/>
            <a:endParaRPr lang="en-US" sz="2000" dirty="0"/>
          </a:p>
          <a:p>
            <a:r>
              <a:rPr lang="en-US" dirty="0"/>
              <a:t>Since we are assessing the one-shot we focused on short </a:t>
            </a:r>
            <a:r>
              <a:rPr lang="en-US" dirty="0" smtClean="0"/>
              <a:t>measures. </a:t>
            </a:r>
          </a:p>
          <a:p>
            <a:r>
              <a:rPr lang="en-US" dirty="0" smtClean="0"/>
              <a:t>Additionally we only used one or two measures per outcome.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&amp; Aligning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Outcome: </a:t>
            </a:r>
            <a:r>
              <a:rPr lang="en-US" sz="2400" dirty="0"/>
              <a:t>The student will identify the factors making up the authority of a source.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04800" y="190582"/>
            <a:ext cx="21226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askerville Old Face" pitchFamily="18" charset="0"/>
              </a:rPr>
              <a:t>Website </a:t>
            </a:r>
          </a:p>
          <a:p>
            <a:r>
              <a:rPr lang="en-US" sz="4000" dirty="0" smtClean="0">
                <a:latin typeface="Baskerville Old Face" pitchFamily="18" charset="0"/>
              </a:rPr>
              <a:t>Authority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1689" y="1447800"/>
            <a:ext cx="347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Question 1</a:t>
            </a:r>
            <a:r>
              <a:rPr lang="en-US" sz="1600" b="1" dirty="0" smtClean="0"/>
              <a:t>: </a:t>
            </a:r>
            <a:r>
              <a:rPr lang="en-US" sz="1600" dirty="0" smtClean="0"/>
              <a:t>Please list three</a:t>
            </a:r>
            <a:r>
              <a:rPr lang="en-US" sz="1600" dirty="0"/>
              <a:t> </a:t>
            </a:r>
            <a:r>
              <a:rPr lang="en-US" sz="1600" dirty="0" smtClean="0"/>
              <a:t>factors that make a source authoritative.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56637" y="4216132"/>
            <a:ext cx="3272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Question 2: </a:t>
            </a:r>
            <a:r>
              <a:rPr lang="en-US" sz="1600" dirty="0" smtClean="0"/>
              <a:t>Please circle two items on the provided website that make it authoritative, </a:t>
            </a:r>
            <a:r>
              <a:rPr lang="en-US" sz="1600" i="1" dirty="0" smtClean="0"/>
              <a:t>and explain why they do so.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28600" y="4216132"/>
            <a:ext cx="3427714" cy="2489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304" y="1453106"/>
            <a:ext cx="3428010" cy="2610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5"/>
          <a:stretch/>
        </p:blipFill>
        <p:spPr bwMode="auto">
          <a:xfrm>
            <a:off x="3810001" y="139233"/>
            <a:ext cx="5181600" cy="50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234"/>
          <a:stretch/>
        </p:blipFill>
        <p:spPr bwMode="auto">
          <a:xfrm>
            <a:off x="3810001" y="5121816"/>
            <a:ext cx="5181602" cy="15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&amp; Aligning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that the outcomes are valid and reliable.</a:t>
            </a:r>
          </a:p>
          <a:p>
            <a:endParaRPr lang="en-US" dirty="0"/>
          </a:p>
          <a:p>
            <a:r>
              <a:rPr lang="en-US" dirty="0" smtClean="0"/>
              <a:t>Valid - measuring accurately</a:t>
            </a:r>
          </a:p>
          <a:p>
            <a:r>
              <a:rPr lang="en-US" dirty="0" smtClean="0"/>
              <a:t>Reliable – measuring consistently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HARDEST PART!!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run-and-lift.com/wp-content/uploads/2015/03/Fitbit-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61899"/>
            <a:ext cx="3827060" cy="25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&amp; Aligning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</a:t>
            </a:r>
          </a:p>
          <a:p>
            <a:pPr lvl="1"/>
            <a:r>
              <a:rPr lang="en-US" sz="2000" dirty="0" smtClean="0"/>
              <a:t>Don’t lose sight of what you are measuring.</a:t>
            </a:r>
          </a:p>
          <a:p>
            <a:pPr lvl="1"/>
            <a:r>
              <a:rPr lang="en-US" sz="2000" dirty="0" smtClean="0"/>
              <a:t>When possible use the same phrasing as the outcome.</a:t>
            </a:r>
          </a:p>
          <a:p>
            <a:pPr lvl="1"/>
            <a:r>
              <a:rPr lang="en-US" sz="2000" dirty="0" smtClean="0"/>
              <a:t>Ask a knowledgeable outsider to verify that the measure aligns with the outcome; this will help to establish face validity</a:t>
            </a:r>
          </a:p>
          <a:p>
            <a:pPr lvl="1"/>
            <a:r>
              <a:rPr lang="en-US" sz="2000" dirty="0" smtClean="0"/>
              <a:t>Test and, if need be, modify the measures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10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&amp; Aligning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</a:t>
            </a:r>
          </a:p>
          <a:p>
            <a:r>
              <a:rPr lang="en-US" dirty="0"/>
              <a:t>Outcome: The student will identify search strategies to improve their search results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Measure: </a:t>
            </a:r>
            <a:r>
              <a:rPr lang="en-US" b="1" dirty="0" smtClean="0"/>
              <a:t> </a:t>
            </a:r>
            <a:r>
              <a:rPr lang="en-US" dirty="0"/>
              <a:t>Please list two search strategies that can improve your </a:t>
            </a:r>
            <a:r>
              <a:rPr lang="en-US" dirty="0" smtClean="0"/>
              <a:t>results.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687" y="4616856"/>
            <a:ext cx="9141944" cy="12174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1506980"/>
              </p:ext>
            </p:extLst>
          </p:nvPr>
        </p:nvGraphicFramePr>
        <p:xfrm>
          <a:off x="1867927" y="1741215"/>
          <a:ext cx="5410200" cy="350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Creating &amp; Aligning Measures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0485" y="5834282"/>
            <a:ext cx="8229600" cy="10237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spd="-100000" fill="hold"/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spd="-100000" fill="hold"/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687" y="4616856"/>
            <a:ext cx="9141944" cy="12174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1607786"/>
              </p:ext>
            </p:extLst>
          </p:nvPr>
        </p:nvGraphicFramePr>
        <p:xfrm>
          <a:off x="1867927" y="1741215"/>
          <a:ext cx="5410200" cy="350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Creating &amp; Aligning Measures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5834282"/>
            <a:ext cx="8229600" cy="10237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spd="-100000" fill="hold"/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spd="-100000" fill="hold"/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&amp; Aligning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fix: </a:t>
            </a:r>
          </a:p>
          <a:p>
            <a:r>
              <a:rPr lang="en-US" dirty="0" smtClean="0"/>
              <a:t>Previous Measure: </a:t>
            </a:r>
            <a:r>
              <a:rPr lang="en-US" b="1" dirty="0" smtClean="0"/>
              <a:t> </a:t>
            </a:r>
            <a:r>
              <a:rPr lang="en-US" dirty="0"/>
              <a:t>Please list two search strategies that can improve </a:t>
            </a:r>
            <a:r>
              <a:rPr lang="en-US" dirty="0" smtClean="0"/>
              <a:t>your results.</a:t>
            </a:r>
          </a:p>
          <a:p>
            <a:endParaRPr lang="en-US" dirty="0"/>
          </a:p>
          <a:p>
            <a:r>
              <a:rPr lang="en-US" dirty="0" smtClean="0"/>
              <a:t>Current </a:t>
            </a:r>
            <a:r>
              <a:rPr lang="en-US" dirty="0"/>
              <a:t>Measure: </a:t>
            </a:r>
            <a:r>
              <a:rPr lang="en-US" b="1" dirty="0"/>
              <a:t> </a:t>
            </a:r>
            <a:r>
              <a:rPr lang="en-US" dirty="0"/>
              <a:t>Please list two search strategies that can improve your results when searching in the CU catalog and/or databases.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sz="2000" dirty="0" smtClean="0"/>
              <a:t>Previously pre-test and post-test</a:t>
            </a:r>
          </a:p>
          <a:p>
            <a:pPr lvl="1"/>
            <a:r>
              <a:rPr lang="en-US" sz="2000" dirty="0" smtClean="0"/>
              <a:t>Cameron went to a 4-day class schedule</a:t>
            </a:r>
          </a:p>
          <a:p>
            <a:pPr lvl="1"/>
            <a:r>
              <a:rPr lang="en-US" sz="2000" dirty="0" smtClean="0"/>
              <a:t>Only get to teach a one-shot information literacy session as opposed to the two sessions we taught in the past</a:t>
            </a:r>
          </a:p>
          <a:p>
            <a:pPr lvl="1"/>
            <a:r>
              <a:rPr lang="en-US" sz="2000" dirty="0" smtClean="0"/>
              <a:t>Used surveys asking students how much they improved, but IAC asked for direct measures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400" dirty="0" smtClean="0"/>
              <a:t>So…</a:t>
            </a:r>
          </a:p>
        </p:txBody>
      </p:sp>
    </p:spTree>
    <p:extLst>
      <p:ext uri="{BB962C8B-B14F-4D97-AF65-F5344CB8AC3E}">
        <p14:creationId xmlns:p14="http://schemas.microsoft.com/office/powerpoint/2010/main" val="28003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</a:p>
          <a:p>
            <a:r>
              <a:rPr lang="en-US" dirty="0" smtClean="0"/>
              <a:t>Aligning outcomes </a:t>
            </a:r>
          </a:p>
          <a:p>
            <a:r>
              <a:rPr lang="en-US" dirty="0" smtClean="0"/>
              <a:t>Creating and aligning measures</a:t>
            </a:r>
          </a:p>
          <a:p>
            <a:r>
              <a:rPr lang="en-US" dirty="0" smtClean="0"/>
              <a:t>Distributing measures</a:t>
            </a:r>
          </a:p>
          <a:p>
            <a:r>
              <a:rPr lang="en-US" dirty="0" smtClean="0"/>
              <a:t>Scoring measures</a:t>
            </a:r>
          </a:p>
          <a:p>
            <a:r>
              <a:rPr lang="en-US" dirty="0" smtClean="0"/>
              <a:t>Presenting results to the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One-shot Measures</a:t>
            </a:r>
            <a:endParaRPr lang="en-US" dirty="0"/>
          </a:p>
          <a:p>
            <a:pPr lvl="1"/>
            <a:r>
              <a:rPr lang="en-US" sz="2000" dirty="0" smtClean="0"/>
              <a:t>Made a conscious decision to not spend more than 5 minutes on assessment during each one-shot session</a:t>
            </a:r>
          </a:p>
          <a:p>
            <a:pPr lvl="1"/>
            <a:r>
              <a:rPr lang="en-US" sz="2000" dirty="0" smtClean="0"/>
              <a:t>DO NOT attempt to measure every outcome during each session</a:t>
            </a:r>
          </a:p>
          <a:p>
            <a:pPr lvl="1"/>
            <a:r>
              <a:rPr lang="en-US" sz="2000" dirty="0" smtClean="0"/>
              <a:t>Focused on program assessment versus a single class session</a:t>
            </a:r>
            <a:endParaRPr lang="en-US" sz="2000" dirty="0"/>
          </a:p>
          <a:p>
            <a:pPr lvl="1"/>
            <a:r>
              <a:rPr lang="en-US" sz="2000" dirty="0" smtClean="0"/>
              <a:t>Each session measure one or at most two outcomes</a:t>
            </a:r>
          </a:p>
          <a:p>
            <a:pPr lvl="1"/>
            <a:r>
              <a:rPr lang="en-US" sz="2000" dirty="0" smtClean="0"/>
              <a:t>Focus on the lower end of Bloom’s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sz="2400" dirty="0" smtClean="0"/>
              <a:t>Grading</a:t>
            </a:r>
          </a:p>
          <a:p>
            <a:pPr lvl="1"/>
            <a:r>
              <a:rPr lang="en-US" sz="2000" dirty="0"/>
              <a:t>Two librarians graded each set of questions separately</a:t>
            </a:r>
          </a:p>
          <a:p>
            <a:pPr lvl="1"/>
            <a:r>
              <a:rPr lang="en-US" sz="2000" dirty="0"/>
              <a:t>When needed, a third librarian was the tiebreaker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sz="2400" dirty="0" smtClean="0"/>
              <a:t>Rubrics </a:t>
            </a:r>
          </a:p>
          <a:p>
            <a:pPr lvl="1"/>
            <a:r>
              <a:rPr lang="en-US" sz="2100" dirty="0" smtClean="0"/>
              <a:t>Pass/fail and multiple choice (get 2 or more answers right)</a:t>
            </a:r>
          </a:p>
          <a:p>
            <a:pPr lvl="1"/>
            <a:r>
              <a:rPr lang="en-US" sz="2100" dirty="0" smtClean="0"/>
              <a:t>Discussed beforehand what would be acceptable answers to improve inter-rater reliability</a:t>
            </a:r>
          </a:p>
          <a:p>
            <a:pPr lvl="1"/>
            <a:r>
              <a:rPr lang="en-US" sz="2100" dirty="0" smtClean="0"/>
              <a:t>Liberal but somewhat strict in what we accepted as correct answers (ex. Google Scholar was ok but not Google as a search strategy)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Measures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198"/>
            <a:ext cx="5367338" cy="47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Measures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4404"/>
              </p:ext>
            </p:extLst>
          </p:nvPr>
        </p:nvGraphicFramePr>
        <p:xfrm>
          <a:off x="736600" y="1924050"/>
          <a:ext cx="76708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300"/>
                <a:gridCol w="1739900"/>
                <a:gridCol w="1346200"/>
                <a:gridCol w="1092200"/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Barbara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Pass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=C3+D3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Jason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=C4+D4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=C3+C4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=D3+D4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=E3+E4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Proportion of observed agreement: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=(C3+D4)/E5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0.719298245614035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Expected proportion of agreement: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=((C5*E3)+(D5*E4))/(E5*E5)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0.491535857186827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Kappa: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=(B8-B9)/(1-B9)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0.447941888619855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PABAK: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=(2*B8)-1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0.43859649122807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Prevalence index: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=(C3-D4)/E5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0.0526315789473684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Bias index: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=(D3-C4)/E5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0.140350877192982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Proportion of positive agreement: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=(2*C3)/(E5+C3-D4)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0.733333333333333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Proportion of negative agreement: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=(2*D4)/(E5-C3+D4)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0.703703703703704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the Results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0713"/>
            <a:ext cx="8145780" cy="44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the 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057400"/>
            <a:ext cx="84360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1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the Results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84" y="1447800"/>
            <a:ext cx="6833916" cy="51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135703"/>
            <a:ext cx="9144000" cy="3208687"/>
          </a:xfrm>
          <a:custGeom>
            <a:avLst/>
            <a:gdLst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6056415 w 9880270"/>
              <a:gd name="connsiteY4" fmla="*/ 1900052 h 2101933"/>
              <a:gd name="connsiteX5" fmla="*/ 7992093 w 9880270"/>
              <a:gd name="connsiteY5" fmla="*/ 1282535 h 2101933"/>
              <a:gd name="connsiteX6" fmla="*/ 9880270 w 9880270"/>
              <a:gd name="connsiteY6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7992093 w 9880270"/>
              <a:gd name="connsiteY4" fmla="*/ 1282535 h 2101933"/>
              <a:gd name="connsiteX5" fmla="*/ 9880270 w 9880270"/>
              <a:gd name="connsiteY5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5655039 w 9880270"/>
              <a:gd name="connsiteY3" fmla="*/ 18673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5655039 w 9880270"/>
              <a:gd name="connsiteY3" fmla="*/ 18673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5655039 w 9880270"/>
              <a:gd name="connsiteY2" fmla="*/ 1867395 h 2101933"/>
              <a:gd name="connsiteX3" fmla="*/ 9880270 w 9880270"/>
              <a:gd name="connsiteY3" fmla="*/ 0 h 2101933"/>
              <a:gd name="connsiteX0" fmla="*/ 0 w 9880270"/>
              <a:gd name="connsiteY0" fmla="*/ 2101933 h 2217717"/>
              <a:gd name="connsiteX1" fmla="*/ 5655039 w 9880270"/>
              <a:gd name="connsiteY1" fmla="*/ 1867395 h 2217717"/>
              <a:gd name="connsiteX2" fmla="*/ 9880270 w 9880270"/>
              <a:gd name="connsiteY2" fmla="*/ 0 h 2217717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2947431"/>
              <a:gd name="connsiteX1" fmla="*/ 5655039 w 9880270"/>
              <a:gd name="connsiteY1" fmla="*/ 2712893 h 2947431"/>
              <a:gd name="connsiteX2" fmla="*/ 9880270 w 9880270"/>
              <a:gd name="connsiteY2" fmla="*/ 845498 h 2947431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398693"/>
              <a:gd name="connsiteX1" fmla="*/ 6208220 w 9880270"/>
              <a:gd name="connsiteY1" fmla="*/ 3398693 h 3398693"/>
              <a:gd name="connsiteX2" fmla="*/ 9880270 w 9880270"/>
              <a:gd name="connsiteY2" fmla="*/ 845498 h 3398693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3208687"/>
              <a:gd name="connsiteX1" fmla="*/ 5417962 w 9880270"/>
              <a:gd name="connsiteY1" fmla="*/ 2560493 h 3208687"/>
              <a:gd name="connsiteX2" fmla="*/ 9880270 w 9880270"/>
              <a:gd name="connsiteY2" fmla="*/ 845498 h 32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0270" h="3208687">
                <a:moveTo>
                  <a:pt x="0" y="2947431"/>
                </a:moveTo>
                <a:cubicBezTo>
                  <a:pt x="1473710" y="0"/>
                  <a:pt x="4011405" y="2061729"/>
                  <a:pt x="5417962" y="2560493"/>
                </a:cubicBezTo>
                <a:cubicBezTo>
                  <a:pt x="7056340" y="3208687"/>
                  <a:pt x="9065226" y="1703491"/>
                  <a:pt x="9880270" y="845498"/>
                </a:cubicBezTo>
              </a:path>
            </a:pathLst>
          </a:custGeom>
          <a:ln w="19050">
            <a:solidFill>
              <a:srgbClr val="9B9B9B">
                <a:alpha val="49804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6890" y="1512628"/>
            <a:ext cx="981359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>
                <a:rot lat="0" lon="0" rev="900000"/>
              </a:camera>
              <a:lightRig rig="threePt" dir="t"/>
            </a:scene3d>
          </a:bodyPr>
          <a:lstStyle/>
          <a:p>
            <a:pPr algn="ctr"/>
            <a:r>
              <a:rPr lang="en-US" sz="14000" dirty="0" smtClean="0">
                <a:ln w="3175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prstClr val="white"/>
                    </a:gs>
                    <a:gs pos="85000">
                      <a:srgbClr val="D7E5F5"/>
                    </a:gs>
                  </a:gsLst>
                  <a:lin ang="5400000" scaled="1"/>
                </a:gra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0" dirty="0">
              <a:ln w="3175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prstClr val="white"/>
                  </a:gs>
                  <a:gs pos="85000">
                    <a:srgbClr val="D7E5F5"/>
                  </a:gs>
                </a:gsLst>
                <a:lin ang="5400000" scaled="1"/>
              </a:gradFill>
              <a:effectLst>
                <a:glow rad="139700">
                  <a:schemeClr val="accent2">
                    <a:lumMod val="75000"/>
                    <a:alpha val="40000"/>
                  </a:schemeClr>
                </a:glow>
                <a:outerShdw blurRad="101600" dist="381000" dir="8100000" algn="tr" rotWithShape="0">
                  <a:prstClr val="black">
                    <a:alpha val="18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030" y="1512628"/>
            <a:ext cx="1016624" cy="22467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bliqueBottomLef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en-US" sz="14000" dirty="0">
                <a:ln w="3175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prstClr val="white"/>
                    </a:gs>
                    <a:gs pos="85000">
                      <a:srgbClr val="D7E5F5"/>
                    </a:gs>
                  </a:gsLst>
                  <a:lin ang="5400000" scaled="1"/>
                </a:gra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57" y="2126777"/>
            <a:ext cx="981359" cy="224676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bliqueBottomLeft">
                <a:rot lat="0" lon="0" rev="20999999"/>
              </a:camera>
              <a:lightRig rig="threePt" dir="t"/>
            </a:scene3d>
          </a:bodyPr>
          <a:lstStyle/>
          <a:p>
            <a:pPr algn="ctr"/>
            <a:r>
              <a:rPr lang="en-US" sz="14000" dirty="0">
                <a:ln w="3175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prstClr val="white"/>
                    </a:gs>
                    <a:gs pos="85000">
                      <a:srgbClr val="D7E5F5"/>
                    </a:gs>
                  </a:gsLst>
                  <a:lin ang="5400000" scaled="1"/>
                </a:gradFill>
                <a:effectLst>
                  <a:glow rad="139700">
                    <a:schemeClr val="accent2">
                      <a:lumMod val="75000"/>
                      <a:alpha val="40000"/>
                    </a:scheme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356861"/>
            <a:ext cx="9144000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endParaRPr lang="en-US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Questions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815097" y="4428158"/>
            <a:ext cx="4800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55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67 -0.19815 C 0.71497 -0.06875 0.59154 0.06111 0.50221 0.12315 C 0.41302 0.18542 0.36693 0.18426 0.30286 0.17315 C 0.2388 0.16227 0.16758 0.08889 0.11719 0.0581 C 0.06667 0.02708 0.0332 0.00764 6.25E-7 -0.0113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40" y="188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1549 -0.25324 C 0.64466 -0.19722 0.40976 0.04584 0.29049 0.0838 C 0.17122 0.12176 0.06054 -0.00347 3.54167E-6 -0.02662 " pathEditMode="relative" rAng="0" ptsTypes="AAA">
                                      <p:cBhvr>
                                        <p:cTn id="1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17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autoRev="1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800000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60352 -0.21875 C 0.54388 -0.16829 0.3457 0.05023 0.24518 0.08449 C 0.14453 0.11852 0.05104 0.00602 6.25E-7 -0.01482 " pathEditMode="relative" rAng="0" ptsTypes="AAA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82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5" grpId="2"/>
      <p:bldP spid="4" grpId="0"/>
      <p:bldP spid="4" grpId="1"/>
      <p:bldP spid="4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www.niu.edu/facdev/programs/handouts/blooms.shtml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www.canadacollege.edu/inside/research/slos/documents/STUDENT%20SERVICES%20SLO%20GUIDE%20BOOK.pdf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ctl.iupui.edu/Resources/Planning-the-Learning-Experience/Writing-Student-Learning-Outcomes</a:t>
            </a: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student learning outcome</a:t>
            </a:r>
          </a:p>
          <a:p>
            <a:pPr lvl="1"/>
            <a:r>
              <a:rPr lang="en-US" sz="2000" dirty="0" smtClean="0"/>
              <a:t>“Student learning outcomes or SLOs are statements that specify what </a:t>
            </a:r>
            <a:r>
              <a:rPr lang="en-US" sz="2000" b="1" dirty="0" smtClean="0"/>
              <a:t>students</a:t>
            </a:r>
            <a:r>
              <a:rPr lang="en-US" sz="2000" dirty="0" smtClean="0"/>
              <a:t> will know, be able to do or be able to demonstrate when they have completed or participated in a program/activity/course/project. Outcomes are usually expressed as knowledge, skills, attitudes or values.”  </a:t>
            </a:r>
          </a:p>
          <a:p>
            <a:pPr marL="457200" lvl="1" indent="0">
              <a:buNone/>
            </a:pPr>
            <a:r>
              <a:rPr lang="en-US" dirty="0" smtClean="0"/>
              <a:t>(A Guide to Developing Measurable Student Learning Outcomes, </a:t>
            </a:r>
            <a:r>
              <a:rPr lang="en-US" dirty="0" err="1" smtClean="0"/>
              <a:t>Cañada</a:t>
            </a:r>
            <a:r>
              <a:rPr lang="en-US" dirty="0" smtClean="0"/>
              <a:t> College – Office of Planning, Research, and Student Services)</a:t>
            </a:r>
          </a:p>
        </p:txBody>
      </p:sp>
    </p:spTree>
    <p:extLst>
      <p:ext uri="{BB962C8B-B14F-4D97-AF65-F5344CB8AC3E}">
        <p14:creationId xmlns:p14="http://schemas.microsoft.com/office/powerpoint/2010/main" val="506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focused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Focus on what students are learning, not what </a:t>
            </a:r>
            <a:r>
              <a:rPr lang="en-US" b="1" dirty="0" smtClean="0"/>
              <a:t>librarians </a:t>
            </a:r>
            <a:r>
              <a:rPr lang="en-US" b="1" dirty="0"/>
              <a:t>are </a:t>
            </a:r>
            <a:r>
              <a:rPr lang="en-US" b="1" dirty="0" smtClean="0"/>
              <a:t>doing.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student focused: </a:t>
            </a:r>
            <a:r>
              <a:rPr lang="en-US" dirty="0" smtClean="0"/>
              <a:t>The librarian will teach search strategies that will improve students’ search results.</a:t>
            </a:r>
          </a:p>
          <a:p>
            <a:endParaRPr lang="en-US" dirty="0"/>
          </a:p>
          <a:p>
            <a:r>
              <a:rPr lang="en-US" b="1" dirty="0" smtClean="0"/>
              <a:t>Student focused: </a:t>
            </a:r>
            <a:r>
              <a:rPr lang="en-US" dirty="0" smtClean="0"/>
              <a:t>The </a:t>
            </a:r>
            <a:r>
              <a:rPr lang="en-US" dirty="0"/>
              <a:t>student will identify search strategies to improve their search results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Student Learning Outcomes</a:t>
            </a:r>
          </a:p>
          <a:p>
            <a:pPr lvl="1"/>
            <a:r>
              <a:rPr lang="en-US" sz="2000" dirty="0" smtClean="0"/>
              <a:t>“Describe what students should be able to demonstrate, represent, or produce based on their learning”</a:t>
            </a:r>
          </a:p>
          <a:p>
            <a:pPr lvl="1"/>
            <a:r>
              <a:rPr lang="en-US" sz="2000" dirty="0" smtClean="0"/>
              <a:t>“Rely on active verbs that identify what students should be able to demonstrate, represent or produce”</a:t>
            </a:r>
          </a:p>
          <a:p>
            <a:pPr marL="457200" lvl="1" indent="0">
              <a:buNone/>
            </a:pPr>
            <a:r>
              <a:rPr lang="en-US" dirty="0" smtClean="0"/>
              <a:t>(Tips for Writing Student Learning Outcomes, Indiana University-Purdue University Indianapolis </a:t>
            </a:r>
            <a:r>
              <a:rPr lang="en-US" dirty="0"/>
              <a:t>– </a:t>
            </a:r>
            <a:r>
              <a:rPr lang="en-US" dirty="0" smtClean="0"/>
              <a:t>The Center for Teaching and Learning)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Phrasing matters!</a:t>
            </a:r>
          </a:p>
          <a:p>
            <a:r>
              <a:rPr lang="en-US" sz="2000" dirty="0" smtClean="0"/>
              <a:t>Action </a:t>
            </a:r>
            <a:r>
              <a:rPr lang="en-US" sz="2000" dirty="0"/>
              <a:t>verbs are more relatable and can be measured</a:t>
            </a:r>
          </a:p>
          <a:p>
            <a:endParaRPr lang="en-US" dirty="0" smtClean="0"/>
          </a:p>
          <a:p>
            <a:r>
              <a:rPr lang="en-US" dirty="0" smtClean="0"/>
              <a:t>Bloom’s taxonomy</a:t>
            </a:r>
          </a:p>
          <a:p>
            <a:pPr lvl="1"/>
            <a:r>
              <a:rPr lang="en-US" sz="2000" dirty="0" smtClean="0"/>
              <a:t>Create</a:t>
            </a:r>
          </a:p>
          <a:p>
            <a:pPr lvl="1"/>
            <a:r>
              <a:rPr lang="en-US" sz="2000" dirty="0" smtClean="0"/>
              <a:t>Evaluate</a:t>
            </a:r>
          </a:p>
          <a:p>
            <a:pPr lvl="1"/>
            <a:r>
              <a:rPr lang="en-US" sz="2000" dirty="0" smtClean="0"/>
              <a:t>Analyze</a:t>
            </a:r>
          </a:p>
          <a:p>
            <a:pPr lvl="1"/>
            <a:r>
              <a:rPr lang="en-US" sz="2000" dirty="0" smtClean="0"/>
              <a:t>Apply</a:t>
            </a:r>
          </a:p>
          <a:p>
            <a:pPr lvl="1"/>
            <a:r>
              <a:rPr lang="en-US" sz="2000" dirty="0" smtClean="0"/>
              <a:t>Understand</a:t>
            </a:r>
          </a:p>
          <a:p>
            <a:pPr lvl="1"/>
            <a:r>
              <a:rPr lang="en-US" sz="2000" dirty="0" smtClean="0"/>
              <a:t>Remember</a:t>
            </a:r>
          </a:p>
        </p:txBody>
      </p:sp>
      <p:sp>
        <p:nvSpPr>
          <p:cNvPr id="4" name="Up Arrow 3"/>
          <p:cNvSpPr/>
          <p:nvPr/>
        </p:nvSpPr>
        <p:spPr>
          <a:xfrm>
            <a:off x="3399263" y="3276600"/>
            <a:ext cx="914400" cy="218563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435640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Higher Order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Thinking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3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" y="3836714"/>
            <a:ext cx="9141944" cy="121742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321096" y="1981200"/>
            <a:ext cx="1920240" cy="2560320"/>
          </a:xfrm>
          <a:prstGeom prst="round2DiagRect">
            <a:avLst>
              <a:gd name="adj1" fmla="val 4636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Remembering</a:t>
            </a:r>
            <a:endParaRPr lang="en-US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endParaRPr lang="en-US" sz="1600" b="1" spc="150" dirty="0">
              <a:ln w="11430"/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Recognize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Identify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Describe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Retrieve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Name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Locate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Find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611880" y="2286000"/>
            <a:ext cx="1920240" cy="2560320"/>
          </a:xfrm>
          <a:prstGeom prst="round2DiagRect">
            <a:avLst>
              <a:gd name="adj1" fmla="val 4635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Understanding</a:t>
            </a:r>
            <a:endParaRPr lang="en-US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1600" b="1" spc="150" dirty="0" smtClean="0">
              <a:ln w="11430"/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Summarize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Paraphrase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Classify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Compare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Explain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Exemplify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876644" y="1981200"/>
            <a:ext cx="1920240" cy="2560320"/>
          </a:xfrm>
          <a:prstGeom prst="round2DiagRect">
            <a:avLst>
              <a:gd name="adj1" fmla="val 5137"/>
              <a:gd name="adj2" fmla="val 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Applying</a:t>
            </a:r>
            <a:endParaRPr lang="en-US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1600" b="1" spc="150" dirty="0">
              <a:ln w="11430"/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Implement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Carry out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Execute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Operate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Edit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609600" y="5257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Bloom’s Revised Taxonomy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Student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421</TotalTime>
  <Words>1364</Words>
  <Application>Microsoft Office PowerPoint</Application>
  <PresentationFormat>On-screen Show (4:3)</PresentationFormat>
  <Paragraphs>286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Executive</vt:lpstr>
      <vt:lpstr>PowerPoint Presentation</vt:lpstr>
      <vt:lpstr>Introduction &amp; Disclaimer</vt:lpstr>
      <vt:lpstr>Overview</vt:lpstr>
      <vt:lpstr>Student Learning Outcomes</vt:lpstr>
      <vt:lpstr>Student Learning Outcomes</vt:lpstr>
      <vt:lpstr>Student Learning Outcomes</vt:lpstr>
      <vt:lpstr>Student Learning Outcomes</vt:lpstr>
      <vt:lpstr>Student Learning Outcomes</vt:lpstr>
      <vt:lpstr>PowerPoint Presentation</vt:lpstr>
      <vt:lpstr>PowerPoint Presentation</vt:lpstr>
      <vt:lpstr>Student Learning Outcomes</vt:lpstr>
      <vt:lpstr>Student Learning Outcomes</vt:lpstr>
      <vt:lpstr>Aligning Outcomes</vt:lpstr>
      <vt:lpstr>Aligning Outcomes</vt:lpstr>
      <vt:lpstr>Aligning Outcomes</vt:lpstr>
      <vt:lpstr>Aligning Outcomes</vt:lpstr>
      <vt:lpstr>Aligning Outcomes</vt:lpstr>
      <vt:lpstr>Aligning Outcomes</vt:lpstr>
      <vt:lpstr>Aligning Outcomes</vt:lpstr>
      <vt:lpstr>Creating &amp; Aligning Measures</vt:lpstr>
      <vt:lpstr>Creating &amp; Aligning Measures</vt:lpstr>
      <vt:lpstr>PowerPoint Presentation</vt:lpstr>
      <vt:lpstr>Creating &amp; Aligning Measures</vt:lpstr>
      <vt:lpstr>Creating &amp; Aligning Measures</vt:lpstr>
      <vt:lpstr>Creating &amp; Aligning Measures</vt:lpstr>
      <vt:lpstr>PowerPoint Presentation</vt:lpstr>
      <vt:lpstr>PowerPoint Presentation</vt:lpstr>
      <vt:lpstr>Creating &amp; Aligning Measures</vt:lpstr>
      <vt:lpstr>Distributing Measures</vt:lpstr>
      <vt:lpstr>Distributing Measures</vt:lpstr>
      <vt:lpstr>Scoring Measures</vt:lpstr>
      <vt:lpstr>Scoring Measures</vt:lpstr>
      <vt:lpstr>Scoring Measures</vt:lpstr>
      <vt:lpstr>Scoring Measures</vt:lpstr>
      <vt:lpstr>Presenting the Results</vt:lpstr>
      <vt:lpstr>Presenting the Results</vt:lpstr>
      <vt:lpstr>Presenting the Results</vt:lpstr>
      <vt:lpstr>PowerPoint Presentation</vt:lpstr>
      <vt:lpstr>Reference Links</vt:lpstr>
    </vt:vector>
  </TitlesOfParts>
  <Company>Cameron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2015-07-16T17:12:55Z</dcterms:created>
  <dcterms:modified xsi:type="dcterms:W3CDTF">2015-07-21T20:05:51Z</dcterms:modified>
</cp:coreProperties>
</file>