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61" r:id="rId4"/>
    <p:sldId id="260" r:id="rId5"/>
    <p:sldId id="262" r:id="rId6"/>
    <p:sldId id="263" r:id="rId7"/>
    <p:sldId id="269" r:id="rId8"/>
    <p:sldId id="270" r:id="rId9"/>
    <p:sldId id="271" r:id="rId10"/>
    <p:sldId id="272" r:id="rId11"/>
    <p:sldId id="300" r:id="rId12"/>
    <p:sldId id="274" r:id="rId13"/>
    <p:sldId id="275" r:id="rId14"/>
    <p:sldId id="273" r:id="rId15"/>
    <p:sldId id="267" r:id="rId16"/>
    <p:sldId id="276" r:id="rId17"/>
    <p:sldId id="296" r:id="rId18"/>
    <p:sldId id="277" r:id="rId19"/>
    <p:sldId id="309" r:id="rId20"/>
    <p:sldId id="310" r:id="rId21"/>
    <p:sldId id="268" r:id="rId22"/>
    <p:sldId id="278" r:id="rId23"/>
    <p:sldId id="279" r:id="rId24"/>
    <p:sldId id="280" r:id="rId25"/>
    <p:sldId id="315" r:id="rId26"/>
    <p:sldId id="316" r:id="rId27"/>
    <p:sldId id="281" r:id="rId28"/>
    <p:sldId id="297" r:id="rId29"/>
    <p:sldId id="298" r:id="rId30"/>
    <p:sldId id="307" r:id="rId31"/>
    <p:sldId id="308" r:id="rId32"/>
    <p:sldId id="306" r:id="rId33"/>
    <p:sldId id="282" r:id="rId34"/>
    <p:sldId id="283" r:id="rId35"/>
    <p:sldId id="284" r:id="rId36"/>
    <p:sldId id="285" r:id="rId37"/>
    <p:sldId id="301" r:id="rId38"/>
    <p:sldId id="286" r:id="rId39"/>
    <p:sldId id="288" r:id="rId40"/>
    <p:sldId id="289" r:id="rId41"/>
    <p:sldId id="287" r:id="rId42"/>
    <p:sldId id="311" r:id="rId43"/>
    <p:sldId id="313" r:id="rId44"/>
    <p:sldId id="312" r:id="rId45"/>
    <p:sldId id="314" r:id="rId46"/>
    <p:sldId id="290" r:id="rId47"/>
    <p:sldId id="294" r:id="rId48"/>
    <p:sldId id="302" r:id="rId49"/>
    <p:sldId id="303" r:id="rId50"/>
    <p:sldId id="304" r:id="rId51"/>
    <p:sldId id="305" r:id="rId52"/>
    <p:sldId id="295" r:id="rId53"/>
    <p:sldId id="291" r:id="rId54"/>
    <p:sldId id="293" r:id="rId55"/>
    <p:sldId id="29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8AA17-6BBF-44BA-AF0E-8A1D7DD00E29}" v="1" dt="2021-02-17T18:57:53.530"/>
    <p1510:client id="{EE023E0F-E7A0-47D2-B3BD-D4DC7C83E94B}" v="32" dt="2021-02-17T15:51:19.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46" autoAdjust="0"/>
    <p:restoredTop sz="94660"/>
  </p:normalViewPr>
  <p:slideViewPr>
    <p:cSldViewPr snapToGrid="0">
      <p:cViewPr varScale="1">
        <p:scale>
          <a:sx n="73" d="100"/>
          <a:sy n="73"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Kimmitt" userId="5dde4bd52471da6d" providerId="LiveId" clId="{78B8AA17-6BBF-44BA-AF0E-8A1D7DD00E29}"/>
    <pc:docChg chg="custSel modSld">
      <pc:chgData name="Jonathan Kimmitt" userId="5dde4bd52471da6d" providerId="LiveId" clId="{78B8AA17-6BBF-44BA-AF0E-8A1D7DD00E29}" dt="2021-02-17T19:14:49.448" v="205" actId="20577"/>
      <pc:docMkLst>
        <pc:docMk/>
      </pc:docMkLst>
      <pc:sldChg chg="modSp mod">
        <pc:chgData name="Jonathan Kimmitt" userId="5dde4bd52471da6d" providerId="LiveId" clId="{78B8AA17-6BBF-44BA-AF0E-8A1D7DD00E29}" dt="2021-02-17T19:14:49.448" v="205" actId="20577"/>
        <pc:sldMkLst>
          <pc:docMk/>
          <pc:sldMk cId="2242758166" sldId="260"/>
        </pc:sldMkLst>
        <pc:spChg chg="mod">
          <ac:chgData name="Jonathan Kimmitt" userId="5dde4bd52471da6d" providerId="LiveId" clId="{78B8AA17-6BBF-44BA-AF0E-8A1D7DD00E29}" dt="2021-02-17T19:12:36.967" v="35" actId="27636"/>
          <ac:spMkLst>
            <pc:docMk/>
            <pc:sldMk cId="2242758166" sldId="260"/>
            <ac:spMk id="2" creationId="{847DD012-3242-4602-B0EC-9420ED46136C}"/>
          </ac:spMkLst>
        </pc:spChg>
        <pc:spChg chg="mod">
          <ac:chgData name="Jonathan Kimmitt" userId="5dde4bd52471da6d" providerId="LiveId" clId="{78B8AA17-6BBF-44BA-AF0E-8A1D7DD00E29}" dt="2021-02-17T19:12:41.756" v="40" actId="27636"/>
          <ac:spMkLst>
            <pc:docMk/>
            <pc:sldMk cId="2242758166" sldId="260"/>
            <ac:spMk id="3" creationId="{AB3BF7C7-1035-4AA3-B3BC-75F5A570ECD9}"/>
          </ac:spMkLst>
        </pc:spChg>
        <pc:spChg chg="mod">
          <ac:chgData name="Jonathan Kimmitt" userId="5dde4bd52471da6d" providerId="LiveId" clId="{78B8AA17-6BBF-44BA-AF0E-8A1D7DD00E29}" dt="2021-02-17T19:14:49.448" v="205" actId="20577"/>
          <ac:spMkLst>
            <pc:docMk/>
            <pc:sldMk cId="2242758166" sldId="260"/>
            <ac:spMk id="4" creationId="{2C0941D3-BFBA-4801-9A3E-FBA8A3D00157}"/>
          </ac:spMkLst>
        </pc:spChg>
      </pc:sldChg>
    </pc:docChg>
  </pc:docChgLst>
  <pc:docChgLst>
    <pc:chgData name="Jonathan Kimmitt" userId="5dde4bd52471da6d" providerId="LiveId" clId="{EE023E0F-E7A0-47D2-B3BD-D4DC7C83E94B}"/>
    <pc:docChg chg="undo custSel addSld delSld modSld sldOrd">
      <pc:chgData name="Jonathan Kimmitt" userId="5dde4bd52471da6d" providerId="LiveId" clId="{EE023E0F-E7A0-47D2-B3BD-D4DC7C83E94B}" dt="2021-02-17T18:10:20.916" v="111" actId="22"/>
      <pc:docMkLst>
        <pc:docMk/>
      </pc:docMkLst>
      <pc:sldChg chg="addSp delSp modSp mod addAnim">
        <pc:chgData name="Jonathan Kimmitt" userId="5dde4bd52471da6d" providerId="LiveId" clId="{EE023E0F-E7A0-47D2-B3BD-D4DC7C83E94B}" dt="2021-02-17T15:51:19.944" v="42" actId="20577"/>
        <pc:sldMkLst>
          <pc:docMk/>
          <pc:sldMk cId="4043737824" sldId="257"/>
        </pc:sldMkLst>
        <pc:spChg chg="mod ord">
          <ac:chgData name="Jonathan Kimmitt" userId="5dde4bd52471da6d" providerId="LiveId" clId="{EE023E0F-E7A0-47D2-B3BD-D4DC7C83E94B}" dt="2021-02-17T15:51:19.944" v="42" actId="20577"/>
          <ac:spMkLst>
            <pc:docMk/>
            <pc:sldMk cId="4043737824" sldId="257"/>
            <ac:spMk id="2" creationId="{78FD68DA-43BA-4508-8DE2-BA9BB7B2FA5B}"/>
          </ac:spMkLst>
        </pc:spChg>
        <pc:spChg chg="add">
          <ac:chgData name="Jonathan Kimmitt" userId="5dde4bd52471da6d" providerId="LiveId" clId="{EE023E0F-E7A0-47D2-B3BD-D4DC7C83E94B}" dt="2021-02-17T15:50:25.877" v="9" actId="26606"/>
          <ac:spMkLst>
            <pc:docMk/>
            <pc:sldMk cId="4043737824" sldId="257"/>
            <ac:spMk id="9" creationId="{2B31AE08-AFDB-4A21-999C-2E585940B623}"/>
          </ac:spMkLst>
        </pc:spChg>
        <pc:picChg chg="add mod">
          <ac:chgData name="Jonathan Kimmitt" userId="5dde4bd52471da6d" providerId="LiveId" clId="{EE023E0F-E7A0-47D2-B3BD-D4DC7C83E94B}" dt="2021-02-17T15:50:25.877" v="9" actId="26606"/>
          <ac:picMkLst>
            <pc:docMk/>
            <pc:sldMk cId="4043737824" sldId="257"/>
            <ac:picMk id="4" creationId="{0F5EAD74-2479-4B46-81A1-AE724F18BF26}"/>
          </ac:picMkLst>
        </pc:picChg>
        <pc:picChg chg="del">
          <ac:chgData name="Jonathan Kimmitt" userId="5dde4bd52471da6d" providerId="LiveId" clId="{EE023E0F-E7A0-47D2-B3BD-D4DC7C83E94B}" dt="2021-02-17T15:50:11.647" v="6" actId="478"/>
          <ac:picMkLst>
            <pc:docMk/>
            <pc:sldMk cId="4043737824" sldId="257"/>
            <ac:picMk id="7" creationId="{59CA1539-9AD1-4CCC-B17A-54643186018F}"/>
          </ac:picMkLst>
        </pc:picChg>
      </pc:sldChg>
      <pc:sldChg chg="del">
        <pc:chgData name="Jonathan Kimmitt" userId="5dde4bd52471da6d" providerId="LiveId" clId="{EE023E0F-E7A0-47D2-B3BD-D4DC7C83E94B}" dt="2021-02-17T15:44:47.882" v="1" actId="47"/>
        <pc:sldMkLst>
          <pc:docMk/>
          <pc:sldMk cId="3574699114" sldId="259"/>
        </pc:sldMkLst>
      </pc:sldChg>
      <pc:sldChg chg="del">
        <pc:chgData name="Jonathan Kimmitt" userId="5dde4bd52471da6d" providerId="LiveId" clId="{EE023E0F-E7A0-47D2-B3BD-D4DC7C83E94B}" dt="2021-02-17T15:44:40.781" v="0" actId="47"/>
        <pc:sldMkLst>
          <pc:docMk/>
          <pc:sldMk cId="2242758166" sldId="260"/>
        </pc:sldMkLst>
      </pc:sldChg>
      <pc:sldChg chg="del">
        <pc:chgData name="Jonathan Kimmitt" userId="5dde4bd52471da6d" providerId="LiveId" clId="{EE023E0F-E7A0-47D2-B3BD-D4DC7C83E94B}" dt="2021-02-17T15:44:53.735" v="2" actId="47"/>
        <pc:sldMkLst>
          <pc:docMk/>
          <pc:sldMk cId="4013589625" sldId="264"/>
        </pc:sldMkLst>
      </pc:sldChg>
      <pc:sldChg chg="del">
        <pc:chgData name="Jonathan Kimmitt" userId="5dde4bd52471da6d" providerId="LiveId" clId="{EE023E0F-E7A0-47D2-B3BD-D4DC7C83E94B}" dt="2021-02-17T15:46:05.942" v="3" actId="47"/>
        <pc:sldMkLst>
          <pc:docMk/>
          <pc:sldMk cId="3420412649" sldId="265"/>
        </pc:sldMkLst>
      </pc:sldChg>
      <pc:sldChg chg="del">
        <pc:chgData name="Jonathan Kimmitt" userId="5dde4bd52471da6d" providerId="LiveId" clId="{EE023E0F-E7A0-47D2-B3BD-D4DC7C83E94B}" dt="2021-02-17T15:46:18.583" v="4" actId="47"/>
        <pc:sldMkLst>
          <pc:docMk/>
          <pc:sldMk cId="3458913341" sldId="266"/>
        </pc:sldMkLst>
      </pc:sldChg>
      <pc:sldChg chg="modSp mod">
        <pc:chgData name="Jonathan Kimmitt" userId="5dde4bd52471da6d" providerId="LiveId" clId="{EE023E0F-E7A0-47D2-B3BD-D4DC7C83E94B}" dt="2021-02-17T15:47:03.120" v="5" actId="6549"/>
        <pc:sldMkLst>
          <pc:docMk/>
          <pc:sldMk cId="1936671736" sldId="276"/>
        </pc:sldMkLst>
        <pc:spChg chg="mod">
          <ac:chgData name="Jonathan Kimmitt" userId="5dde4bd52471da6d" providerId="LiveId" clId="{EE023E0F-E7A0-47D2-B3BD-D4DC7C83E94B}" dt="2021-02-17T15:47:03.120" v="5" actId="6549"/>
          <ac:spMkLst>
            <pc:docMk/>
            <pc:sldMk cId="1936671736" sldId="276"/>
            <ac:spMk id="2" creationId="{62059E9A-E005-49DC-8FC2-6C97D34296A1}"/>
          </ac:spMkLst>
        </pc:spChg>
      </pc:sldChg>
      <pc:sldChg chg="del">
        <pc:chgData name="Jonathan Kimmitt" userId="5dde4bd52471da6d" providerId="LiveId" clId="{EE023E0F-E7A0-47D2-B3BD-D4DC7C83E94B}" dt="2021-02-17T15:46:18.583" v="4" actId="47"/>
        <pc:sldMkLst>
          <pc:docMk/>
          <pc:sldMk cId="3736894800" sldId="299"/>
        </pc:sldMkLst>
      </pc:sldChg>
      <pc:sldChg chg="add ord">
        <pc:chgData name="Jonathan Kimmitt" userId="5dde4bd52471da6d" providerId="LiveId" clId="{EE023E0F-E7A0-47D2-B3BD-D4DC7C83E94B}" dt="2021-02-17T15:53:00.893" v="47"/>
        <pc:sldMkLst>
          <pc:docMk/>
          <pc:sldMk cId="704446385" sldId="309"/>
        </pc:sldMkLst>
      </pc:sldChg>
      <pc:sldChg chg="add ord">
        <pc:chgData name="Jonathan Kimmitt" userId="5dde4bd52471da6d" providerId="LiveId" clId="{EE023E0F-E7A0-47D2-B3BD-D4DC7C83E94B}" dt="2021-02-17T15:54:02.879" v="62"/>
        <pc:sldMkLst>
          <pc:docMk/>
          <pc:sldMk cId="2879956326" sldId="310"/>
        </pc:sldMkLst>
      </pc:sldChg>
      <pc:sldChg chg="addSp modSp new mod">
        <pc:chgData name="Jonathan Kimmitt" userId="5dde4bd52471da6d" providerId="LiveId" clId="{EE023E0F-E7A0-47D2-B3BD-D4DC7C83E94B}" dt="2021-02-17T16:15:29.738" v="65" actId="14100"/>
        <pc:sldMkLst>
          <pc:docMk/>
          <pc:sldMk cId="2280184623" sldId="311"/>
        </pc:sldMkLst>
        <pc:picChg chg="add mod">
          <ac:chgData name="Jonathan Kimmitt" userId="5dde4bd52471da6d" providerId="LiveId" clId="{EE023E0F-E7A0-47D2-B3BD-D4DC7C83E94B}" dt="2021-02-17T16:15:29.738" v="65" actId="14100"/>
          <ac:picMkLst>
            <pc:docMk/>
            <pc:sldMk cId="2280184623" sldId="311"/>
            <ac:picMk id="3" creationId="{54C11ECE-0AFF-461D-A52D-0928E20B4C23}"/>
          </ac:picMkLst>
        </pc:picChg>
      </pc:sldChg>
      <pc:sldChg chg="addSp delSp modSp new mod">
        <pc:chgData name="Jonathan Kimmitt" userId="5dde4bd52471da6d" providerId="LiveId" clId="{EE023E0F-E7A0-47D2-B3BD-D4DC7C83E94B}" dt="2021-02-17T16:17:46.454" v="82" actId="1076"/>
        <pc:sldMkLst>
          <pc:docMk/>
          <pc:sldMk cId="2247877602" sldId="312"/>
        </pc:sldMkLst>
        <pc:picChg chg="add del mod">
          <ac:chgData name="Jonathan Kimmitt" userId="5dde4bd52471da6d" providerId="LiveId" clId="{EE023E0F-E7A0-47D2-B3BD-D4DC7C83E94B}" dt="2021-02-17T16:17:27.249" v="76" actId="478"/>
          <ac:picMkLst>
            <pc:docMk/>
            <pc:sldMk cId="2247877602" sldId="312"/>
            <ac:picMk id="3" creationId="{103982A8-3B54-490E-A932-1F6878E360E9}"/>
          </ac:picMkLst>
        </pc:picChg>
        <pc:picChg chg="add mod">
          <ac:chgData name="Jonathan Kimmitt" userId="5dde4bd52471da6d" providerId="LiveId" clId="{EE023E0F-E7A0-47D2-B3BD-D4DC7C83E94B}" dt="2021-02-17T16:17:46.454" v="82" actId="1076"/>
          <ac:picMkLst>
            <pc:docMk/>
            <pc:sldMk cId="2247877602" sldId="312"/>
            <ac:picMk id="5" creationId="{D3C668E5-B126-46AB-AFD8-5CDFD3281459}"/>
          </ac:picMkLst>
        </pc:picChg>
      </pc:sldChg>
      <pc:sldChg chg="addSp modSp new mod ord">
        <pc:chgData name="Jonathan Kimmitt" userId="5dde4bd52471da6d" providerId="LiveId" clId="{EE023E0F-E7A0-47D2-B3BD-D4DC7C83E94B}" dt="2021-02-17T16:16:17.249" v="71"/>
        <pc:sldMkLst>
          <pc:docMk/>
          <pc:sldMk cId="2272620260" sldId="313"/>
        </pc:sldMkLst>
        <pc:picChg chg="add mod">
          <ac:chgData name="Jonathan Kimmitt" userId="5dde4bd52471da6d" providerId="LiveId" clId="{EE023E0F-E7A0-47D2-B3BD-D4DC7C83E94B}" dt="2021-02-17T16:16:12.594" v="69" actId="1076"/>
          <ac:picMkLst>
            <pc:docMk/>
            <pc:sldMk cId="2272620260" sldId="313"/>
            <ac:picMk id="3" creationId="{539936F7-75ED-4C59-9123-959E5160105A}"/>
          </ac:picMkLst>
        </pc:picChg>
      </pc:sldChg>
      <pc:sldChg chg="addSp modSp new mod">
        <pc:chgData name="Jonathan Kimmitt" userId="5dde4bd52471da6d" providerId="LiveId" clId="{EE023E0F-E7A0-47D2-B3BD-D4DC7C83E94B}" dt="2021-02-17T16:18:37.825" v="88" actId="1076"/>
        <pc:sldMkLst>
          <pc:docMk/>
          <pc:sldMk cId="1098468935" sldId="314"/>
        </pc:sldMkLst>
        <pc:picChg chg="add mod">
          <ac:chgData name="Jonathan Kimmitt" userId="5dde4bd52471da6d" providerId="LiveId" clId="{EE023E0F-E7A0-47D2-B3BD-D4DC7C83E94B}" dt="2021-02-17T16:18:37.825" v="88" actId="1076"/>
          <ac:picMkLst>
            <pc:docMk/>
            <pc:sldMk cId="1098468935" sldId="314"/>
            <ac:picMk id="3" creationId="{7B107118-0E27-44C9-8733-849EEB233100}"/>
          </ac:picMkLst>
        </pc:picChg>
      </pc:sldChg>
      <pc:sldChg chg="new del">
        <pc:chgData name="Jonathan Kimmitt" userId="5dde4bd52471da6d" providerId="LiveId" clId="{EE023E0F-E7A0-47D2-B3BD-D4DC7C83E94B}" dt="2021-02-17T16:17:52.358" v="84" actId="680"/>
        <pc:sldMkLst>
          <pc:docMk/>
          <pc:sldMk cId="2795981130" sldId="314"/>
        </pc:sldMkLst>
      </pc:sldChg>
      <pc:sldChg chg="add">
        <pc:chgData name="Jonathan Kimmitt" userId="5dde4bd52471da6d" providerId="LiveId" clId="{EE023E0F-E7A0-47D2-B3BD-D4DC7C83E94B}" dt="2021-02-17T18:10:20.916" v="111" actId="22"/>
        <pc:sldMkLst>
          <pc:docMk/>
          <pc:sldMk cId="1527575930" sldId="315"/>
        </pc:sldMkLst>
      </pc:sldChg>
      <pc:sldChg chg="addSp modSp new del mod">
        <pc:chgData name="Jonathan Kimmitt" userId="5dde4bd52471da6d" providerId="LiveId" clId="{EE023E0F-E7A0-47D2-B3BD-D4DC7C83E94B}" dt="2021-02-17T18:04:13.464" v="110" actId="2696"/>
        <pc:sldMkLst>
          <pc:docMk/>
          <pc:sldMk cId="1623162177" sldId="315"/>
        </pc:sldMkLst>
        <pc:spChg chg="add mod">
          <ac:chgData name="Jonathan Kimmitt" userId="5dde4bd52471da6d" providerId="LiveId" clId="{EE023E0F-E7A0-47D2-B3BD-D4DC7C83E94B}" dt="2021-02-17T18:04:02.536" v="109" actId="20577"/>
          <ac:spMkLst>
            <pc:docMk/>
            <pc:sldMk cId="1623162177" sldId="315"/>
            <ac:spMk id="2" creationId="{56269E28-A53E-4E2E-A7FE-96515E6C24EB}"/>
          </ac:spMkLst>
        </pc:spChg>
      </pc:sldChg>
      <pc:sldChg chg="add">
        <pc:chgData name="Jonathan Kimmitt" userId="5dde4bd52471da6d" providerId="LiveId" clId="{EE023E0F-E7A0-47D2-B3BD-D4DC7C83E94B}" dt="2021-02-17T18:10:20.916" v="111" actId="22"/>
        <pc:sldMkLst>
          <pc:docMk/>
          <pc:sldMk cId="4115469058" sldId="3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2/17/2021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2/17/2021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2/17/2021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2/17/2021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2/17/2021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2/17/2021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2/17/2021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2/17/2021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2/17/2021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2/17/2021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2/17/2021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2/17/2021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ftc.gov/site-information/privacy-policy/privacy-impact-assessments" TargetMode="External"/><Relationship Id="rId2" Type="http://schemas.openxmlformats.org/officeDocument/2006/relationships/hyperlink" Target="https://gdpr-info.eu/" TargetMode="External"/><Relationship Id="rId1" Type="http://schemas.openxmlformats.org/officeDocument/2006/relationships/slideLayout" Target="../slideLayouts/slideLayout7.xml"/><Relationship Id="rId6" Type="http://schemas.openxmlformats.org/officeDocument/2006/relationships/hyperlink" Target="https://www.radarfirst.com/blog/the-why-what-and-how-of-benchmarking-your-privacy-program/" TargetMode="External"/><Relationship Id="rId5" Type="http://schemas.openxmlformats.org/officeDocument/2006/relationships/hyperlink" Target="https://www.bakerlaw.com/BreachNotificationLawMap" TargetMode="External"/><Relationship Id="rId4" Type="http://schemas.openxmlformats.org/officeDocument/2006/relationships/hyperlink" Target="https://iapp.org/resources/article/state-comparison-tab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EAD74-2479-4B46-81A1-AE724F18BF26}"/>
              </a:ext>
            </a:extLst>
          </p:cNvPr>
          <p:cNvPicPr>
            <a:picLocks noChangeAspect="1"/>
          </p:cNvPicPr>
          <p:nvPr/>
        </p:nvPicPr>
        <p:blipFill rotWithShape="1">
          <a:blip r:embed="rId2"/>
          <a:srcRect t="17676" b="19737"/>
          <a:stretch/>
        </p:blipFill>
        <p:spPr>
          <a:xfrm>
            <a:off x="15" y="10"/>
            <a:ext cx="12191985" cy="4578340"/>
          </a:xfrm>
          <a:prstGeom prst="rect">
            <a:avLst/>
          </a:prstGeom>
          <a:noFill/>
        </p:spPr>
      </p:pic>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1097279" y="4799362"/>
            <a:ext cx="10113645" cy="743682"/>
          </a:xfrm>
        </p:spPr>
        <p:txBody>
          <a:bodyPr vert="horz" lIns="91440" tIns="0" rIns="91440" bIns="0" rtlCol="0" anchor="b">
            <a:normAutofit/>
          </a:bodyPr>
          <a:lstStyle/>
          <a:p>
            <a:r>
              <a:rPr lang="en-US" b="0" i="0" kern="1200" spc="-50" baseline="0" dirty="0"/>
              <a:t>Building a Privacy Program</a:t>
            </a:r>
          </a:p>
        </p:txBody>
      </p:sp>
      <p:sp>
        <p:nvSpPr>
          <p:cNvPr id="9" name="Text Placeholder 3">
            <a:extLst>
              <a:ext uri="{FF2B5EF4-FFF2-40B4-BE49-F238E27FC236}">
                <a16:creationId xmlns:a16="http://schemas.microsoft.com/office/drawing/2014/main" id="{2B31AE08-AFDB-4A21-999C-2E585940B623}"/>
              </a:ext>
            </a:extLst>
          </p:cNvPr>
          <p:cNvSpPr>
            <a:spLocks noGrp="1"/>
          </p:cNvSpPr>
          <p:nvPr>
            <p:ph type="body" sz="half" idx="2"/>
          </p:nvPr>
        </p:nvSpPr>
        <p:spPr>
          <a:xfrm>
            <a:off x="1097279" y="5715000"/>
            <a:ext cx="10113264" cy="609600"/>
          </a:xfrm>
        </p:spPr>
        <p:txBody>
          <a:bodyPr/>
          <a:lstStyle/>
          <a:p>
            <a:endParaRPr lang="en-US"/>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3046988"/>
          </a:xfrm>
          <a:prstGeom prst="rect">
            <a:avLst/>
          </a:prstGeom>
          <a:noFill/>
        </p:spPr>
        <p:txBody>
          <a:bodyPr wrap="square" rtlCol="0">
            <a:spAutoFit/>
          </a:bodyPr>
          <a:lstStyle/>
          <a:p>
            <a:pPr marL="457200" indent="-457200">
              <a:buFont typeface="Arial" panose="020B0604020202020204" pitchFamily="34" charset="0"/>
              <a:buChar char="•"/>
            </a:pPr>
            <a:r>
              <a:rPr lang="en-US" sz="3200"/>
              <a:t>Transparency</a:t>
            </a:r>
          </a:p>
          <a:p>
            <a:pPr marL="457200" indent="-457200">
              <a:buFont typeface="Arial" panose="020B0604020202020204" pitchFamily="34" charset="0"/>
              <a:buChar char="•"/>
            </a:pPr>
            <a:r>
              <a:rPr lang="en-US" sz="3200"/>
              <a:t>Access to Data</a:t>
            </a:r>
          </a:p>
          <a:p>
            <a:pPr marL="457200" indent="-457200">
              <a:buFont typeface="Arial" panose="020B0604020202020204" pitchFamily="34" charset="0"/>
              <a:buChar char="•"/>
            </a:pPr>
            <a:r>
              <a:rPr lang="en-US" sz="3200"/>
              <a:t>Rectification of Data</a:t>
            </a:r>
          </a:p>
          <a:p>
            <a:pPr marL="457200" indent="-457200">
              <a:buFont typeface="Arial" panose="020B0604020202020204" pitchFamily="34" charset="0"/>
              <a:buChar char="•"/>
            </a:pPr>
            <a:r>
              <a:rPr lang="en-US" sz="3200"/>
              <a:t>Right to Erasure</a:t>
            </a:r>
          </a:p>
          <a:p>
            <a:pPr marL="457200" indent="-457200">
              <a:buFont typeface="Arial" panose="020B0604020202020204" pitchFamily="34" charset="0"/>
              <a:buChar char="•"/>
            </a:pPr>
            <a:r>
              <a:rPr lang="en-US" sz="3200"/>
              <a:t>Right to Portability</a:t>
            </a:r>
          </a:p>
          <a:p>
            <a:pPr marL="457200" indent="-457200">
              <a:buFont typeface="Arial" panose="020B0604020202020204" pitchFamily="34" charset="0"/>
              <a:buChar char="•"/>
            </a:pPr>
            <a:r>
              <a:rPr lang="en-US" sz="3200"/>
              <a:t>Right to Object</a:t>
            </a:r>
          </a:p>
        </p:txBody>
      </p:sp>
      <p:sp>
        <p:nvSpPr>
          <p:cNvPr id="3" name="TextBox 2">
            <a:extLst>
              <a:ext uri="{FF2B5EF4-FFF2-40B4-BE49-F238E27FC236}">
                <a16:creationId xmlns:a16="http://schemas.microsoft.com/office/drawing/2014/main" id="{A525CCDA-93B3-4919-865E-33EFEBB6C6AA}"/>
              </a:ext>
            </a:extLst>
          </p:cNvPr>
          <p:cNvSpPr txBox="1"/>
          <p:nvPr/>
        </p:nvSpPr>
        <p:spPr>
          <a:xfrm>
            <a:off x="7243948" y="5593278"/>
            <a:ext cx="4465122" cy="461665"/>
          </a:xfrm>
          <a:prstGeom prst="rect">
            <a:avLst/>
          </a:prstGeom>
          <a:noFill/>
        </p:spPr>
        <p:txBody>
          <a:bodyPr wrap="square" rtlCol="0">
            <a:spAutoFit/>
          </a:bodyPr>
          <a:lstStyle/>
          <a:p>
            <a:r>
              <a:rPr lang="en-US" sz="2400"/>
              <a:t>https://gdpr-info.eu/chapter-3/</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Rights of the Data Subject </a:t>
            </a:r>
          </a:p>
        </p:txBody>
      </p:sp>
    </p:spTree>
    <p:extLst>
      <p:ext uri="{BB962C8B-B14F-4D97-AF65-F5344CB8AC3E}">
        <p14:creationId xmlns:p14="http://schemas.microsoft.com/office/powerpoint/2010/main" val="344528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3046988"/>
          </a:xfrm>
          <a:prstGeom prst="rect">
            <a:avLst/>
          </a:prstGeom>
          <a:noFill/>
        </p:spPr>
        <p:txBody>
          <a:bodyPr wrap="square" rtlCol="0">
            <a:spAutoFit/>
          </a:bodyPr>
          <a:lstStyle/>
          <a:p>
            <a:pPr marL="457200" indent="-457200">
              <a:buFont typeface="Arial" panose="020B0604020202020204" pitchFamily="34" charset="0"/>
              <a:buChar char="•"/>
            </a:pPr>
            <a:r>
              <a:rPr lang="en-US" sz="3200">
                <a:solidFill>
                  <a:srgbClr val="FF0000"/>
                </a:solidFill>
              </a:rPr>
              <a:t>Transparency</a:t>
            </a:r>
          </a:p>
          <a:p>
            <a:pPr marL="457200" indent="-457200">
              <a:buFont typeface="Arial" panose="020B0604020202020204" pitchFamily="34" charset="0"/>
              <a:buChar char="•"/>
            </a:pPr>
            <a:r>
              <a:rPr lang="en-US" sz="3200"/>
              <a:t>Access to Data</a:t>
            </a:r>
          </a:p>
          <a:p>
            <a:pPr marL="457200" indent="-457200">
              <a:buFont typeface="Arial" panose="020B0604020202020204" pitchFamily="34" charset="0"/>
              <a:buChar char="•"/>
            </a:pPr>
            <a:r>
              <a:rPr lang="en-US" sz="3200"/>
              <a:t>Rectification of Data</a:t>
            </a:r>
          </a:p>
          <a:p>
            <a:pPr marL="457200" indent="-457200">
              <a:buFont typeface="Arial" panose="020B0604020202020204" pitchFamily="34" charset="0"/>
              <a:buChar char="•"/>
            </a:pPr>
            <a:r>
              <a:rPr lang="en-US" sz="3200"/>
              <a:t>Right to Erasure</a:t>
            </a:r>
          </a:p>
          <a:p>
            <a:pPr marL="457200" indent="-457200">
              <a:buFont typeface="Arial" panose="020B0604020202020204" pitchFamily="34" charset="0"/>
              <a:buChar char="•"/>
            </a:pPr>
            <a:r>
              <a:rPr lang="en-US" sz="3200"/>
              <a:t>Right to Portability</a:t>
            </a:r>
          </a:p>
          <a:p>
            <a:pPr marL="457200" indent="-457200">
              <a:buFont typeface="Arial" panose="020B0604020202020204" pitchFamily="34" charset="0"/>
              <a:buChar char="•"/>
            </a:pPr>
            <a:r>
              <a:rPr lang="en-US" sz="3200"/>
              <a:t>Right to Object</a:t>
            </a:r>
          </a:p>
        </p:txBody>
      </p:sp>
      <p:sp>
        <p:nvSpPr>
          <p:cNvPr id="3" name="TextBox 2">
            <a:extLst>
              <a:ext uri="{FF2B5EF4-FFF2-40B4-BE49-F238E27FC236}">
                <a16:creationId xmlns:a16="http://schemas.microsoft.com/office/drawing/2014/main" id="{A525CCDA-93B3-4919-865E-33EFEBB6C6AA}"/>
              </a:ext>
            </a:extLst>
          </p:cNvPr>
          <p:cNvSpPr txBox="1"/>
          <p:nvPr/>
        </p:nvSpPr>
        <p:spPr>
          <a:xfrm>
            <a:off x="7243948" y="5593278"/>
            <a:ext cx="4465122" cy="461665"/>
          </a:xfrm>
          <a:prstGeom prst="rect">
            <a:avLst/>
          </a:prstGeom>
          <a:noFill/>
        </p:spPr>
        <p:txBody>
          <a:bodyPr wrap="square" rtlCol="0">
            <a:spAutoFit/>
          </a:bodyPr>
          <a:lstStyle/>
          <a:p>
            <a:r>
              <a:rPr lang="en-US" sz="2400"/>
              <a:t>https://gdpr-info.eu/chapter-3/</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Rights of the Data Subject </a:t>
            </a:r>
          </a:p>
        </p:txBody>
      </p:sp>
    </p:spTree>
    <p:extLst>
      <p:ext uri="{BB962C8B-B14F-4D97-AF65-F5344CB8AC3E}">
        <p14:creationId xmlns:p14="http://schemas.microsoft.com/office/powerpoint/2010/main" val="331101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3C345-2B2B-4C6A-A165-4D9460D2EBB6}"/>
              </a:ext>
            </a:extLst>
          </p:cNvPr>
          <p:cNvPicPr>
            <a:picLocks noChangeAspect="1"/>
          </p:cNvPicPr>
          <p:nvPr/>
        </p:nvPicPr>
        <p:blipFill>
          <a:blip r:embed="rId2"/>
          <a:stretch>
            <a:fillRect/>
          </a:stretch>
        </p:blipFill>
        <p:spPr>
          <a:xfrm>
            <a:off x="1646828" y="359764"/>
            <a:ext cx="8216700" cy="5531302"/>
          </a:xfrm>
          <a:prstGeom prst="rect">
            <a:avLst/>
          </a:prstGeom>
        </p:spPr>
      </p:pic>
      <p:sp>
        <p:nvSpPr>
          <p:cNvPr id="4" name="TextBox 3">
            <a:extLst>
              <a:ext uri="{FF2B5EF4-FFF2-40B4-BE49-F238E27FC236}">
                <a16:creationId xmlns:a16="http://schemas.microsoft.com/office/drawing/2014/main" id="{EF1D8F76-710F-44C9-9857-BC1A8EC5DEC1}"/>
              </a:ext>
            </a:extLst>
          </p:cNvPr>
          <p:cNvSpPr txBox="1"/>
          <p:nvPr/>
        </p:nvSpPr>
        <p:spPr>
          <a:xfrm>
            <a:off x="7398328" y="5891066"/>
            <a:ext cx="4226253" cy="369332"/>
          </a:xfrm>
          <a:prstGeom prst="rect">
            <a:avLst/>
          </a:prstGeom>
          <a:noFill/>
        </p:spPr>
        <p:txBody>
          <a:bodyPr wrap="square" rtlCol="0">
            <a:spAutoFit/>
          </a:bodyPr>
          <a:lstStyle/>
          <a:p>
            <a:r>
              <a:rPr lang="en-US"/>
              <a:t>https://rebecca-ricks.com/paypal-data/</a:t>
            </a:r>
          </a:p>
        </p:txBody>
      </p:sp>
    </p:spTree>
    <p:extLst>
      <p:ext uri="{BB962C8B-B14F-4D97-AF65-F5344CB8AC3E}">
        <p14:creationId xmlns:p14="http://schemas.microsoft.com/office/powerpoint/2010/main" val="66267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3046988"/>
          </a:xfrm>
          <a:prstGeom prst="rect">
            <a:avLst/>
          </a:prstGeom>
          <a:noFill/>
        </p:spPr>
        <p:txBody>
          <a:bodyPr wrap="square" rtlCol="0">
            <a:spAutoFit/>
          </a:bodyPr>
          <a:lstStyle/>
          <a:p>
            <a:pPr marL="457200" indent="-457200">
              <a:buFont typeface="Arial" panose="020B0604020202020204" pitchFamily="34" charset="0"/>
              <a:buChar char="•"/>
            </a:pPr>
            <a:r>
              <a:rPr lang="en-US" sz="3200"/>
              <a:t>Transparency</a:t>
            </a:r>
          </a:p>
          <a:p>
            <a:pPr marL="457200" indent="-457200">
              <a:buFont typeface="Arial" panose="020B0604020202020204" pitchFamily="34" charset="0"/>
              <a:buChar char="•"/>
            </a:pPr>
            <a:r>
              <a:rPr lang="en-US" sz="3200"/>
              <a:t>Access to Data</a:t>
            </a:r>
          </a:p>
          <a:p>
            <a:pPr marL="457200" indent="-457200">
              <a:buFont typeface="Arial" panose="020B0604020202020204" pitchFamily="34" charset="0"/>
              <a:buChar char="•"/>
            </a:pPr>
            <a:r>
              <a:rPr lang="en-US" sz="3200"/>
              <a:t>Rectification of Data</a:t>
            </a:r>
          </a:p>
          <a:p>
            <a:pPr marL="457200" indent="-457200">
              <a:buFont typeface="Arial" panose="020B0604020202020204" pitchFamily="34" charset="0"/>
              <a:buChar char="•"/>
            </a:pPr>
            <a:r>
              <a:rPr lang="en-US" sz="3200"/>
              <a:t>Right to Erasure</a:t>
            </a:r>
          </a:p>
          <a:p>
            <a:pPr marL="457200" indent="-457200">
              <a:buFont typeface="Arial" panose="020B0604020202020204" pitchFamily="34" charset="0"/>
              <a:buChar char="•"/>
            </a:pPr>
            <a:r>
              <a:rPr lang="en-US" sz="3200"/>
              <a:t>Right to Portability</a:t>
            </a:r>
          </a:p>
          <a:p>
            <a:pPr marL="457200" indent="-457200">
              <a:buFont typeface="Arial" panose="020B0604020202020204" pitchFamily="34" charset="0"/>
              <a:buChar char="•"/>
            </a:pPr>
            <a:r>
              <a:rPr lang="en-US" sz="3200"/>
              <a:t>Right to Object</a:t>
            </a:r>
          </a:p>
        </p:txBody>
      </p:sp>
      <p:sp>
        <p:nvSpPr>
          <p:cNvPr id="3" name="TextBox 2">
            <a:extLst>
              <a:ext uri="{FF2B5EF4-FFF2-40B4-BE49-F238E27FC236}">
                <a16:creationId xmlns:a16="http://schemas.microsoft.com/office/drawing/2014/main" id="{A525CCDA-93B3-4919-865E-33EFEBB6C6AA}"/>
              </a:ext>
            </a:extLst>
          </p:cNvPr>
          <p:cNvSpPr txBox="1"/>
          <p:nvPr/>
        </p:nvSpPr>
        <p:spPr>
          <a:xfrm>
            <a:off x="7243948" y="5593278"/>
            <a:ext cx="4465122" cy="461665"/>
          </a:xfrm>
          <a:prstGeom prst="rect">
            <a:avLst/>
          </a:prstGeom>
          <a:noFill/>
        </p:spPr>
        <p:txBody>
          <a:bodyPr wrap="square" rtlCol="0">
            <a:spAutoFit/>
          </a:bodyPr>
          <a:lstStyle/>
          <a:p>
            <a:r>
              <a:rPr lang="en-US" sz="2400"/>
              <a:t>https://gdpr-info.eu/chapter-3/</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Rights of the Data Subject </a:t>
            </a:r>
          </a:p>
        </p:txBody>
      </p:sp>
    </p:spTree>
    <p:extLst>
      <p:ext uri="{BB962C8B-B14F-4D97-AF65-F5344CB8AC3E}">
        <p14:creationId xmlns:p14="http://schemas.microsoft.com/office/powerpoint/2010/main" val="142387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3539430"/>
          </a:xfrm>
          <a:prstGeom prst="rect">
            <a:avLst/>
          </a:prstGeom>
          <a:noFill/>
        </p:spPr>
        <p:txBody>
          <a:bodyPr wrap="square" rtlCol="0">
            <a:spAutoFit/>
          </a:bodyPr>
          <a:lstStyle/>
          <a:p>
            <a:r>
              <a:rPr lang="en-US" sz="3200"/>
              <a:t>Where personal data are processed for direct marketing purposes, the </a:t>
            </a:r>
            <a:r>
              <a:rPr lang="en-US" sz="3200" b="1">
                <a:solidFill>
                  <a:srgbClr val="FF0000"/>
                </a:solidFill>
              </a:rPr>
              <a:t>data subject shall have the right to object at any time </a:t>
            </a:r>
            <a:r>
              <a:rPr lang="en-US" sz="3200"/>
              <a:t>to processing of personal data concerning him or her for such marketing, which includes profiling to the extent that it is related to such direct marketing.</a:t>
            </a:r>
          </a:p>
        </p:txBody>
      </p:sp>
      <p:sp>
        <p:nvSpPr>
          <p:cNvPr id="3" name="TextBox 2">
            <a:extLst>
              <a:ext uri="{FF2B5EF4-FFF2-40B4-BE49-F238E27FC236}">
                <a16:creationId xmlns:a16="http://schemas.microsoft.com/office/drawing/2014/main" id="{A525CCDA-93B3-4919-865E-33EFEBB6C6AA}"/>
              </a:ext>
            </a:extLst>
          </p:cNvPr>
          <p:cNvSpPr txBox="1"/>
          <p:nvPr/>
        </p:nvSpPr>
        <p:spPr>
          <a:xfrm>
            <a:off x="7255824" y="5581402"/>
            <a:ext cx="4465122" cy="461665"/>
          </a:xfrm>
          <a:prstGeom prst="rect">
            <a:avLst/>
          </a:prstGeom>
          <a:noFill/>
        </p:spPr>
        <p:txBody>
          <a:bodyPr wrap="square" rtlCol="0">
            <a:spAutoFit/>
          </a:bodyPr>
          <a:lstStyle/>
          <a:p>
            <a:r>
              <a:rPr lang="en-US" sz="2400"/>
              <a:t>https://gdpr-info.eu/art-21-gdpr/</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Article 21, GDPR, Right to Object </a:t>
            </a:r>
          </a:p>
        </p:txBody>
      </p:sp>
    </p:spTree>
    <p:extLst>
      <p:ext uri="{BB962C8B-B14F-4D97-AF65-F5344CB8AC3E}">
        <p14:creationId xmlns:p14="http://schemas.microsoft.com/office/powerpoint/2010/main" val="316129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198954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22569" y="1436026"/>
            <a:ext cx="800396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GLBA</a:t>
            </a:r>
          </a:p>
          <a:p>
            <a:pPr marL="457200" indent="-457200">
              <a:buFont typeface="Arial" panose="020B0604020202020204" pitchFamily="34" charset="0"/>
              <a:buChar char="•"/>
            </a:pPr>
            <a:r>
              <a:rPr lang="en-US" sz="3200" dirty="0"/>
              <a:t>FERPA</a:t>
            </a:r>
          </a:p>
          <a:p>
            <a:pPr marL="457200" indent="-457200">
              <a:buFont typeface="Arial" panose="020B0604020202020204" pitchFamily="34" charset="0"/>
              <a:buChar char="•"/>
            </a:pPr>
            <a:r>
              <a:rPr lang="en-US" sz="3200" dirty="0"/>
              <a:t>HIPAA</a:t>
            </a:r>
          </a:p>
          <a:p>
            <a:pPr marL="457200" indent="-457200">
              <a:buFont typeface="Arial" panose="020B0604020202020204" pitchFamily="34" charset="0"/>
              <a:buChar char="•"/>
            </a:pPr>
            <a:r>
              <a:rPr lang="en-US" sz="3200" dirty="0"/>
              <a:t>GDPR</a:t>
            </a:r>
          </a:p>
          <a:p>
            <a:pPr marL="457200" indent="-457200">
              <a:buFont typeface="Arial" panose="020B0604020202020204" pitchFamily="34" charset="0"/>
              <a:buChar char="•"/>
            </a:pPr>
            <a:r>
              <a:rPr lang="en-US" sz="3200" dirty="0"/>
              <a:t>DMCA</a:t>
            </a:r>
          </a:p>
          <a:p>
            <a:pPr marL="457200" indent="-457200">
              <a:buFont typeface="Arial" panose="020B0604020202020204" pitchFamily="34" charset="0"/>
              <a:buChar char="•"/>
            </a:pPr>
            <a:r>
              <a:rPr lang="en-US" sz="3200" dirty="0"/>
              <a:t>PCI-DSS</a:t>
            </a:r>
          </a:p>
          <a:p>
            <a:pPr marL="457200" indent="-457200">
              <a:buFont typeface="Arial" panose="020B0604020202020204" pitchFamily="34" charset="0"/>
              <a:buChar char="•"/>
            </a:pPr>
            <a:r>
              <a:rPr lang="en-US" sz="3200" dirty="0"/>
              <a:t>State Laws</a:t>
            </a:r>
          </a:p>
          <a:p>
            <a:pPr marL="457200" indent="-457200">
              <a:buFont typeface="Arial" panose="020B0604020202020204" pitchFamily="34" charset="0"/>
              <a:buChar char="•"/>
            </a:pPr>
            <a:r>
              <a:rPr lang="en-US" sz="3200" dirty="0"/>
              <a:t>Contracts/Cyber Insurance</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Privacy Laws</a:t>
            </a:r>
          </a:p>
        </p:txBody>
      </p:sp>
    </p:spTree>
    <p:extLst>
      <p:ext uri="{BB962C8B-B14F-4D97-AF65-F5344CB8AC3E}">
        <p14:creationId xmlns:p14="http://schemas.microsoft.com/office/powerpoint/2010/main" val="193667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CD3BB-2558-428E-BD9B-D2BB0CE7D5EB}"/>
              </a:ext>
            </a:extLst>
          </p:cNvPr>
          <p:cNvPicPr>
            <a:picLocks noChangeAspect="1"/>
          </p:cNvPicPr>
          <p:nvPr/>
        </p:nvPicPr>
        <p:blipFill>
          <a:blip r:embed="rId2"/>
          <a:stretch>
            <a:fillRect/>
          </a:stretch>
        </p:blipFill>
        <p:spPr>
          <a:xfrm>
            <a:off x="0" y="0"/>
            <a:ext cx="12192000" cy="6415790"/>
          </a:xfrm>
          <a:prstGeom prst="rect">
            <a:avLst/>
          </a:prstGeom>
        </p:spPr>
      </p:pic>
    </p:spTree>
    <p:extLst>
      <p:ext uri="{BB962C8B-B14F-4D97-AF65-F5344CB8AC3E}">
        <p14:creationId xmlns:p14="http://schemas.microsoft.com/office/powerpoint/2010/main" val="32315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1178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F9428-1A8F-44A9-9926-A69E026EFB71}"/>
              </a:ext>
            </a:extLst>
          </p:cNvPr>
          <p:cNvSpPr txBox="1"/>
          <p:nvPr/>
        </p:nvSpPr>
        <p:spPr>
          <a:xfrm>
            <a:off x="1175658" y="1151905"/>
            <a:ext cx="9167750" cy="4154984"/>
          </a:xfrm>
          <a:prstGeom prst="rect">
            <a:avLst/>
          </a:prstGeom>
          <a:noFill/>
        </p:spPr>
        <p:txBody>
          <a:bodyPr wrap="square" rtlCol="0">
            <a:spAutoFit/>
          </a:bodyPr>
          <a:lstStyle/>
          <a:p>
            <a:pPr marL="285750" indent="-285750">
              <a:buFont typeface="Arial" panose="020B0604020202020204" pitchFamily="34" charset="0"/>
              <a:buChar char="•"/>
            </a:pPr>
            <a:r>
              <a:rPr lang="en-US" sz="2400"/>
              <a:t>Who is responsible for your Privacy Program?</a:t>
            </a:r>
          </a:p>
          <a:p>
            <a:pPr marL="285750" indent="-285750">
              <a:buFont typeface="Arial" panose="020B0604020202020204" pitchFamily="34" charset="0"/>
              <a:buChar char="•"/>
            </a:pPr>
            <a:r>
              <a:rPr lang="en-US" sz="2400"/>
              <a:t>Does your Data Protection officer receive professional training?</a:t>
            </a:r>
          </a:p>
          <a:p>
            <a:pPr marL="285750" indent="-285750">
              <a:buFont typeface="Arial" panose="020B0604020202020204" pitchFamily="34" charset="0"/>
              <a:buChar char="•"/>
            </a:pPr>
            <a:r>
              <a:rPr lang="en-US" sz="2400"/>
              <a:t>What metrics does your Data Protection officer report to the board?</a:t>
            </a:r>
          </a:p>
          <a:p>
            <a:pPr marL="285750" indent="-285750">
              <a:buFont typeface="Arial" panose="020B0604020202020204" pitchFamily="34" charset="0"/>
              <a:buChar char="•"/>
            </a:pPr>
            <a:r>
              <a:rPr lang="en-US" sz="2400"/>
              <a:t>Show me your data inventory.</a:t>
            </a:r>
          </a:p>
          <a:p>
            <a:pPr marL="285750" indent="-285750">
              <a:buFont typeface="Arial" panose="020B0604020202020204" pitchFamily="34" charset="0"/>
              <a:buChar char="•"/>
            </a:pPr>
            <a:r>
              <a:rPr lang="en-US" sz="2400"/>
              <a:t>Show me the data life cycle for “X” data field.</a:t>
            </a:r>
          </a:p>
          <a:p>
            <a:pPr marL="285750" indent="-285750">
              <a:buFont typeface="Arial" panose="020B0604020202020204" pitchFamily="34" charset="0"/>
              <a:buChar char="•"/>
            </a:pPr>
            <a:r>
              <a:rPr lang="en-US" sz="2400"/>
              <a:t>Show me all the places “X” data subject’s record resides.</a:t>
            </a:r>
          </a:p>
          <a:p>
            <a:pPr marL="285750" indent="-285750">
              <a:buFont typeface="Arial" panose="020B0604020202020204" pitchFamily="34" charset="0"/>
              <a:buChar char="•"/>
            </a:pPr>
            <a:r>
              <a:rPr lang="en-US" sz="2400"/>
              <a:t>Show me all contracts/vendors that relate to “X” data subject.</a:t>
            </a:r>
          </a:p>
          <a:p>
            <a:pPr marL="285750" indent="-285750">
              <a:buFont typeface="Arial" panose="020B0604020202020204" pitchFamily="34" charset="0"/>
              <a:buChar char="•"/>
            </a:pPr>
            <a:r>
              <a:rPr lang="en-US" sz="2400"/>
              <a:t>Provide me a copy of your Data Privacy Awareness Training.</a:t>
            </a:r>
          </a:p>
          <a:p>
            <a:pPr marL="285750" indent="-285750">
              <a:buFont typeface="Arial" panose="020B0604020202020204" pitchFamily="34" charset="0"/>
              <a:buChar char="•"/>
            </a:pPr>
            <a:r>
              <a:rPr lang="en-US" sz="2400"/>
              <a:t>Show me your Privacy Impact Assessment process.</a:t>
            </a:r>
          </a:p>
          <a:p>
            <a:pPr marL="285750" indent="-285750">
              <a:buFont typeface="Arial" panose="020B0604020202020204" pitchFamily="34" charset="0"/>
              <a:buChar char="•"/>
            </a:pPr>
            <a:r>
              <a:rPr lang="en-US" sz="2400"/>
              <a:t>Show me your Data Security Policies and procedures.</a:t>
            </a:r>
          </a:p>
          <a:p>
            <a:pPr marL="285750" indent="-285750">
              <a:buFont typeface="Arial" panose="020B0604020202020204" pitchFamily="34" charset="0"/>
              <a:buChar char="•"/>
            </a:pPr>
            <a:r>
              <a:rPr lang="en-US" sz="2400"/>
              <a:t>Show me your “Right to Erasure” process and verification.</a:t>
            </a:r>
          </a:p>
        </p:txBody>
      </p:sp>
      <p:sp>
        <p:nvSpPr>
          <p:cNvPr id="3" name="TextBox 2">
            <a:extLst>
              <a:ext uri="{FF2B5EF4-FFF2-40B4-BE49-F238E27FC236}">
                <a16:creationId xmlns:a16="http://schemas.microsoft.com/office/drawing/2014/main" id="{80DFBDDF-76DE-4C6D-87A9-69F624F708C2}"/>
              </a:ext>
            </a:extLst>
          </p:cNvPr>
          <p:cNvSpPr txBox="1"/>
          <p:nvPr/>
        </p:nvSpPr>
        <p:spPr>
          <a:xfrm>
            <a:off x="522515" y="378400"/>
            <a:ext cx="6068291" cy="584775"/>
          </a:xfrm>
          <a:prstGeom prst="rect">
            <a:avLst/>
          </a:prstGeom>
          <a:noFill/>
        </p:spPr>
        <p:txBody>
          <a:bodyPr wrap="square" rtlCol="0">
            <a:spAutoFit/>
          </a:bodyPr>
          <a:lstStyle/>
          <a:p>
            <a:r>
              <a:rPr lang="en-US" sz="3200" b="1"/>
              <a:t>Assessment of a Privacy Program</a:t>
            </a:r>
          </a:p>
        </p:txBody>
      </p:sp>
    </p:spTree>
    <p:extLst>
      <p:ext uri="{BB962C8B-B14F-4D97-AF65-F5344CB8AC3E}">
        <p14:creationId xmlns:p14="http://schemas.microsoft.com/office/powerpoint/2010/main" val="7044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sz="4800" i="1">
                <a:solidFill>
                  <a:srgbClr val="FFFFFF"/>
                </a:solidFill>
              </a:rPr>
              <a:t>No one shall be subjected to arbitrary interference with his privacy, family, home or correspondence, nor to attacks upon his </a:t>
            </a:r>
            <a:r>
              <a:rPr lang="en-US" sz="4800" i="1" err="1">
                <a:solidFill>
                  <a:srgbClr val="FFFFFF"/>
                </a:solidFill>
              </a:rPr>
              <a:t>honour</a:t>
            </a:r>
            <a:r>
              <a:rPr lang="en-US" sz="4800" i="1">
                <a:solidFill>
                  <a:srgbClr val="FFFFFF"/>
                </a:solidFill>
              </a:rPr>
              <a:t> and reputation. Everyone has the right to the protection of the law against such interference or attacks.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287995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67BB2-1F1C-44C9-9EB2-5F2E0FE05718}"/>
              </a:ext>
            </a:extLst>
          </p:cNvPr>
          <p:cNvPicPr>
            <a:picLocks noChangeAspect="1"/>
          </p:cNvPicPr>
          <p:nvPr/>
        </p:nvPicPr>
        <p:blipFill>
          <a:blip r:embed="rId2"/>
          <a:stretch>
            <a:fillRect/>
          </a:stretch>
        </p:blipFill>
        <p:spPr>
          <a:xfrm>
            <a:off x="24004" y="0"/>
            <a:ext cx="12143992" cy="6858000"/>
          </a:xfrm>
          <a:prstGeom prst="rect">
            <a:avLst/>
          </a:prstGeom>
        </p:spPr>
      </p:pic>
    </p:spTree>
    <p:extLst>
      <p:ext uri="{BB962C8B-B14F-4D97-AF65-F5344CB8AC3E}">
        <p14:creationId xmlns:p14="http://schemas.microsoft.com/office/powerpoint/2010/main" val="199981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37FAC-9A9B-4CFC-8988-D12B7AB97E75}"/>
              </a:ext>
            </a:extLst>
          </p:cNvPr>
          <p:cNvPicPr>
            <a:picLocks noChangeAspect="1"/>
          </p:cNvPicPr>
          <p:nvPr/>
        </p:nvPicPr>
        <p:blipFill>
          <a:blip r:embed="rId2"/>
          <a:stretch>
            <a:fillRect/>
          </a:stretch>
        </p:blipFill>
        <p:spPr>
          <a:xfrm>
            <a:off x="0" y="24562"/>
            <a:ext cx="12192000" cy="6808876"/>
          </a:xfrm>
          <a:prstGeom prst="rect">
            <a:avLst/>
          </a:prstGeom>
        </p:spPr>
      </p:pic>
    </p:spTree>
    <p:extLst>
      <p:ext uri="{BB962C8B-B14F-4D97-AF65-F5344CB8AC3E}">
        <p14:creationId xmlns:p14="http://schemas.microsoft.com/office/powerpoint/2010/main" val="368206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F78BCE-DA97-4B14-856B-EAEC6DDA19C6}"/>
              </a:ext>
            </a:extLst>
          </p:cNvPr>
          <p:cNvPicPr>
            <a:picLocks noChangeAspect="1"/>
          </p:cNvPicPr>
          <p:nvPr/>
        </p:nvPicPr>
        <p:blipFill>
          <a:blip r:embed="rId2"/>
          <a:stretch>
            <a:fillRect/>
          </a:stretch>
        </p:blipFill>
        <p:spPr>
          <a:xfrm>
            <a:off x="0" y="14323"/>
            <a:ext cx="12192000" cy="6829353"/>
          </a:xfrm>
          <a:prstGeom prst="rect">
            <a:avLst/>
          </a:prstGeom>
        </p:spPr>
      </p:pic>
    </p:spTree>
    <p:extLst>
      <p:ext uri="{BB962C8B-B14F-4D97-AF65-F5344CB8AC3E}">
        <p14:creationId xmlns:p14="http://schemas.microsoft.com/office/powerpoint/2010/main" val="1238953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3768CA-0A96-4C11-B551-DA26CF9CDBE9}"/>
              </a:ext>
            </a:extLst>
          </p:cNvPr>
          <p:cNvPicPr>
            <a:picLocks noChangeAspect="1"/>
          </p:cNvPicPr>
          <p:nvPr/>
        </p:nvPicPr>
        <p:blipFill>
          <a:blip r:embed="rId2"/>
          <a:stretch>
            <a:fillRect/>
          </a:stretch>
        </p:blipFill>
        <p:spPr>
          <a:xfrm>
            <a:off x="0" y="6603"/>
            <a:ext cx="12192000" cy="6844793"/>
          </a:xfrm>
          <a:prstGeom prst="rect">
            <a:avLst/>
          </a:prstGeom>
        </p:spPr>
      </p:pic>
    </p:spTree>
    <p:extLst>
      <p:ext uri="{BB962C8B-B14F-4D97-AF65-F5344CB8AC3E}">
        <p14:creationId xmlns:p14="http://schemas.microsoft.com/office/powerpoint/2010/main" val="316552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C175-09A7-41DB-814B-C1DD22174CE2}"/>
              </a:ext>
            </a:extLst>
          </p:cNvPr>
          <p:cNvSpPr>
            <a:spLocks noGrp="1"/>
          </p:cNvSpPr>
          <p:nvPr>
            <p:ph type="title"/>
          </p:nvPr>
        </p:nvSpPr>
        <p:spPr/>
        <p:txBody>
          <a:bodyPr/>
          <a:lstStyle/>
          <a:p>
            <a:r>
              <a:rPr lang="en-US" dirty="0"/>
              <a:t>Data Security Life Cycle	</a:t>
            </a:r>
          </a:p>
        </p:txBody>
      </p:sp>
      <p:sp>
        <p:nvSpPr>
          <p:cNvPr id="3" name="Content Placeholder 2">
            <a:extLst>
              <a:ext uri="{FF2B5EF4-FFF2-40B4-BE49-F238E27FC236}">
                <a16:creationId xmlns:a16="http://schemas.microsoft.com/office/drawing/2014/main" id="{6FC3AA83-E1BD-4D1C-89F5-1180E13B5FAF}"/>
              </a:ext>
            </a:extLst>
          </p:cNvPr>
          <p:cNvSpPr>
            <a:spLocks noGrp="1"/>
          </p:cNvSpPr>
          <p:nvPr>
            <p:ph idx="1"/>
          </p:nvPr>
        </p:nvSpPr>
        <p:spPr>
          <a:xfrm>
            <a:off x="1667435" y="2075928"/>
            <a:ext cx="6347012" cy="3760891"/>
          </a:xfrm>
        </p:spPr>
        <p:txBody>
          <a:bodyPr>
            <a:normAutofit/>
          </a:bodyPr>
          <a:lstStyle/>
          <a:p>
            <a:pPr>
              <a:buFont typeface="Wingdings" panose="05000000000000000000" pitchFamily="2" charset="2"/>
              <a:buChar char="§"/>
            </a:pPr>
            <a:r>
              <a:rPr lang="en-US" sz="3600" dirty="0"/>
              <a:t>How do we get data?</a:t>
            </a:r>
          </a:p>
          <a:p>
            <a:pPr>
              <a:buFont typeface="Wingdings" panose="05000000000000000000" pitchFamily="2" charset="2"/>
              <a:buChar char="§"/>
            </a:pPr>
            <a:r>
              <a:rPr lang="en-US" sz="3600" dirty="0"/>
              <a:t>How do we store data?</a:t>
            </a:r>
          </a:p>
          <a:p>
            <a:pPr>
              <a:buFont typeface="Wingdings" panose="05000000000000000000" pitchFamily="2" charset="2"/>
              <a:buChar char="§"/>
            </a:pPr>
            <a:r>
              <a:rPr lang="en-US" sz="3600" dirty="0"/>
              <a:t>How do we use data?</a:t>
            </a:r>
          </a:p>
          <a:p>
            <a:pPr>
              <a:buFont typeface="Wingdings" panose="05000000000000000000" pitchFamily="2" charset="2"/>
              <a:buChar char="§"/>
            </a:pPr>
            <a:r>
              <a:rPr lang="en-US" sz="3600" dirty="0"/>
              <a:t>How do we destroy data?</a:t>
            </a:r>
          </a:p>
        </p:txBody>
      </p:sp>
    </p:spTree>
    <p:extLst>
      <p:ext uri="{BB962C8B-B14F-4D97-AF65-F5344CB8AC3E}">
        <p14:creationId xmlns:p14="http://schemas.microsoft.com/office/powerpoint/2010/main" val="152757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C175-09A7-41DB-814B-C1DD22174CE2}"/>
              </a:ext>
            </a:extLst>
          </p:cNvPr>
          <p:cNvSpPr>
            <a:spLocks noGrp="1"/>
          </p:cNvSpPr>
          <p:nvPr>
            <p:ph type="title"/>
          </p:nvPr>
        </p:nvSpPr>
        <p:spPr/>
        <p:txBody>
          <a:bodyPr/>
          <a:lstStyle/>
          <a:p>
            <a:r>
              <a:rPr lang="en-US" dirty="0"/>
              <a:t>Data Security Life Cycle	</a:t>
            </a:r>
          </a:p>
        </p:txBody>
      </p:sp>
      <p:sp>
        <p:nvSpPr>
          <p:cNvPr id="3" name="Content Placeholder 2">
            <a:extLst>
              <a:ext uri="{FF2B5EF4-FFF2-40B4-BE49-F238E27FC236}">
                <a16:creationId xmlns:a16="http://schemas.microsoft.com/office/drawing/2014/main" id="{6FC3AA83-E1BD-4D1C-89F5-1180E13B5FAF}"/>
              </a:ext>
            </a:extLst>
          </p:cNvPr>
          <p:cNvSpPr>
            <a:spLocks noGrp="1"/>
          </p:cNvSpPr>
          <p:nvPr>
            <p:ph idx="1"/>
          </p:nvPr>
        </p:nvSpPr>
        <p:spPr>
          <a:xfrm>
            <a:off x="1667435" y="2075928"/>
            <a:ext cx="6347012" cy="3760891"/>
          </a:xfrm>
        </p:spPr>
        <p:txBody>
          <a:bodyPr>
            <a:normAutofit/>
          </a:bodyPr>
          <a:lstStyle/>
          <a:p>
            <a:pPr>
              <a:buFont typeface="Wingdings" panose="05000000000000000000" pitchFamily="2" charset="2"/>
              <a:buChar char="§"/>
            </a:pPr>
            <a:r>
              <a:rPr lang="en-US" sz="3600" dirty="0"/>
              <a:t>How do we get data?</a:t>
            </a:r>
          </a:p>
          <a:p>
            <a:pPr>
              <a:buFont typeface="Wingdings" panose="05000000000000000000" pitchFamily="2" charset="2"/>
              <a:buChar char="§"/>
            </a:pPr>
            <a:r>
              <a:rPr lang="en-US" sz="3600" dirty="0">
                <a:highlight>
                  <a:srgbClr val="FF0000"/>
                </a:highlight>
              </a:rPr>
              <a:t>How do we store data?</a:t>
            </a:r>
          </a:p>
          <a:p>
            <a:pPr>
              <a:buFont typeface="Wingdings" panose="05000000000000000000" pitchFamily="2" charset="2"/>
              <a:buChar char="§"/>
            </a:pPr>
            <a:r>
              <a:rPr lang="en-US" sz="3600" dirty="0"/>
              <a:t>How do we use data?</a:t>
            </a:r>
          </a:p>
          <a:p>
            <a:pPr>
              <a:buFont typeface="Wingdings" panose="05000000000000000000" pitchFamily="2" charset="2"/>
              <a:buChar char="§"/>
            </a:pPr>
            <a:r>
              <a:rPr lang="en-US" sz="3600" dirty="0"/>
              <a:t>How do we destroy data?</a:t>
            </a:r>
          </a:p>
        </p:txBody>
      </p:sp>
    </p:spTree>
    <p:extLst>
      <p:ext uri="{BB962C8B-B14F-4D97-AF65-F5344CB8AC3E}">
        <p14:creationId xmlns:p14="http://schemas.microsoft.com/office/powerpoint/2010/main" val="411546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BF2E-5BCE-4263-8302-874C0855DA52}"/>
              </a:ext>
            </a:extLst>
          </p:cNvPr>
          <p:cNvPicPr>
            <a:picLocks noChangeAspect="1"/>
          </p:cNvPicPr>
          <p:nvPr/>
        </p:nvPicPr>
        <p:blipFill>
          <a:blip r:embed="rId2"/>
          <a:stretch>
            <a:fillRect/>
          </a:stretch>
        </p:blipFill>
        <p:spPr>
          <a:xfrm>
            <a:off x="0" y="21469"/>
            <a:ext cx="12192000" cy="6815062"/>
          </a:xfrm>
          <a:prstGeom prst="rect">
            <a:avLst/>
          </a:prstGeom>
        </p:spPr>
      </p:pic>
    </p:spTree>
    <p:extLst>
      <p:ext uri="{BB962C8B-B14F-4D97-AF65-F5344CB8AC3E}">
        <p14:creationId xmlns:p14="http://schemas.microsoft.com/office/powerpoint/2010/main" val="124167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BA18C-F4E2-45BC-91B9-3B7BF8D6ACBC}"/>
              </a:ext>
            </a:extLst>
          </p:cNvPr>
          <p:cNvPicPr>
            <a:picLocks noChangeAspect="1"/>
          </p:cNvPicPr>
          <p:nvPr/>
        </p:nvPicPr>
        <p:blipFill>
          <a:blip r:embed="rId2"/>
          <a:stretch>
            <a:fillRect/>
          </a:stretch>
        </p:blipFill>
        <p:spPr>
          <a:xfrm>
            <a:off x="0" y="1"/>
            <a:ext cx="12192000" cy="5625548"/>
          </a:xfrm>
          <a:prstGeom prst="rect">
            <a:avLst/>
          </a:prstGeom>
        </p:spPr>
      </p:pic>
      <p:sp>
        <p:nvSpPr>
          <p:cNvPr id="4" name="TextBox 3">
            <a:extLst>
              <a:ext uri="{FF2B5EF4-FFF2-40B4-BE49-F238E27FC236}">
                <a16:creationId xmlns:a16="http://schemas.microsoft.com/office/drawing/2014/main" id="{5A78EDE7-10C4-4D50-8EAE-B83B240D8223}"/>
              </a:ext>
            </a:extLst>
          </p:cNvPr>
          <p:cNvSpPr txBox="1"/>
          <p:nvPr/>
        </p:nvSpPr>
        <p:spPr>
          <a:xfrm>
            <a:off x="7591918" y="5812971"/>
            <a:ext cx="4150139" cy="369332"/>
          </a:xfrm>
          <a:prstGeom prst="rect">
            <a:avLst/>
          </a:prstGeom>
          <a:noFill/>
        </p:spPr>
        <p:txBody>
          <a:bodyPr wrap="square" rtlCol="0">
            <a:spAutoFit/>
          </a:bodyPr>
          <a:lstStyle/>
          <a:p>
            <a:r>
              <a:rPr lang="en-US"/>
              <a:t>https://www.enforcementtracker.com/</a:t>
            </a:r>
          </a:p>
        </p:txBody>
      </p:sp>
    </p:spTree>
    <p:extLst>
      <p:ext uri="{BB962C8B-B14F-4D97-AF65-F5344CB8AC3E}">
        <p14:creationId xmlns:p14="http://schemas.microsoft.com/office/powerpoint/2010/main" val="2578231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87E23-6C3D-4371-8609-3D31DF6EEFB8}"/>
              </a:ext>
            </a:extLst>
          </p:cNvPr>
          <p:cNvPicPr>
            <a:picLocks noChangeAspect="1"/>
          </p:cNvPicPr>
          <p:nvPr/>
        </p:nvPicPr>
        <p:blipFill>
          <a:blip r:embed="rId2"/>
          <a:stretch>
            <a:fillRect/>
          </a:stretch>
        </p:blipFill>
        <p:spPr>
          <a:xfrm>
            <a:off x="2694022" y="0"/>
            <a:ext cx="6803956" cy="5598593"/>
          </a:xfrm>
          <a:prstGeom prst="rect">
            <a:avLst/>
          </a:prstGeom>
        </p:spPr>
      </p:pic>
      <p:sp>
        <p:nvSpPr>
          <p:cNvPr id="4" name="TextBox 3">
            <a:extLst>
              <a:ext uri="{FF2B5EF4-FFF2-40B4-BE49-F238E27FC236}">
                <a16:creationId xmlns:a16="http://schemas.microsoft.com/office/drawing/2014/main" id="{A2C61DDD-1BAE-4B7B-B651-ABA7533352EB}"/>
              </a:ext>
            </a:extLst>
          </p:cNvPr>
          <p:cNvSpPr txBox="1"/>
          <p:nvPr/>
        </p:nvSpPr>
        <p:spPr>
          <a:xfrm>
            <a:off x="7135620" y="5816757"/>
            <a:ext cx="4724716" cy="369332"/>
          </a:xfrm>
          <a:prstGeom prst="rect">
            <a:avLst/>
          </a:prstGeom>
          <a:noFill/>
        </p:spPr>
        <p:txBody>
          <a:bodyPr wrap="square" rtlCol="0">
            <a:spAutoFit/>
          </a:bodyPr>
          <a:lstStyle/>
          <a:p>
            <a:r>
              <a:rPr lang="en-US"/>
              <a:t>https://www.privacyaffairs.com/gdpr-fines/</a:t>
            </a:r>
          </a:p>
        </p:txBody>
      </p:sp>
    </p:spTree>
    <p:extLst>
      <p:ext uri="{BB962C8B-B14F-4D97-AF65-F5344CB8AC3E}">
        <p14:creationId xmlns:p14="http://schemas.microsoft.com/office/powerpoint/2010/main" val="152016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sz="4800" i="1">
                <a:solidFill>
                  <a:srgbClr val="FFFFFF"/>
                </a:solidFill>
              </a:rPr>
              <a:t>No one shall be subjected to arbitrary interference with his privacy, family, home or correspondence, nor to attacks upon his </a:t>
            </a:r>
            <a:r>
              <a:rPr lang="en-US" sz="4800" i="1" err="1">
                <a:solidFill>
                  <a:srgbClr val="FFFFFF"/>
                </a:solidFill>
              </a:rPr>
              <a:t>honour</a:t>
            </a:r>
            <a:r>
              <a:rPr lang="en-US" sz="4800" i="1">
                <a:solidFill>
                  <a:srgbClr val="FFFFFF"/>
                </a:solidFill>
              </a:rPr>
              <a:t> and reputation. Everyone has the right to the protection of the law against such interference or attacks.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0BF28C6-EE40-47CC-8852-669AB7471387}"/>
              </a:ext>
            </a:extLst>
          </p:cNvPr>
          <p:cNvSpPr txBox="1"/>
          <p:nvPr/>
        </p:nvSpPr>
        <p:spPr>
          <a:xfrm>
            <a:off x="1377537" y="5284518"/>
            <a:ext cx="7255824" cy="954107"/>
          </a:xfrm>
          <a:prstGeom prst="rect">
            <a:avLst/>
          </a:prstGeom>
          <a:noFill/>
        </p:spPr>
        <p:txBody>
          <a:bodyPr wrap="square" rtlCol="0">
            <a:spAutoFit/>
          </a:bodyPr>
          <a:lstStyle/>
          <a:p>
            <a:r>
              <a:rPr lang="en-US" sz="2800">
                <a:solidFill>
                  <a:schemeClr val="bg1"/>
                </a:solidFill>
              </a:rPr>
              <a:t>-United Nations, Declaration of Human Rights, December 10, 1948</a:t>
            </a:r>
          </a:p>
        </p:txBody>
      </p:sp>
    </p:spTree>
    <p:extLst>
      <p:ext uri="{BB962C8B-B14F-4D97-AF65-F5344CB8AC3E}">
        <p14:creationId xmlns:p14="http://schemas.microsoft.com/office/powerpoint/2010/main" val="259542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C684D-AC9F-46BC-866A-98FF03F068A7}"/>
              </a:ext>
            </a:extLst>
          </p:cNvPr>
          <p:cNvPicPr>
            <a:picLocks noChangeAspect="1"/>
          </p:cNvPicPr>
          <p:nvPr/>
        </p:nvPicPr>
        <p:blipFill>
          <a:blip r:embed="rId2"/>
          <a:stretch>
            <a:fillRect/>
          </a:stretch>
        </p:blipFill>
        <p:spPr>
          <a:xfrm>
            <a:off x="872836" y="-17621"/>
            <a:ext cx="9996056" cy="6328330"/>
          </a:xfrm>
          <a:prstGeom prst="rect">
            <a:avLst/>
          </a:prstGeom>
        </p:spPr>
      </p:pic>
    </p:spTree>
    <p:extLst>
      <p:ext uri="{BB962C8B-B14F-4D97-AF65-F5344CB8AC3E}">
        <p14:creationId xmlns:p14="http://schemas.microsoft.com/office/powerpoint/2010/main" val="155550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CAF347-6D93-4BF2-B9C0-0823C4DEE27C}"/>
              </a:ext>
            </a:extLst>
          </p:cNvPr>
          <p:cNvPicPr>
            <a:picLocks noChangeAspect="1"/>
          </p:cNvPicPr>
          <p:nvPr/>
        </p:nvPicPr>
        <p:blipFill>
          <a:blip r:embed="rId2"/>
          <a:stretch>
            <a:fillRect/>
          </a:stretch>
        </p:blipFill>
        <p:spPr>
          <a:xfrm>
            <a:off x="1647392" y="187036"/>
            <a:ext cx="8897216" cy="6013739"/>
          </a:xfrm>
          <a:prstGeom prst="rect">
            <a:avLst/>
          </a:prstGeom>
        </p:spPr>
      </p:pic>
    </p:spTree>
    <p:extLst>
      <p:ext uri="{BB962C8B-B14F-4D97-AF65-F5344CB8AC3E}">
        <p14:creationId xmlns:p14="http://schemas.microsoft.com/office/powerpoint/2010/main" val="144185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BF2E-5BCE-4263-8302-874C0855DA52}"/>
              </a:ext>
            </a:extLst>
          </p:cNvPr>
          <p:cNvPicPr>
            <a:picLocks noChangeAspect="1"/>
          </p:cNvPicPr>
          <p:nvPr/>
        </p:nvPicPr>
        <p:blipFill>
          <a:blip r:embed="rId2"/>
          <a:stretch>
            <a:fillRect/>
          </a:stretch>
        </p:blipFill>
        <p:spPr>
          <a:xfrm>
            <a:off x="0" y="21469"/>
            <a:ext cx="12192000" cy="6815062"/>
          </a:xfrm>
          <a:prstGeom prst="rect">
            <a:avLst/>
          </a:prstGeom>
        </p:spPr>
      </p:pic>
    </p:spTree>
    <p:extLst>
      <p:ext uri="{BB962C8B-B14F-4D97-AF65-F5344CB8AC3E}">
        <p14:creationId xmlns:p14="http://schemas.microsoft.com/office/powerpoint/2010/main" val="318641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EB1C13-B2C5-4495-A3A4-A703129A4141}"/>
              </a:ext>
            </a:extLst>
          </p:cNvPr>
          <p:cNvPicPr>
            <a:picLocks noChangeAspect="1"/>
          </p:cNvPicPr>
          <p:nvPr/>
        </p:nvPicPr>
        <p:blipFill>
          <a:blip r:embed="rId2"/>
          <a:stretch>
            <a:fillRect/>
          </a:stretch>
        </p:blipFill>
        <p:spPr>
          <a:xfrm>
            <a:off x="0" y="31154"/>
            <a:ext cx="12192000" cy="6795691"/>
          </a:xfrm>
          <a:prstGeom prst="rect">
            <a:avLst/>
          </a:prstGeom>
        </p:spPr>
      </p:pic>
    </p:spTree>
    <p:extLst>
      <p:ext uri="{BB962C8B-B14F-4D97-AF65-F5344CB8AC3E}">
        <p14:creationId xmlns:p14="http://schemas.microsoft.com/office/powerpoint/2010/main" val="340949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B10DF-7E12-4D11-96B3-50FC0105F2FF}"/>
              </a:ext>
            </a:extLst>
          </p:cNvPr>
          <p:cNvPicPr>
            <a:picLocks noChangeAspect="1"/>
          </p:cNvPicPr>
          <p:nvPr/>
        </p:nvPicPr>
        <p:blipFill>
          <a:blip r:embed="rId2"/>
          <a:stretch>
            <a:fillRect/>
          </a:stretch>
        </p:blipFill>
        <p:spPr>
          <a:xfrm>
            <a:off x="0" y="14323"/>
            <a:ext cx="12192000" cy="6829353"/>
          </a:xfrm>
          <a:prstGeom prst="rect">
            <a:avLst/>
          </a:prstGeom>
        </p:spPr>
      </p:pic>
    </p:spTree>
    <p:extLst>
      <p:ext uri="{BB962C8B-B14F-4D97-AF65-F5344CB8AC3E}">
        <p14:creationId xmlns:p14="http://schemas.microsoft.com/office/powerpoint/2010/main" val="277598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1F869-F96E-49EB-AB76-EB0DEFAA5712}"/>
              </a:ext>
            </a:extLst>
          </p:cNvPr>
          <p:cNvPicPr>
            <a:picLocks noChangeAspect="1"/>
          </p:cNvPicPr>
          <p:nvPr/>
        </p:nvPicPr>
        <p:blipFill>
          <a:blip r:embed="rId2"/>
          <a:stretch>
            <a:fillRect/>
          </a:stretch>
        </p:blipFill>
        <p:spPr>
          <a:xfrm>
            <a:off x="0" y="4281"/>
            <a:ext cx="12192000" cy="6849438"/>
          </a:xfrm>
          <a:prstGeom prst="rect">
            <a:avLst/>
          </a:prstGeom>
        </p:spPr>
      </p:pic>
    </p:spTree>
    <p:extLst>
      <p:ext uri="{BB962C8B-B14F-4D97-AF65-F5344CB8AC3E}">
        <p14:creationId xmlns:p14="http://schemas.microsoft.com/office/powerpoint/2010/main" val="2751318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D821E-D173-4D14-BAE3-B184E40A6FEA}"/>
              </a:ext>
            </a:extLst>
          </p:cNvPr>
          <p:cNvPicPr>
            <a:picLocks noChangeAspect="1"/>
          </p:cNvPicPr>
          <p:nvPr/>
        </p:nvPicPr>
        <p:blipFill>
          <a:blip r:embed="rId2"/>
          <a:stretch>
            <a:fillRect/>
          </a:stretch>
        </p:blipFill>
        <p:spPr>
          <a:xfrm>
            <a:off x="0" y="14874"/>
            <a:ext cx="12192000" cy="6828252"/>
          </a:xfrm>
          <a:prstGeom prst="rect">
            <a:avLst/>
          </a:prstGeom>
        </p:spPr>
      </p:pic>
    </p:spTree>
    <p:extLst>
      <p:ext uri="{BB962C8B-B14F-4D97-AF65-F5344CB8AC3E}">
        <p14:creationId xmlns:p14="http://schemas.microsoft.com/office/powerpoint/2010/main" val="3138115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F78BCE-DA97-4B14-856B-EAEC6DDA19C6}"/>
              </a:ext>
            </a:extLst>
          </p:cNvPr>
          <p:cNvPicPr>
            <a:picLocks noChangeAspect="1"/>
          </p:cNvPicPr>
          <p:nvPr/>
        </p:nvPicPr>
        <p:blipFill>
          <a:blip r:embed="rId2"/>
          <a:stretch>
            <a:fillRect/>
          </a:stretch>
        </p:blipFill>
        <p:spPr>
          <a:xfrm>
            <a:off x="0" y="14323"/>
            <a:ext cx="12192000" cy="6829353"/>
          </a:xfrm>
          <a:prstGeom prst="rect">
            <a:avLst/>
          </a:prstGeom>
        </p:spPr>
      </p:pic>
    </p:spTree>
    <p:extLst>
      <p:ext uri="{BB962C8B-B14F-4D97-AF65-F5344CB8AC3E}">
        <p14:creationId xmlns:p14="http://schemas.microsoft.com/office/powerpoint/2010/main" val="893116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2F062-DFC9-482D-A4DC-3194D0EFE34C}"/>
              </a:ext>
            </a:extLst>
          </p:cNvPr>
          <p:cNvPicPr>
            <a:picLocks noChangeAspect="1"/>
          </p:cNvPicPr>
          <p:nvPr/>
        </p:nvPicPr>
        <p:blipFill>
          <a:blip r:embed="rId2"/>
          <a:stretch>
            <a:fillRect/>
          </a:stretch>
        </p:blipFill>
        <p:spPr>
          <a:xfrm>
            <a:off x="0" y="573"/>
            <a:ext cx="12192000" cy="6856854"/>
          </a:xfrm>
          <a:prstGeom prst="rect">
            <a:avLst/>
          </a:prstGeom>
        </p:spPr>
      </p:pic>
    </p:spTree>
    <p:extLst>
      <p:ext uri="{BB962C8B-B14F-4D97-AF65-F5344CB8AC3E}">
        <p14:creationId xmlns:p14="http://schemas.microsoft.com/office/powerpoint/2010/main" val="230862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67BB2-1F1C-44C9-9EB2-5F2E0FE05718}"/>
              </a:ext>
            </a:extLst>
          </p:cNvPr>
          <p:cNvPicPr>
            <a:picLocks noChangeAspect="1"/>
          </p:cNvPicPr>
          <p:nvPr/>
        </p:nvPicPr>
        <p:blipFill>
          <a:blip r:embed="rId2"/>
          <a:stretch>
            <a:fillRect/>
          </a:stretch>
        </p:blipFill>
        <p:spPr>
          <a:xfrm>
            <a:off x="24004" y="0"/>
            <a:ext cx="12143992" cy="6858000"/>
          </a:xfrm>
          <a:prstGeom prst="rect">
            <a:avLst/>
          </a:prstGeom>
        </p:spPr>
      </p:pic>
    </p:spTree>
    <p:extLst>
      <p:ext uri="{BB962C8B-B14F-4D97-AF65-F5344CB8AC3E}">
        <p14:creationId xmlns:p14="http://schemas.microsoft.com/office/powerpoint/2010/main" val="348623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D012-3242-4602-B0EC-9420ED46136C}"/>
              </a:ext>
            </a:extLst>
          </p:cNvPr>
          <p:cNvSpPr>
            <a:spLocks noGrp="1"/>
          </p:cNvSpPr>
          <p:nvPr>
            <p:ph type="title"/>
          </p:nvPr>
        </p:nvSpPr>
        <p:spPr>
          <a:xfrm>
            <a:off x="1066800" y="396042"/>
            <a:ext cx="10058400" cy="929838"/>
          </a:xfrm>
        </p:spPr>
        <p:txBody>
          <a:bodyPr>
            <a:normAutofit/>
          </a:bodyPr>
          <a:lstStyle/>
          <a:p>
            <a:r>
              <a:rPr lang="en-US" b="1" dirty="0"/>
              <a:t>Jonathan Kimmitt</a:t>
            </a:r>
          </a:p>
        </p:txBody>
      </p:sp>
      <p:sp>
        <p:nvSpPr>
          <p:cNvPr id="3" name="Content Placeholder 2">
            <a:extLst>
              <a:ext uri="{FF2B5EF4-FFF2-40B4-BE49-F238E27FC236}">
                <a16:creationId xmlns:a16="http://schemas.microsoft.com/office/drawing/2014/main" id="{AB3BF7C7-1035-4AA3-B3BC-75F5A570ECD9}"/>
              </a:ext>
            </a:extLst>
          </p:cNvPr>
          <p:cNvSpPr>
            <a:spLocks noGrp="1"/>
          </p:cNvSpPr>
          <p:nvPr>
            <p:ph idx="1"/>
          </p:nvPr>
        </p:nvSpPr>
        <p:spPr>
          <a:xfrm>
            <a:off x="1066800" y="1333599"/>
            <a:ext cx="10058400" cy="4057267"/>
          </a:xfrm>
        </p:spPr>
        <p:txBody>
          <a:bodyPr>
            <a:normAutofit fontScale="92500" lnSpcReduction="20000"/>
          </a:bodyPr>
          <a:lstStyle/>
          <a:p>
            <a:r>
              <a:rPr lang="en-US" sz="3100" b="1" dirty="0"/>
              <a:t>Chief Information Security Officer, The University of Tulsa</a:t>
            </a:r>
          </a:p>
          <a:p>
            <a:endParaRPr lang="en-US" b="1" dirty="0"/>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Information Systems Security Professional (CISSP)</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Fellow of Information Privacy, (FIP)  </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Data Privacy Solutions Engineer (CDPSE)</a:t>
            </a: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Information Privacy Professional – Europe (CIPP/E)</a:t>
            </a: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Information Privacy Manager (CIPM)</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Information Privacy Technologist (CIPT)</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Payment Card Industry Professional (PCIP)</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Law of Data Security and Investigations (GLEG)</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GIAC Systems and Network Auditor (GSNA)</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GIAC Penetration Tester (GPEN)</a:t>
            </a:r>
            <a:endParaRPr lang="en-US" sz="1900" b="1" dirty="0">
              <a:effectLst/>
              <a:latin typeface="Times New Roman" panose="02020603050405020304" pitchFamily="18" charset="0"/>
              <a:ea typeface="Times New Roman" panose="02020603050405020304" pitchFamily="18" charset="0"/>
              <a:cs typeface="Arial" panose="020B0604020202020204" pitchFamily="34" charset="0"/>
            </a:endParaRPr>
          </a:p>
          <a:p>
            <a:pPr lvl="1">
              <a:spcBef>
                <a:spcPts val="0"/>
              </a:spcBef>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Certified Ethical Hacker (CEH)</a:t>
            </a:r>
            <a:endParaRPr lang="en-US" sz="1900" b="1" dirty="0"/>
          </a:p>
        </p:txBody>
      </p:sp>
      <p:sp>
        <p:nvSpPr>
          <p:cNvPr id="4" name="TextBox 3">
            <a:extLst>
              <a:ext uri="{FF2B5EF4-FFF2-40B4-BE49-F238E27FC236}">
                <a16:creationId xmlns:a16="http://schemas.microsoft.com/office/drawing/2014/main" id="{2C0941D3-BFBA-4801-9A3E-FBA8A3D00157}"/>
              </a:ext>
            </a:extLst>
          </p:cNvPr>
          <p:cNvSpPr txBox="1"/>
          <p:nvPr/>
        </p:nvSpPr>
        <p:spPr>
          <a:xfrm>
            <a:off x="1373874" y="5398585"/>
            <a:ext cx="7979131"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Privacy Field Manual  -  Summer </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2021 (Author)</a:t>
            </a:r>
          </a:p>
          <a:p>
            <a:endParaRPr lang="en-US"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b="1" dirty="0" err="1">
                <a:solidFill>
                  <a:schemeClr val="tx1">
                    <a:lumMod val="75000"/>
                    <a:lumOff val="25000"/>
                  </a:schemeClr>
                </a:solidFill>
                <a:latin typeface="Times New Roman" panose="02020603050405020304" pitchFamily="18" charset="0"/>
                <a:cs typeface="Times New Roman" panose="02020603050405020304" pitchFamily="18" charset="0"/>
              </a:rPr>
              <a:t>JKimmitt</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 Consulting, Privacy and Cyber </a:t>
            </a:r>
            <a:r>
              <a:rPr lang="en-US" b="1">
                <a:solidFill>
                  <a:schemeClr val="tx1">
                    <a:lumMod val="75000"/>
                    <a:lumOff val="25000"/>
                  </a:schemeClr>
                </a:solidFill>
                <a:latin typeface="Times New Roman" panose="02020603050405020304" pitchFamily="18" charset="0"/>
                <a:cs typeface="Times New Roman" panose="02020603050405020304" pitchFamily="18" charset="0"/>
              </a:rPr>
              <a:t>Security Assessments</a:t>
            </a:r>
            <a:endParaRPr 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758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2075630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4BE35B-9850-44A3-BE8D-20A0F37245F3}"/>
              </a:ext>
            </a:extLst>
          </p:cNvPr>
          <p:cNvPicPr>
            <a:picLocks noChangeAspect="1"/>
          </p:cNvPicPr>
          <p:nvPr/>
        </p:nvPicPr>
        <p:blipFill>
          <a:blip r:embed="rId2"/>
          <a:stretch>
            <a:fillRect/>
          </a:stretch>
        </p:blipFill>
        <p:spPr>
          <a:xfrm>
            <a:off x="-1" y="43862"/>
            <a:ext cx="12270989" cy="6814138"/>
          </a:xfrm>
          <a:prstGeom prst="rect">
            <a:avLst/>
          </a:prstGeom>
        </p:spPr>
      </p:pic>
    </p:spTree>
    <p:extLst>
      <p:ext uri="{BB962C8B-B14F-4D97-AF65-F5344CB8AC3E}">
        <p14:creationId xmlns:p14="http://schemas.microsoft.com/office/powerpoint/2010/main" val="216556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11ECE-0AFF-461D-A52D-0928E20B4C23}"/>
              </a:ext>
            </a:extLst>
          </p:cNvPr>
          <p:cNvPicPr>
            <a:picLocks noChangeAspect="1"/>
          </p:cNvPicPr>
          <p:nvPr/>
        </p:nvPicPr>
        <p:blipFill>
          <a:blip r:embed="rId2"/>
          <a:stretch>
            <a:fillRect/>
          </a:stretch>
        </p:blipFill>
        <p:spPr>
          <a:xfrm>
            <a:off x="541867" y="-167065"/>
            <a:ext cx="9768945" cy="6324978"/>
          </a:xfrm>
          <a:prstGeom prst="rect">
            <a:avLst/>
          </a:prstGeom>
        </p:spPr>
      </p:pic>
    </p:spTree>
    <p:extLst>
      <p:ext uri="{BB962C8B-B14F-4D97-AF65-F5344CB8AC3E}">
        <p14:creationId xmlns:p14="http://schemas.microsoft.com/office/powerpoint/2010/main" val="2280184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936F7-75ED-4C59-9123-959E5160105A}"/>
              </a:ext>
            </a:extLst>
          </p:cNvPr>
          <p:cNvPicPr>
            <a:picLocks noChangeAspect="1"/>
          </p:cNvPicPr>
          <p:nvPr/>
        </p:nvPicPr>
        <p:blipFill>
          <a:blip r:embed="rId2"/>
          <a:stretch>
            <a:fillRect/>
          </a:stretch>
        </p:blipFill>
        <p:spPr>
          <a:xfrm>
            <a:off x="991659" y="0"/>
            <a:ext cx="7905750" cy="5676900"/>
          </a:xfrm>
          <a:prstGeom prst="rect">
            <a:avLst/>
          </a:prstGeom>
        </p:spPr>
      </p:pic>
    </p:spTree>
    <p:extLst>
      <p:ext uri="{BB962C8B-B14F-4D97-AF65-F5344CB8AC3E}">
        <p14:creationId xmlns:p14="http://schemas.microsoft.com/office/powerpoint/2010/main" val="227262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668E5-B126-46AB-AFD8-5CDFD3281459}"/>
              </a:ext>
            </a:extLst>
          </p:cNvPr>
          <p:cNvPicPr>
            <a:picLocks noChangeAspect="1"/>
          </p:cNvPicPr>
          <p:nvPr/>
        </p:nvPicPr>
        <p:blipFill>
          <a:blip r:embed="rId2"/>
          <a:stretch>
            <a:fillRect/>
          </a:stretch>
        </p:blipFill>
        <p:spPr>
          <a:xfrm>
            <a:off x="969961" y="345546"/>
            <a:ext cx="7610475" cy="5591175"/>
          </a:xfrm>
          <a:prstGeom prst="rect">
            <a:avLst/>
          </a:prstGeom>
        </p:spPr>
      </p:pic>
    </p:spTree>
    <p:extLst>
      <p:ext uri="{BB962C8B-B14F-4D97-AF65-F5344CB8AC3E}">
        <p14:creationId xmlns:p14="http://schemas.microsoft.com/office/powerpoint/2010/main" val="2247877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07118-0E27-44C9-8733-849EEB233100}"/>
              </a:ext>
            </a:extLst>
          </p:cNvPr>
          <p:cNvPicPr>
            <a:picLocks noChangeAspect="1"/>
          </p:cNvPicPr>
          <p:nvPr/>
        </p:nvPicPr>
        <p:blipFill>
          <a:blip r:embed="rId2"/>
          <a:stretch>
            <a:fillRect/>
          </a:stretch>
        </p:blipFill>
        <p:spPr>
          <a:xfrm>
            <a:off x="762000" y="189971"/>
            <a:ext cx="8686800" cy="5191125"/>
          </a:xfrm>
          <a:prstGeom prst="rect">
            <a:avLst/>
          </a:prstGeom>
        </p:spPr>
      </p:pic>
    </p:spTree>
    <p:extLst>
      <p:ext uri="{BB962C8B-B14F-4D97-AF65-F5344CB8AC3E}">
        <p14:creationId xmlns:p14="http://schemas.microsoft.com/office/powerpoint/2010/main" val="1098468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4178117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C6029-969C-48E9-99E2-5B8D026C46A3}"/>
              </a:ext>
            </a:extLst>
          </p:cNvPr>
          <p:cNvPicPr>
            <a:picLocks noChangeAspect="1"/>
          </p:cNvPicPr>
          <p:nvPr/>
        </p:nvPicPr>
        <p:blipFill>
          <a:blip r:embed="rId2"/>
          <a:stretch>
            <a:fillRect/>
          </a:stretch>
        </p:blipFill>
        <p:spPr>
          <a:xfrm>
            <a:off x="1524" y="0"/>
            <a:ext cx="12188952" cy="6858000"/>
          </a:xfrm>
          <a:prstGeom prst="rect">
            <a:avLst/>
          </a:prstGeom>
        </p:spPr>
      </p:pic>
    </p:spTree>
    <p:extLst>
      <p:ext uri="{BB962C8B-B14F-4D97-AF65-F5344CB8AC3E}">
        <p14:creationId xmlns:p14="http://schemas.microsoft.com/office/powerpoint/2010/main" val="3089871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D66953-AAC8-42FC-A683-FA74C507DD64}"/>
              </a:ext>
            </a:extLst>
          </p:cNvPr>
          <p:cNvPicPr>
            <a:picLocks noChangeAspect="1"/>
          </p:cNvPicPr>
          <p:nvPr/>
        </p:nvPicPr>
        <p:blipFill>
          <a:blip r:embed="rId2"/>
          <a:stretch>
            <a:fillRect/>
          </a:stretch>
        </p:blipFill>
        <p:spPr>
          <a:xfrm>
            <a:off x="1020000" y="0"/>
            <a:ext cx="10152000" cy="6858000"/>
          </a:xfrm>
          <a:prstGeom prst="rect">
            <a:avLst/>
          </a:prstGeom>
        </p:spPr>
      </p:pic>
    </p:spTree>
    <p:extLst>
      <p:ext uri="{BB962C8B-B14F-4D97-AF65-F5344CB8AC3E}">
        <p14:creationId xmlns:p14="http://schemas.microsoft.com/office/powerpoint/2010/main" val="4227953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C6029-969C-48E9-99E2-5B8D026C46A3}"/>
              </a:ext>
            </a:extLst>
          </p:cNvPr>
          <p:cNvPicPr>
            <a:picLocks noChangeAspect="1"/>
          </p:cNvPicPr>
          <p:nvPr/>
        </p:nvPicPr>
        <p:blipFill>
          <a:blip r:embed="rId2"/>
          <a:stretch>
            <a:fillRect/>
          </a:stretch>
        </p:blipFill>
        <p:spPr>
          <a:xfrm>
            <a:off x="1524" y="0"/>
            <a:ext cx="12188952" cy="6858000"/>
          </a:xfrm>
          <a:prstGeom prst="rect">
            <a:avLst/>
          </a:prstGeom>
        </p:spPr>
      </p:pic>
    </p:spTree>
    <p:extLst>
      <p:ext uri="{BB962C8B-B14F-4D97-AF65-F5344CB8AC3E}">
        <p14:creationId xmlns:p14="http://schemas.microsoft.com/office/powerpoint/2010/main" val="192760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451771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4EB44-A19D-4D9D-8804-9098B38CCD51}"/>
              </a:ext>
            </a:extLst>
          </p:cNvPr>
          <p:cNvPicPr>
            <a:picLocks noChangeAspect="1"/>
          </p:cNvPicPr>
          <p:nvPr/>
        </p:nvPicPr>
        <p:blipFill>
          <a:blip r:embed="rId2"/>
          <a:stretch>
            <a:fillRect/>
          </a:stretch>
        </p:blipFill>
        <p:spPr>
          <a:xfrm>
            <a:off x="0" y="159793"/>
            <a:ext cx="12192000" cy="6538414"/>
          </a:xfrm>
          <a:prstGeom prst="rect">
            <a:avLst/>
          </a:prstGeom>
        </p:spPr>
      </p:pic>
    </p:spTree>
    <p:extLst>
      <p:ext uri="{BB962C8B-B14F-4D97-AF65-F5344CB8AC3E}">
        <p14:creationId xmlns:p14="http://schemas.microsoft.com/office/powerpoint/2010/main" val="1648452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C6029-969C-48E9-99E2-5B8D026C46A3}"/>
              </a:ext>
            </a:extLst>
          </p:cNvPr>
          <p:cNvPicPr>
            <a:picLocks noChangeAspect="1"/>
          </p:cNvPicPr>
          <p:nvPr/>
        </p:nvPicPr>
        <p:blipFill>
          <a:blip r:embed="rId2"/>
          <a:stretch>
            <a:fillRect/>
          </a:stretch>
        </p:blipFill>
        <p:spPr>
          <a:xfrm>
            <a:off x="1524" y="0"/>
            <a:ext cx="12188952" cy="6858000"/>
          </a:xfrm>
          <a:prstGeom prst="rect">
            <a:avLst/>
          </a:prstGeom>
        </p:spPr>
      </p:pic>
    </p:spTree>
    <p:extLst>
      <p:ext uri="{BB962C8B-B14F-4D97-AF65-F5344CB8AC3E}">
        <p14:creationId xmlns:p14="http://schemas.microsoft.com/office/powerpoint/2010/main" val="648605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C3A1-1341-477A-AFE6-80A03C5D6BB4}"/>
              </a:ext>
            </a:extLst>
          </p:cNvPr>
          <p:cNvPicPr>
            <a:picLocks noChangeAspect="1"/>
          </p:cNvPicPr>
          <p:nvPr/>
        </p:nvPicPr>
        <p:blipFill>
          <a:blip r:embed="rId2"/>
          <a:stretch>
            <a:fillRect/>
          </a:stretch>
        </p:blipFill>
        <p:spPr>
          <a:xfrm>
            <a:off x="0" y="-1"/>
            <a:ext cx="12192000" cy="7741287"/>
          </a:xfrm>
          <a:prstGeom prst="rect">
            <a:avLst/>
          </a:prstGeom>
        </p:spPr>
      </p:pic>
    </p:spTree>
    <p:extLst>
      <p:ext uri="{BB962C8B-B14F-4D97-AF65-F5344CB8AC3E}">
        <p14:creationId xmlns:p14="http://schemas.microsoft.com/office/powerpoint/2010/main" val="398882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F9428-1A8F-44A9-9926-A69E026EFB71}"/>
              </a:ext>
            </a:extLst>
          </p:cNvPr>
          <p:cNvSpPr txBox="1"/>
          <p:nvPr/>
        </p:nvSpPr>
        <p:spPr>
          <a:xfrm>
            <a:off x="1781299" y="1151905"/>
            <a:ext cx="7517080" cy="4893647"/>
          </a:xfrm>
          <a:prstGeom prst="rect">
            <a:avLst/>
          </a:prstGeom>
          <a:noFill/>
        </p:spPr>
        <p:txBody>
          <a:bodyPr wrap="square" rtlCol="0">
            <a:spAutoFit/>
          </a:bodyPr>
          <a:lstStyle/>
          <a:p>
            <a:pPr marL="285750" indent="-285750">
              <a:buFont typeface="Arial" panose="020B0604020202020204" pitchFamily="34" charset="0"/>
              <a:buChar char="•"/>
            </a:pPr>
            <a:r>
              <a:rPr lang="en-US" sz="2400"/>
              <a:t>How many records inbound</a:t>
            </a:r>
          </a:p>
          <a:p>
            <a:pPr marL="285750" indent="-285750">
              <a:buFont typeface="Arial" panose="020B0604020202020204" pitchFamily="34" charset="0"/>
              <a:buChar char="•"/>
            </a:pPr>
            <a:r>
              <a:rPr lang="en-US" sz="2400"/>
              <a:t>How many records destroyed</a:t>
            </a:r>
          </a:p>
          <a:p>
            <a:pPr marL="285750" indent="-285750">
              <a:buFont typeface="Arial" panose="020B0604020202020204" pitchFamily="34" charset="0"/>
              <a:buChar char="•"/>
            </a:pPr>
            <a:r>
              <a:rPr lang="en-US" sz="2400"/>
              <a:t>How many records were accessed</a:t>
            </a:r>
          </a:p>
          <a:p>
            <a:pPr marL="285750" indent="-285750">
              <a:buFont typeface="Arial" panose="020B0604020202020204" pitchFamily="34" charset="0"/>
              <a:buChar char="•"/>
            </a:pPr>
            <a:r>
              <a:rPr lang="en-US" sz="2400"/>
              <a:t>Who has access</a:t>
            </a:r>
          </a:p>
          <a:p>
            <a:pPr marL="285750" indent="-285750">
              <a:buFont typeface="Arial" panose="020B0604020202020204" pitchFamily="34" charset="0"/>
              <a:buChar char="•"/>
            </a:pPr>
            <a:r>
              <a:rPr lang="en-US" sz="2400"/>
              <a:t>How many PIA's performed</a:t>
            </a:r>
          </a:p>
          <a:p>
            <a:pPr marL="285750" indent="-285750">
              <a:buFont typeface="Arial" panose="020B0604020202020204" pitchFamily="34" charset="0"/>
              <a:buChar char="•"/>
            </a:pPr>
            <a:r>
              <a:rPr lang="en-US" sz="2400"/>
              <a:t>How many incidents</a:t>
            </a:r>
          </a:p>
          <a:p>
            <a:pPr marL="285750" indent="-285750">
              <a:buFont typeface="Arial" panose="020B0604020202020204" pitchFamily="34" charset="0"/>
              <a:buChar char="•"/>
            </a:pPr>
            <a:r>
              <a:rPr lang="en-US" sz="2400"/>
              <a:t>How many DLP triggers</a:t>
            </a:r>
          </a:p>
          <a:p>
            <a:pPr marL="285750" indent="-285750">
              <a:buFont typeface="Arial" panose="020B0604020202020204" pitchFamily="34" charset="0"/>
              <a:buChar char="•"/>
            </a:pPr>
            <a:r>
              <a:rPr lang="en-US" sz="2400"/>
              <a:t>What kinds of data elements in incident</a:t>
            </a:r>
          </a:p>
          <a:p>
            <a:pPr marL="285750" indent="-285750">
              <a:buFont typeface="Arial" panose="020B0604020202020204" pitchFamily="34" charset="0"/>
              <a:buChar char="•"/>
            </a:pPr>
            <a:r>
              <a:rPr lang="en-US" sz="2400"/>
              <a:t>What kind of incident (access, disclosure, loss)</a:t>
            </a:r>
          </a:p>
          <a:p>
            <a:pPr marL="285750" indent="-285750">
              <a:buFont typeface="Arial" panose="020B0604020202020204" pitchFamily="34" charset="0"/>
              <a:buChar char="•"/>
            </a:pPr>
            <a:r>
              <a:rPr lang="en-US" sz="2400"/>
              <a:t>Root cause of incident</a:t>
            </a:r>
          </a:p>
          <a:p>
            <a:pPr marL="285750" indent="-285750">
              <a:buFont typeface="Arial" panose="020B0604020202020204" pitchFamily="34" charset="0"/>
              <a:buChar char="•"/>
            </a:pPr>
            <a:r>
              <a:rPr lang="en-US" sz="2400"/>
              <a:t>Controller or Processor incident</a:t>
            </a:r>
          </a:p>
          <a:p>
            <a:pPr marL="285750" indent="-285750">
              <a:buFont typeface="Arial" panose="020B0604020202020204" pitchFamily="34" charset="0"/>
              <a:buChar char="•"/>
            </a:pPr>
            <a:r>
              <a:rPr lang="en-US" sz="2400"/>
              <a:t>External Testing Results</a:t>
            </a:r>
          </a:p>
          <a:p>
            <a:pPr marL="285750" indent="-285750">
              <a:buFont typeface="Arial" panose="020B0604020202020204" pitchFamily="34" charset="0"/>
              <a:buChar char="•"/>
            </a:pPr>
            <a:r>
              <a:rPr lang="en-US" sz="2400"/>
              <a:t>How many notifications</a:t>
            </a:r>
          </a:p>
        </p:txBody>
      </p:sp>
      <p:sp>
        <p:nvSpPr>
          <p:cNvPr id="3" name="TextBox 2">
            <a:extLst>
              <a:ext uri="{FF2B5EF4-FFF2-40B4-BE49-F238E27FC236}">
                <a16:creationId xmlns:a16="http://schemas.microsoft.com/office/drawing/2014/main" id="{80DFBDDF-76DE-4C6D-87A9-69F624F708C2}"/>
              </a:ext>
            </a:extLst>
          </p:cNvPr>
          <p:cNvSpPr txBox="1"/>
          <p:nvPr/>
        </p:nvSpPr>
        <p:spPr>
          <a:xfrm>
            <a:off x="522515" y="378400"/>
            <a:ext cx="6068291" cy="584775"/>
          </a:xfrm>
          <a:prstGeom prst="rect">
            <a:avLst/>
          </a:prstGeom>
          <a:noFill/>
        </p:spPr>
        <p:txBody>
          <a:bodyPr wrap="square" rtlCol="0">
            <a:spAutoFit/>
          </a:bodyPr>
          <a:lstStyle/>
          <a:p>
            <a:r>
              <a:rPr lang="en-US" sz="3200" b="1"/>
              <a:t>Metrics of a Privacy Program</a:t>
            </a:r>
          </a:p>
        </p:txBody>
      </p:sp>
    </p:spTree>
    <p:extLst>
      <p:ext uri="{BB962C8B-B14F-4D97-AF65-F5344CB8AC3E}">
        <p14:creationId xmlns:p14="http://schemas.microsoft.com/office/powerpoint/2010/main" val="2134387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F9428-1A8F-44A9-9926-A69E026EFB71}"/>
              </a:ext>
            </a:extLst>
          </p:cNvPr>
          <p:cNvSpPr txBox="1"/>
          <p:nvPr/>
        </p:nvSpPr>
        <p:spPr>
          <a:xfrm>
            <a:off x="1175658" y="1151905"/>
            <a:ext cx="9167750" cy="4154984"/>
          </a:xfrm>
          <a:prstGeom prst="rect">
            <a:avLst/>
          </a:prstGeom>
          <a:noFill/>
        </p:spPr>
        <p:txBody>
          <a:bodyPr wrap="square" rtlCol="0">
            <a:spAutoFit/>
          </a:bodyPr>
          <a:lstStyle/>
          <a:p>
            <a:pPr marL="285750" indent="-285750">
              <a:buFont typeface="Arial" panose="020B0604020202020204" pitchFamily="34" charset="0"/>
              <a:buChar char="•"/>
            </a:pPr>
            <a:r>
              <a:rPr lang="en-US" sz="2400"/>
              <a:t>Who is responsible for your Privacy Program?</a:t>
            </a:r>
          </a:p>
          <a:p>
            <a:pPr marL="285750" indent="-285750">
              <a:buFont typeface="Arial" panose="020B0604020202020204" pitchFamily="34" charset="0"/>
              <a:buChar char="•"/>
            </a:pPr>
            <a:r>
              <a:rPr lang="en-US" sz="2400"/>
              <a:t>Does your Data Protection officer receive professional training?</a:t>
            </a:r>
          </a:p>
          <a:p>
            <a:pPr marL="285750" indent="-285750">
              <a:buFont typeface="Arial" panose="020B0604020202020204" pitchFamily="34" charset="0"/>
              <a:buChar char="•"/>
            </a:pPr>
            <a:r>
              <a:rPr lang="en-US" sz="2400"/>
              <a:t>What metrics does your Data Protection officer report to the board?</a:t>
            </a:r>
          </a:p>
          <a:p>
            <a:pPr marL="285750" indent="-285750">
              <a:buFont typeface="Arial" panose="020B0604020202020204" pitchFamily="34" charset="0"/>
              <a:buChar char="•"/>
            </a:pPr>
            <a:r>
              <a:rPr lang="en-US" sz="2400"/>
              <a:t>Show me your data inventory.</a:t>
            </a:r>
          </a:p>
          <a:p>
            <a:pPr marL="285750" indent="-285750">
              <a:buFont typeface="Arial" panose="020B0604020202020204" pitchFamily="34" charset="0"/>
              <a:buChar char="•"/>
            </a:pPr>
            <a:r>
              <a:rPr lang="en-US" sz="2400"/>
              <a:t>Show me the data life cycle for “X” data field.</a:t>
            </a:r>
          </a:p>
          <a:p>
            <a:pPr marL="285750" indent="-285750">
              <a:buFont typeface="Arial" panose="020B0604020202020204" pitchFamily="34" charset="0"/>
              <a:buChar char="•"/>
            </a:pPr>
            <a:r>
              <a:rPr lang="en-US" sz="2400"/>
              <a:t>Show me all the places “X” data subject’s record resides.</a:t>
            </a:r>
          </a:p>
          <a:p>
            <a:pPr marL="285750" indent="-285750">
              <a:buFont typeface="Arial" panose="020B0604020202020204" pitchFamily="34" charset="0"/>
              <a:buChar char="•"/>
            </a:pPr>
            <a:r>
              <a:rPr lang="en-US" sz="2400"/>
              <a:t>Show me all contracts/vendors that relate to “X” data subject.</a:t>
            </a:r>
          </a:p>
          <a:p>
            <a:pPr marL="285750" indent="-285750">
              <a:buFont typeface="Arial" panose="020B0604020202020204" pitchFamily="34" charset="0"/>
              <a:buChar char="•"/>
            </a:pPr>
            <a:r>
              <a:rPr lang="en-US" sz="2400"/>
              <a:t>Provide me a copy of your Data Privacy Awareness Training.</a:t>
            </a:r>
          </a:p>
          <a:p>
            <a:pPr marL="285750" indent="-285750">
              <a:buFont typeface="Arial" panose="020B0604020202020204" pitchFamily="34" charset="0"/>
              <a:buChar char="•"/>
            </a:pPr>
            <a:r>
              <a:rPr lang="en-US" sz="2400"/>
              <a:t>Show me your Privacy Impact Assessment process.</a:t>
            </a:r>
          </a:p>
          <a:p>
            <a:pPr marL="285750" indent="-285750">
              <a:buFont typeface="Arial" panose="020B0604020202020204" pitchFamily="34" charset="0"/>
              <a:buChar char="•"/>
            </a:pPr>
            <a:r>
              <a:rPr lang="en-US" sz="2400"/>
              <a:t>Show me your Data Security Policies and procedures.</a:t>
            </a:r>
          </a:p>
          <a:p>
            <a:pPr marL="285750" indent="-285750">
              <a:buFont typeface="Arial" panose="020B0604020202020204" pitchFamily="34" charset="0"/>
              <a:buChar char="•"/>
            </a:pPr>
            <a:r>
              <a:rPr lang="en-US" sz="2400"/>
              <a:t>Show me your “Right to Erasure” process and verification.</a:t>
            </a:r>
          </a:p>
        </p:txBody>
      </p:sp>
      <p:sp>
        <p:nvSpPr>
          <p:cNvPr id="3" name="TextBox 2">
            <a:extLst>
              <a:ext uri="{FF2B5EF4-FFF2-40B4-BE49-F238E27FC236}">
                <a16:creationId xmlns:a16="http://schemas.microsoft.com/office/drawing/2014/main" id="{80DFBDDF-76DE-4C6D-87A9-69F624F708C2}"/>
              </a:ext>
            </a:extLst>
          </p:cNvPr>
          <p:cNvSpPr txBox="1"/>
          <p:nvPr/>
        </p:nvSpPr>
        <p:spPr>
          <a:xfrm>
            <a:off x="522515" y="378400"/>
            <a:ext cx="6068291" cy="584775"/>
          </a:xfrm>
          <a:prstGeom prst="rect">
            <a:avLst/>
          </a:prstGeom>
          <a:noFill/>
        </p:spPr>
        <p:txBody>
          <a:bodyPr wrap="square" rtlCol="0">
            <a:spAutoFit/>
          </a:bodyPr>
          <a:lstStyle/>
          <a:p>
            <a:r>
              <a:rPr lang="en-US" sz="3200" b="1"/>
              <a:t>Assessment of a Privacy Program</a:t>
            </a:r>
          </a:p>
        </p:txBody>
      </p:sp>
    </p:spTree>
    <p:extLst>
      <p:ext uri="{BB962C8B-B14F-4D97-AF65-F5344CB8AC3E}">
        <p14:creationId xmlns:p14="http://schemas.microsoft.com/office/powerpoint/2010/main" val="3306871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2AFC-AA1E-4EF4-BFD3-EF000A6624F3}"/>
              </a:ext>
            </a:extLst>
          </p:cNvPr>
          <p:cNvSpPr txBox="1"/>
          <p:nvPr/>
        </p:nvSpPr>
        <p:spPr>
          <a:xfrm>
            <a:off x="1068779" y="1686804"/>
            <a:ext cx="10331532" cy="1754326"/>
          </a:xfrm>
          <a:prstGeom prst="rect">
            <a:avLst/>
          </a:prstGeom>
          <a:noFill/>
        </p:spPr>
        <p:txBody>
          <a:bodyPr wrap="square" rtlCol="0">
            <a:spAutoFit/>
          </a:bodyPr>
          <a:lstStyle/>
          <a:p>
            <a:pPr marL="285750" indent="-285750">
              <a:buFont typeface="Arial" panose="020B0604020202020204" pitchFamily="34" charset="0"/>
              <a:buChar char="•"/>
            </a:pPr>
            <a:r>
              <a:rPr lang="en-US">
                <a:hlinkClick r:id="rId2"/>
              </a:rPr>
              <a:t>https://gdpr-info.eu</a:t>
            </a:r>
            <a:endParaRPr lang="en-US"/>
          </a:p>
          <a:p>
            <a:pPr marL="285750" indent="-285750">
              <a:buFont typeface="Arial" panose="020B0604020202020204" pitchFamily="34" charset="0"/>
              <a:buChar char="•"/>
            </a:pPr>
            <a:r>
              <a:rPr lang="en-US">
                <a:hlinkClick r:id="rId3"/>
              </a:rPr>
              <a:t>https://www.ftc.gov/site-information/privacy-policy/privacy-impact-assessments</a:t>
            </a:r>
            <a:endParaRPr lang="en-US"/>
          </a:p>
          <a:p>
            <a:pPr marL="285750" indent="-285750">
              <a:buFont typeface="Arial" panose="020B0604020202020204" pitchFamily="34" charset="0"/>
              <a:buChar char="•"/>
            </a:pPr>
            <a:r>
              <a:rPr lang="en-US">
                <a:hlinkClick r:id="rId4"/>
              </a:rPr>
              <a:t>https://iapp.org/resources/article/state-comparison-table/</a:t>
            </a:r>
            <a:endParaRPr lang="en-US"/>
          </a:p>
          <a:p>
            <a:pPr marL="285750" indent="-285750">
              <a:buFont typeface="Arial" panose="020B0604020202020204" pitchFamily="34" charset="0"/>
              <a:buChar char="•"/>
            </a:pPr>
            <a:r>
              <a:rPr lang="en-US">
                <a:hlinkClick r:id="rId5"/>
              </a:rPr>
              <a:t>https://www.bakerlaw.com/BreachNotificationLawMap</a:t>
            </a:r>
            <a:endParaRPr lang="en-US"/>
          </a:p>
          <a:p>
            <a:pPr marL="285750" indent="-285750">
              <a:buFont typeface="Arial" panose="020B0604020202020204" pitchFamily="34" charset="0"/>
              <a:buChar char="•"/>
            </a:pPr>
            <a:r>
              <a:rPr lang="en-US">
                <a:hlinkClick r:id="rId6"/>
              </a:rPr>
              <a:t>https://www.radarfirst.com/blog/the-why-what-and-how-of-benchmarking-your-privacy-program/</a:t>
            </a:r>
            <a:endParaRPr lang="en-US"/>
          </a:p>
          <a:p>
            <a:pPr marL="285750" indent="-285750">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C697B882-5425-44E9-A4B5-A71D73138A11}"/>
              </a:ext>
            </a:extLst>
          </p:cNvPr>
          <p:cNvSpPr txBox="1"/>
          <p:nvPr/>
        </p:nvSpPr>
        <p:spPr>
          <a:xfrm>
            <a:off x="1068779" y="451262"/>
            <a:ext cx="6828312" cy="584775"/>
          </a:xfrm>
          <a:prstGeom prst="rect">
            <a:avLst/>
          </a:prstGeom>
          <a:noFill/>
        </p:spPr>
        <p:txBody>
          <a:bodyPr wrap="square" rtlCol="0">
            <a:spAutoFit/>
          </a:bodyPr>
          <a:lstStyle/>
          <a:p>
            <a:r>
              <a:rPr lang="en-US" sz="3200" b="1"/>
              <a:t>Takeaway Links</a:t>
            </a:r>
          </a:p>
        </p:txBody>
      </p:sp>
    </p:spTree>
    <p:extLst>
      <p:ext uri="{BB962C8B-B14F-4D97-AF65-F5344CB8AC3E}">
        <p14:creationId xmlns:p14="http://schemas.microsoft.com/office/powerpoint/2010/main" val="240212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EADF5-630D-44AF-9A7A-D3E9071E4838}"/>
              </a:ext>
            </a:extLst>
          </p:cNvPr>
          <p:cNvSpPr txBox="1"/>
          <p:nvPr/>
        </p:nvSpPr>
        <p:spPr>
          <a:xfrm>
            <a:off x="1401288" y="2006930"/>
            <a:ext cx="10046525" cy="3046988"/>
          </a:xfrm>
          <a:prstGeom prst="rect">
            <a:avLst/>
          </a:prstGeom>
          <a:noFill/>
        </p:spPr>
        <p:txBody>
          <a:bodyPr wrap="square" rtlCol="0">
            <a:spAutoFit/>
          </a:bodyPr>
          <a:lstStyle/>
          <a:p>
            <a:pPr marL="342900" indent="-342900">
              <a:buFont typeface="Arial" panose="020B0604020202020204" pitchFamily="34" charset="0"/>
              <a:buChar char="•"/>
            </a:pPr>
            <a:r>
              <a:rPr lang="en-US" sz="2400"/>
              <a:t>Post Office Act 1710  Section XL</a:t>
            </a:r>
          </a:p>
          <a:p>
            <a:pPr marL="342900" indent="-342900">
              <a:buFont typeface="Arial" panose="020B0604020202020204" pitchFamily="34" charset="0"/>
              <a:buChar char="•"/>
            </a:pPr>
            <a:r>
              <a:rPr lang="en-US" sz="2400"/>
              <a:t>John Adams Note 1770</a:t>
            </a:r>
          </a:p>
          <a:p>
            <a:pPr marL="342900" indent="-342900">
              <a:buFont typeface="Arial" panose="020B0604020202020204" pitchFamily="34" charset="0"/>
              <a:buChar char="•"/>
            </a:pPr>
            <a:r>
              <a:rPr lang="en-US" sz="2400"/>
              <a:t>"Right to Privacy"  1890 Harvard Law Review</a:t>
            </a:r>
          </a:p>
          <a:p>
            <a:pPr marL="342900" indent="-342900">
              <a:buFont typeface="Arial" panose="020B0604020202020204" pitchFamily="34" charset="0"/>
              <a:buChar char="•"/>
            </a:pPr>
            <a:r>
              <a:rPr lang="en-US" sz="2400"/>
              <a:t>1948 Declaration of Human Rights</a:t>
            </a:r>
          </a:p>
          <a:p>
            <a:pPr marL="342900" indent="-342900">
              <a:buFont typeface="Arial" panose="020B0604020202020204" pitchFamily="34" charset="0"/>
              <a:buChar char="•"/>
            </a:pPr>
            <a:r>
              <a:rPr lang="en-US" sz="2400"/>
              <a:t>1995 Data Protection Directive</a:t>
            </a:r>
          </a:p>
          <a:p>
            <a:pPr marL="342900" indent="-342900">
              <a:buFont typeface="Arial" panose="020B0604020202020204" pitchFamily="34" charset="0"/>
              <a:buChar char="•"/>
            </a:pPr>
            <a:r>
              <a:rPr lang="en-US" sz="2400"/>
              <a:t>2018 GDPR </a:t>
            </a:r>
          </a:p>
          <a:p>
            <a:pPr marL="342900" indent="-342900">
              <a:buFont typeface="Arial" panose="020B0604020202020204" pitchFamily="34" charset="0"/>
              <a:buChar char="•"/>
            </a:pPr>
            <a:r>
              <a:rPr lang="en-US" sz="2400"/>
              <a:t>2020 CCPA</a:t>
            </a:r>
          </a:p>
          <a:p>
            <a:pPr marL="342900" indent="-342900">
              <a:buFont typeface="Arial" panose="020B0604020202020204" pitchFamily="34" charset="0"/>
              <a:buChar char="•"/>
            </a:pPr>
            <a:r>
              <a:rPr lang="en-US" sz="2400"/>
              <a:t>2023 CPRA </a:t>
            </a:r>
          </a:p>
        </p:txBody>
      </p:sp>
      <p:sp>
        <p:nvSpPr>
          <p:cNvPr id="3" name="TextBox 2">
            <a:extLst>
              <a:ext uri="{FF2B5EF4-FFF2-40B4-BE49-F238E27FC236}">
                <a16:creationId xmlns:a16="http://schemas.microsoft.com/office/drawing/2014/main" id="{AE3120CB-EE0B-4EA4-B8F7-31A231308572}"/>
              </a:ext>
            </a:extLst>
          </p:cNvPr>
          <p:cNvSpPr txBox="1"/>
          <p:nvPr/>
        </p:nvSpPr>
        <p:spPr>
          <a:xfrm>
            <a:off x="1318161" y="861559"/>
            <a:ext cx="7232073" cy="769441"/>
          </a:xfrm>
          <a:prstGeom prst="rect">
            <a:avLst/>
          </a:prstGeom>
          <a:noFill/>
        </p:spPr>
        <p:txBody>
          <a:bodyPr wrap="square" rtlCol="0">
            <a:spAutoFit/>
          </a:bodyPr>
          <a:lstStyle/>
          <a:p>
            <a:r>
              <a:rPr lang="en-US" sz="4400"/>
              <a:t>History of Privacy</a:t>
            </a:r>
          </a:p>
        </p:txBody>
      </p:sp>
    </p:spTree>
    <p:extLst>
      <p:ext uri="{BB962C8B-B14F-4D97-AF65-F5344CB8AC3E}">
        <p14:creationId xmlns:p14="http://schemas.microsoft.com/office/powerpoint/2010/main" val="1166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2554545"/>
          </a:xfrm>
          <a:prstGeom prst="rect">
            <a:avLst/>
          </a:prstGeom>
          <a:noFill/>
        </p:spPr>
        <p:txBody>
          <a:bodyPr wrap="square" rtlCol="0">
            <a:spAutoFit/>
          </a:bodyPr>
          <a:lstStyle/>
          <a:p>
            <a:r>
              <a:rPr lang="en-US" sz="3200"/>
              <a:t>‘</a:t>
            </a:r>
            <a:r>
              <a:rPr lang="en-US" sz="3200">
                <a:solidFill>
                  <a:srgbClr val="FF0000"/>
                </a:solidFill>
              </a:rPr>
              <a:t>personal data</a:t>
            </a:r>
            <a:r>
              <a:rPr lang="en-US" sz="3200"/>
              <a:t>’ means any information relating to an identified or identifiable natural person (‘data subject’); an identifiable natural person is one who can be identified, directly or </a:t>
            </a:r>
            <a:r>
              <a:rPr lang="en-US" sz="3200">
                <a:solidFill>
                  <a:srgbClr val="FF0000"/>
                </a:solidFill>
              </a:rPr>
              <a:t>indirectly.</a:t>
            </a:r>
          </a:p>
        </p:txBody>
      </p:sp>
      <p:sp>
        <p:nvSpPr>
          <p:cNvPr id="3" name="TextBox 2">
            <a:extLst>
              <a:ext uri="{FF2B5EF4-FFF2-40B4-BE49-F238E27FC236}">
                <a16:creationId xmlns:a16="http://schemas.microsoft.com/office/drawing/2014/main" id="{A525CCDA-93B3-4919-865E-33EFEBB6C6AA}"/>
              </a:ext>
            </a:extLst>
          </p:cNvPr>
          <p:cNvSpPr txBox="1"/>
          <p:nvPr/>
        </p:nvSpPr>
        <p:spPr>
          <a:xfrm>
            <a:off x="7255824" y="5581402"/>
            <a:ext cx="4465122" cy="461665"/>
          </a:xfrm>
          <a:prstGeom prst="rect">
            <a:avLst/>
          </a:prstGeom>
          <a:noFill/>
        </p:spPr>
        <p:txBody>
          <a:bodyPr wrap="square" rtlCol="0">
            <a:spAutoFit/>
          </a:bodyPr>
          <a:lstStyle/>
          <a:p>
            <a:r>
              <a:rPr lang="en-US" sz="2400"/>
              <a:t>https://gdpr-info.eu/art-4-gdpr/</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Article 4, GDPR, Definitions </a:t>
            </a:r>
          </a:p>
        </p:txBody>
      </p:sp>
    </p:spTree>
    <p:extLst>
      <p:ext uri="{BB962C8B-B14F-4D97-AF65-F5344CB8AC3E}">
        <p14:creationId xmlns:p14="http://schemas.microsoft.com/office/powerpoint/2010/main" val="14790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2554545"/>
          </a:xfrm>
          <a:prstGeom prst="rect">
            <a:avLst/>
          </a:prstGeom>
          <a:noFill/>
        </p:spPr>
        <p:txBody>
          <a:bodyPr wrap="square" rtlCol="0">
            <a:spAutoFit/>
          </a:bodyPr>
          <a:lstStyle/>
          <a:p>
            <a:r>
              <a:rPr lang="en-US" sz="3200">
                <a:solidFill>
                  <a:srgbClr val="FF0000"/>
                </a:solidFill>
              </a:rPr>
              <a:t>‘controller’ </a:t>
            </a:r>
            <a:r>
              <a:rPr lang="en-US" sz="3200"/>
              <a:t>means the natural or legal person, public authority, agency or other body which, alone or jointly with others, determines the purposes and means of the processing of personal data; </a:t>
            </a:r>
          </a:p>
        </p:txBody>
      </p:sp>
      <p:sp>
        <p:nvSpPr>
          <p:cNvPr id="3" name="TextBox 2">
            <a:extLst>
              <a:ext uri="{FF2B5EF4-FFF2-40B4-BE49-F238E27FC236}">
                <a16:creationId xmlns:a16="http://schemas.microsoft.com/office/drawing/2014/main" id="{A525CCDA-93B3-4919-865E-33EFEBB6C6AA}"/>
              </a:ext>
            </a:extLst>
          </p:cNvPr>
          <p:cNvSpPr txBox="1"/>
          <p:nvPr/>
        </p:nvSpPr>
        <p:spPr>
          <a:xfrm>
            <a:off x="7255824" y="5581402"/>
            <a:ext cx="4465122" cy="461665"/>
          </a:xfrm>
          <a:prstGeom prst="rect">
            <a:avLst/>
          </a:prstGeom>
          <a:noFill/>
        </p:spPr>
        <p:txBody>
          <a:bodyPr wrap="square" rtlCol="0">
            <a:spAutoFit/>
          </a:bodyPr>
          <a:lstStyle/>
          <a:p>
            <a:r>
              <a:rPr lang="en-US" sz="2400"/>
              <a:t>https://gdpr-info.eu/art-4-gdpr/</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Article 4, GDPR, Definitions </a:t>
            </a:r>
          </a:p>
        </p:txBody>
      </p:sp>
    </p:spTree>
    <p:extLst>
      <p:ext uri="{BB962C8B-B14F-4D97-AF65-F5344CB8AC3E}">
        <p14:creationId xmlns:p14="http://schemas.microsoft.com/office/powerpoint/2010/main" val="11436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59E9A-E005-49DC-8FC2-6C97D34296A1}"/>
              </a:ext>
            </a:extLst>
          </p:cNvPr>
          <p:cNvSpPr txBox="1"/>
          <p:nvPr/>
        </p:nvSpPr>
        <p:spPr>
          <a:xfrm>
            <a:off x="1852550" y="1720840"/>
            <a:ext cx="8003969" cy="2062103"/>
          </a:xfrm>
          <a:prstGeom prst="rect">
            <a:avLst/>
          </a:prstGeom>
          <a:noFill/>
        </p:spPr>
        <p:txBody>
          <a:bodyPr wrap="square" rtlCol="0">
            <a:spAutoFit/>
          </a:bodyPr>
          <a:lstStyle/>
          <a:p>
            <a:r>
              <a:rPr lang="en-US" sz="3200">
                <a:solidFill>
                  <a:srgbClr val="FF0000"/>
                </a:solidFill>
              </a:rPr>
              <a:t>‘processor’ </a:t>
            </a:r>
            <a:r>
              <a:rPr lang="en-US" sz="3200"/>
              <a:t>means a natural or legal person, public authority, agency or other body which processes personal data on behalf of the controller;</a:t>
            </a:r>
          </a:p>
        </p:txBody>
      </p:sp>
      <p:sp>
        <p:nvSpPr>
          <p:cNvPr id="3" name="TextBox 2">
            <a:extLst>
              <a:ext uri="{FF2B5EF4-FFF2-40B4-BE49-F238E27FC236}">
                <a16:creationId xmlns:a16="http://schemas.microsoft.com/office/drawing/2014/main" id="{A525CCDA-93B3-4919-865E-33EFEBB6C6AA}"/>
              </a:ext>
            </a:extLst>
          </p:cNvPr>
          <p:cNvSpPr txBox="1"/>
          <p:nvPr/>
        </p:nvSpPr>
        <p:spPr>
          <a:xfrm>
            <a:off x="7255824" y="5581402"/>
            <a:ext cx="4465122" cy="461665"/>
          </a:xfrm>
          <a:prstGeom prst="rect">
            <a:avLst/>
          </a:prstGeom>
          <a:noFill/>
        </p:spPr>
        <p:txBody>
          <a:bodyPr wrap="square" rtlCol="0">
            <a:spAutoFit/>
          </a:bodyPr>
          <a:lstStyle/>
          <a:p>
            <a:r>
              <a:rPr lang="en-US" sz="2400"/>
              <a:t>https://gdpr-info.eu/art-4-gdpr/</a:t>
            </a:r>
          </a:p>
        </p:txBody>
      </p:sp>
      <p:sp>
        <p:nvSpPr>
          <p:cNvPr id="4" name="TextBox 3">
            <a:extLst>
              <a:ext uri="{FF2B5EF4-FFF2-40B4-BE49-F238E27FC236}">
                <a16:creationId xmlns:a16="http://schemas.microsoft.com/office/drawing/2014/main" id="{4A1408C9-F8DE-4127-9089-71423F8A526E}"/>
              </a:ext>
            </a:extLst>
          </p:cNvPr>
          <p:cNvSpPr txBox="1"/>
          <p:nvPr/>
        </p:nvSpPr>
        <p:spPr>
          <a:xfrm>
            <a:off x="1520041" y="630267"/>
            <a:ext cx="7065818" cy="646331"/>
          </a:xfrm>
          <a:prstGeom prst="rect">
            <a:avLst/>
          </a:prstGeom>
          <a:noFill/>
        </p:spPr>
        <p:txBody>
          <a:bodyPr wrap="square" rtlCol="0">
            <a:spAutoFit/>
          </a:bodyPr>
          <a:lstStyle/>
          <a:p>
            <a:r>
              <a:rPr lang="en-US" sz="3600" b="1"/>
              <a:t>Article 4, GDPR, Definitions </a:t>
            </a:r>
          </a:p>
        </p:txBody>
      </p:sp>
    </p:spTree>
    <p:extLst>
      <p:ext uri="{BB962C8B-B14F-4D97-AF65-F5344CB8AC3E}">
        <p14:creationId xmlns:p14="http://schemas.microsoft.com/office/powerpoint/2010/main" val="367566705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{2901D43C-0394-4125-A08E-47080E7E46FA}tf56160789_win32</Template>
  <TotalTime>181</TotalTime>
  <Words>1003</Words>
  <Application>Microsoft Office PowerPoint</Application>
  <PresentationFormat>Widescreen</PresentationFormat>
  <Paragraphs>132</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Bookman Old Style</vt:lpstr>
      <vt:lpstr>Calibri</vt:lpstr>
      <vt:lpstr>Franklin Gothic Book</vt:lpstr>
      <vt:lpstr>Times New Roman</vt:lpstr>
      <vt:lpstr>Wingdings</vt:lpstr>
      <vt:lpstr>1_RetrospectVTI</vt:lpstr>
      <vt:lpstr>Building a Privacy Program</vt:lpstr>
      <vt:lpstr>No one shall be subjected to arbitrary interference with his privacy, family, home or correspondence, nor to attacks upon his honour and reputation. Everyone has the right to the protection of the law against such interference or attacks.</vt:lpstr>
      <vt:lpstr>No one shall be subjected to arbitrary interference with his privacy, family, home or correspondence, nor to attacks upon his honour and reputation. Everyone has the right to the protection of the law against such interference or attacks.</vt:lpstr>
      <vt:lpstr>Jonathan Kimmitt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Security Life Cycle </vt:lpstr>
      <vt:lpstr>Data Security Life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   A Deep Dive</dc:title>
  <dc:creator>Jonathan Kimmitt</dc:creator>
  <cp:lastModifiedBy>Kimmitt, Jonathan</cp:lastModifiedBy>
  <cp:revision>2</cp:revision>
  <dcterms:created xsi:type="dcterms:W3CDTF">2021-01-25T01:57:53Z</dcterms:created>
  <dcterms:modified xsi:type="dcterms:W3CDTF">2021-02-17T19:15:14Z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323b01-f53c-4001-b9cb-013b854b1b52_Enabled">
    <vt:lpwstr>true</vt:lpwstr>
  </property>
  <property fmtid="{D5CDD505-2E9C-101B-9397-08002B2CF9AE}" pid="3" name="MSIP_Label_cb323b01-f53c-4001-b9cb-013b854b1b52_SetDate">
    <vt:lpwstr>2021-01-25T01:57:54Z</vt:lpwstr>
  </property>
  <property fmtid="{D5CDD505-2E9C-101B-9397-08002B2CF9AE}" pid="4" name="MSIP_Label_cb323b01-f53c-4001-b9cb-013b854b1b52_Method">
    <vt:lpwstr>Standard</vt:lpwstr>
  </property>
  <property fmtid="{D5CDD505-2E9C-101B-9397-08002B2CF9AE}" pid="5" name="MSIP_Label_cb323b01-f53c-4001-b9cb-013b854b1b52_Name">
    <vt:lpwstr>General</vt:lpwstr>
  </property>
  <property fmtid="{D5CDD505-2E9C-101B-9397-08002B2CF9AE}" pid="6" name="MSIP_Label_cb323b01-f53c-4001-b9cb-013b854b1b52_SiteId">
    <vt:lpwstr>d4ff013c-62b7-4167-924f-5bd93e8202d3</vt:lpwstr>
  </property>
  <property fmtid="{D5CDD505-2E9C-101B-9397-08002B2CF9AE}" pid="7" name="MSIP_Label_cb323b01-f53c-4001-b9cb-013b854b1b52_ActionId">
    <vt:lpwstr>e96c04ed-7e59-47d0-bbe6-7b2561902617</vt:lpwstr>
  </property>
  <property fmtid="{D5CDD505-2E9C-101B-9397-08002B2CF9AE}" pid="8" name="MSIP_Label_cb323b01-f53c-4001-b9cb-013b854b1b52_ContentBits">
    <vt:lpwstr>0</vt:lpwstr>
  </property>
</Properties>
</file>