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4" d="100"/>
          <a:sy n="84" d="100"/>
        </p:scale>
        <p:origin x="-3228" y="-3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B50212-1A67-4067-9709-BE55D6CB867A}" type="datetimeFigureOut">
              <a:rPr lang="en-US" smtClean="0"/>
              <a:pPr/>
              <a:t>7/1/2014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158658-E1DE-4561-8B53-A9449D6556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B50212-1A67-4067-9709-BE55D6CB867A}" type="datetimeFigureOut">
              <a:rPr lang="en-US" smtClean="0"/>
              <a:pPr/>
              <a:t>7/1/2014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158658-E1DE-4561-8B53-A9449D6556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B50212-1A67-4067-9709-BE55D6CB867A}" type="datetimeFigureOut">
              <a:rPr lang="en-US" smtClean="0"/>
              <a:pPr/>
              <a:t>7/1/2014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158658-E1DE-4561-8B53-A9449D6556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B50212-1A67-4067-9709-BE55D6CB867A}" type="datetimeFigureOut">
              <a:rPr lang="en-US" smtClean="0"/>
              <a:pPr/>
              <a:t>7/1/2014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158658-E1DE-4561-8B53-A9449D6556C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B50212-1A67-4067-9709-BE55D6CB867A}" type="datetimeFigureOut">
              <a:rPr lang="en-US" smtClean="0"/>
              <a:pPr/>
              <a:t>7/1/2014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158658-E1DE-4561-8B53-A9449D6556C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B50212-1A67-4067-9709-BE55D6CB867A}" type="datetimeFigureOut">
              <a:rPr lang="en-US" smtClean="0"/>
              <a:pPr/>
              <a:t>7/1/2014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158658-E1DE-4561-8B53-A9449D6556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B50212-1A67-4067-9709-BE55D6CB867A}" type="datetimeFigureOut">
              <a:rPr lang="en-US" smtClean="0"/>
              <a:pPr/>
              <a:t>7/1/2014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158658-E1DE-4561-8B53-A9449D6556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B50212-1A67-4067-9709-BE55D6CB867A}" type="datetimeFigureOut">
              <a:rPr lang="en-US" smtClean="0"/>
              <a:pPr/>
              <a:t>7/1/2014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158658-E1DE-4561-8B53-A9449D6556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B50212-1A67-4067-9709-BE55D6CB867A}" type="datetimeFigureOut">
              <a:rPr lang="en-US" smtClean="0"/>
              <a:pPr/>
              <a:t>7/1/2014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158658-E1DE-4561-8B53-A9449D6556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B50212-1A67-4067-9709-BE55D6CB867A}" type="datetimeFigureOut">
              <a:rPr lang="en-US" smtClean="0"/>
              <a:pPr/>
              <a:t>7/1/2014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158658-E1DE-4561-8B53-A9449D6556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B50212-1A67-4067-9709-BE55D6CB867A}" type="datetimeFigureOut">
              <a:rPr lang="en-US" smtClean="0"/>
              <a:pPr/>
              <a:t>7/1/2014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158658-E1DE-4561-8B53-A9449D6556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8B50212-1A67-4067-9709-BE55D6CB867A}" type="datetimeFigureOut">
              <a:rPr lang="en-US" smtClean="0"/>
              <a:pPr/>
              <a:t>7/1/2014</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5158658-E1DE-4561-8B53-A9449D6556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uact=8&amp;docid=SbReA4v9ahf3XM&amp;tbnid=xNxKpX7LGPzpTM:&amp;ved=0CAUQjRw&amp;url=http://sweetclipart.com/cute-orange-starfish-1174&amp;ei=Xk2oU6q2NJKPyAShvIAw&amp;bvm=bv.69411363,d.aWw&amp;psig=AFQjCNEOBBYBwysaqas6_4M-dD_EeKtMeA&amp;ust=1403625169223365" TargetMode="External"/><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www.odsa.org/"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uact=8&amp;docid=SbReA4v9ahf3XM&amp;tbnid=xNxKpX7LGPzpTM:&amp;ved=0CAUQjRw&amp;url=http://sweetclipart.com/cute-orange-starfish-1174&amp;ei=Xk2oU6q2NJKPyAShvIAw&amp;bvm=bv.69411363,d.aWw&amp;psig=AFQjCNEOBBYBwysaqas6_4M-dD_EeKtMeA&amp;ust=1403625169223365" TargetMode="External"/><Relationship Id="rId2" Type="http://schemas.openxmlformats.org/officeDocument/2006/relationships/image" Target="../media/image5.jpe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1" y="1"/>
            <a:ext cx="6858000" cy="2286000"/>
          </a:xfrm>
          <a:prstGeom prst="rect">
            <a:avLst/>
          </a:prstGeom>
        </p:spPr>
      </p:pic>
      <p:sp>
        <p:nvSpPr>
          <p:cNvPr id="1026" name="Text Box 2"/>
          <p:cNvSpPr txBox="1">
            <a:spLocks noChangeArrowheads="1"/>
          </p:cNvSpPr>
          <p:nvPr/>
        </p:nvSpPr>
        <p:spPr bwMode="auto">
          <a:xfrm>
            <a:off x="152400" y="152400"/>
            <a:ext cx="1181100" cy="8588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3600" b="0" i="0" u="none" strike="noStrike" cap="none" normalizeH="0" baseline="0" smtClean="0">
                <a:ln>
                  <a:noFill/>
                </a:ln>
                <a:solidFill>
                  <a:srgbClr val="FFFFFF"/>
                </a:solidFill>
                <a:effectLst/>
                <a:latin typeface="Impact" pitchFamily="34" charset="0"/>
                <a:cs typeface="Arial" pitchFamily="34" charset="0"/>
              </a:rPr>
              <a:t>THE</a:t>
            </a:r>
            <a:r>
              <a:rPr kumimoji="0" lang="en-US" sz="3600" b="0" i="0" u="none" strike="noStrike" cap="none" normalizeH="0" baseline="0" smtClean="0">
                <a:ln>
                  <a:noFill/>
                </a:ln>
                <a:solidFill>
                  <a:schemeClr val="tx1"/>
                </a:solidFill>
                <a:effectLst/>
                <a:latin typeface="Impact"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7" name="Text Box 3"/>
          <p:cNvSpPr txBox="1">
            <a:spLocks noChangeArrowheads="1"/>
          </p:cNvSpPr>
          <p:nvPr/>
        </p:nvSpPr>
        <p:spPr bwMode="auto">
          <a:xfrm>
            <a:off x="1219200" y="152400"/>
            <a:ext cx="2609850" cy="1047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7200" b="0" i="0" u="none" strike="noStrike" cap="none" normalizeH="0" baseline="0" smtClean="0">
                <a:ln>
                  <a:noFill/>
                </a:ln>
                <a:solidFill>
                  <a:srgbClr val="FFFFFF"/>
                </a:solidFill>
                <a:effectLst/>
                <a:latin typeface="Broadway" pitchFamily="82" charset="0"/>
                <a:cs typeface="Arial" pitchFamily="34" charset="0"/>
              </a:rPr>
              <a:t>TRiO</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8" name="Text Box 2"/>
          <p:cNvSpPr txBox="1">
            <a:spLocks noChangeArrowheads="1"/>
          </p:cNvSpPr>
          <p:nvPr/>
        </p:nvSpPr>
        <p:spPr bwMode="auto">
          <a:xfrm>
            <a:off x="5519578" y="146756"/>
            <a:ext cx="1085850" cy="3693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800" b="0" i="0" u="none" strike="noStrike" cap="none" normalizeH="0" baseline="0" dirty="0" smtClean="0">
                <a:ln>
                  <a:noFill/>
                </a:ln>
                <a:solidFill>
                  <a:srgbClr val="FFFFFF"/>
                </a:solidFill>
                <a:effectLst/>
                <a:latin typeface="Bernard MT Condensed" pitchFamily="18" charset="0"/>
                <a:cs typeface="Arial" pitchFamily="34" charset="0"/>
              </a:rPr>
              <a:t>July </a:t>
            </a:r>
            <a:r>
              <a:rPr kumimoji="0" lang="en-US" sz="1800" b="0" i="0" u="none" strike="noStrike" cap="none" normalizeH="0" baseline="0" dirty="0" smtClean="0">
                <a:ln>
                  <a:noFill/>
                </a:ln>
                <a:solidFill>
                  <a:srgbClr val="FFFFFF"/>
                </a:solidFill>
                <a:effectLst/>
                <a:latin typeface="Bernard MT Condensed" pitchFamily="18" charset="0"/>
                <a:cs typeface="Arial" pitchFamily="34" charset="0"/>
              </a:rPr>
              <a:t>2014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9" name="Text Box 5"/>
          <p:cNvSpPr txBox="1">
            <a:spLocks noChangeArrowheads="1"/>
          </p:cNvSpPr>
          <p:nvPr/>
        </p:nvSpPr>
        <p:spPr bwMode="auto">
          <a:xfrm rot="-371303">
            <a:off x="42231" y="1744245"/>
            <a:ext cx="1304925" cy="85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Broadway" pitchFamily="82" charset="0"/>
                <a:cs typeface="Arial" pitchFamily="34" charset="0"/>
              </a:rPr>
              <a:t>To Our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Broadway" pitchFamily="82" charset="0"/>
                <a:cs typeface="Arial" pitchFamily="34" charset="0"/>
              </a:rPr>
              <a:t>Grads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2" name="Text Box 8"/>
          <p:cNvSpPr txBox="1">
            <a:spLocks noChangeArrowheads="1"/>
          </p:cNvSpPr>
          <p:nvPr/>
        </p:nvSpPr>
        <p:spPr bwMode="auto">
          <a:xfrm>
            <a:off x="0" y="2438400"/>
            <a:ext cx="4610100" cy="885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4800" b="0" i="0" u="none" strike="noStrike" cap="none" normalizeH="0" baseline="0" dirty="0" smtClean="0">
                <a:ln>
                  <a:noFill/>
                </a:ln>
                <a:solidFill>
                  <a:schemeClr val="tx1"/>
                </a:solidFill>
                <a:effectLst/>
                <a:latin typeface="Ravie" pitchFamily="82" charset="0"/>
                <a:cs typeface="Arial" pitchFamily="34" charset="0"/>
              </a:rPr>
              <a:t>CONGRATS!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3" name="Circular Arrow 7"/>
          <p:cNvSpPr>
            <a:spLocks/>
          </p:cNvSpPr>
          <p:nvPr/>
        </p:nvSpPr>
        <p:spPr bwMode="auto">
          <a:xfrm rot="-4640025">
            <a:off x="765274" y="1943203"/>
            <a:ext cx="1274762" cy="714375"/>
          </a:xfrm>
          <a:custGeom>
            <a:avLst/>
            <a:gdLst>
              <a:gd name="T0" fmla="*/ 472907 w 753745"/>
              <a:gd name="T1" fmla="*/ 137771 h 655320"/>
              <a:gd name="T2" fmla="*/ 631076 w 753745"/>
              <a:gd name="T3" fmla="*/ 332932 h 655320"/>
              <a:gd name="T4" fmla="*/ 464419 w 753745"/>
              <a:gd name="T5" fmla="*/ 520198 h 655320"/>
              <a:gd name="T6" fmla="*/ 456362 w 753745"/>
              <a:gd name="T7" fmla="*/ 642518 h 655320"/>
              <a:gd name="T8" fmla="*/ 363382 w 753745"/>
              <a:gd name="T9" fmla="*/ 532447 h 655320"/>
              <a:gd name="T10" fmla="*/ 472477 w 753745"/>
              <a:gd name="T11" fmla="*/ 397880 h 655320"/>
              <a:gd name="T12" fmla="*/ 464419 w 753745"/>
              <a:gd name="T13" fmla="*/ 520199 h 655320"/>
              <a:gd name="T14" fmla="*/ 631076 w 753745"/>
              <a:gd name="T15" fmla="*/ 332933 h 655320"/>
              <a:gd name="T16" fmla="*/ 472907 w 753745"/>
              <a:gd name="T17" fmla="*/ 137772 h 655320"/>
              <a:gd name="T18" fmla="*/ 472907 w 753745"/>
              <a:gd name="T19" fmla="*/ 137771 h 6553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53745" h="655320">
                <a:moveTo>
                  <a:pt x="472907" y="137771"/>
                </a:moveTo>
                <a:cubicBezTo>
                  <a:pt x="570816" y="169976"/>
                  <a:pt x="633795" y="247685"/>
                  <a:pt x="631076" y="332932"/>
                </a:cubicBezTo>
                <a:cubicBezTo>
                  <a:pt x="628395" y="417009"/>
                  <a:pt x="562331" y="491243"/>
                  <a:pt x="464419" y="520198"/>
                </a:cubicBezTo>
                <a:lnTo>
                  <a:pt x="456362" y="642518"/>
                </a:lnTo>
                <a:lnTo>
                  <a:pt x="363382" y="532447"/>
                </a:lnTo>
                <a:lnTo>
                  <a:pt x="472477" y="397880"/>
                </a:lnTo>
                <a:lnTo>
                  <a:pt x="464419" y="520199"/>
                </a:lnTo>
                <a:cubicBezTo>
                  <a:pt x="562331" y="491243"/>
                  <a:pt x="628395" y="417010"/>
                  <a:pt x="631076" y="332933"/>
                </a:cubicBezTo>
                <a:cubicBezTo>
                  <a:pt x="633795" y="247685"/>
                  <a:pt x="570815" y="169977"/>
                  <a:pt x="472907" y="137772"/>
                </a:cubicBezTo>
                <a:lnTo>
                  <a:pt x="472907" y="137771"/>
                </a:lnTo>
                <a:close/>
              </a:path>
            </a:pathLst>
          </a:custGeom>
          <a:solidFill>
            <a:srgbClr val="FFFFFF"/>
          </a:solidFill>
          <a:ln w="25400">
            <a:solidFill>
              <a:srgbClr val="4BACC6"/>
            </a:solidFill>
            <a:round/>
            <a:headEnd/>
            <a:tailEnd/>
          </a:ln>
        </p:spPr>
        <p:txBody>
          <a:bodyPr vert="horz" wrap="square" lIns="91440" tIns="45720" rIns="91440" bIns="45720" numCol="1" anchor="ctr" anchorCtr="0" compatLnSpc="1">
            <a:prstTxWarp prst="textNoShape">
              <a:avLst/>
            </a:prstTxWarp>
          </a:bodyPr>
          <a:lstStyle/>
          <a:p>
            <a:endParaRPr lang="en-US"/>
          </a:p>
        </p:txBody>
      </p:sp>
      <p:sp>
        <p:nvSpPr>
          <p:cNvPr id="1034" name="Text Box 10"/>
          <p:cNvSpPr txBox="1">
            <a:spLocks noChangeArrowheads="1"/>
          </p:cNvSpPr>
          <p:nvPr/>
        </p:nvSpPr>
        <p:spPr bwMode="auto">
          <a:xfrm>
            <a:off x="2438400" y="1981200"/>
            <a:ext cx="2028825" cy="428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noProof="1" smtClean="0">
                <a:ln>
                  <a:noFill/>
                </a:ln>
                <a:solidFill>
                  <a:schemeClr val="tx1"/>
                </a:solidFill>
                <a:effectLst/>
                <a:latin typeface="Bradley Hand ITC" pitchFamily="66" charset="0"/>
                <a:cs typeface="Arial" pitchFamily="34" charset="0"/>
              </a:rPr>
              <a:t>      Facebook.com/EOSCSSS</a:t>
            </a:r>
          </a:p>
          <a:p>
            <a:pPr marL="0" marR="0" lvl="0" indent="0" algn="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noProof="1" smtClean="0">
                <a:ln>
                  <a:noFill/>
                </a:ln>
                <a:solidFill>
                  <a:schemeClr val="tx1"/>
                </a:solidFill>
                <a:effectLst/>
                <a:latin typeface="Bradley Hand ITC" pitchFamily="66" charset="0"/>
                <a:cs typeface="Arial" pitchFamily="34" charset="0"/>
              </a:rPr>
              <a:t>918.465.1825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5" name="Rectangle 397"/>
          <p:cNvSpPr>
            <a:spLocks noChangeArrowheads="1"/>
          </p:cNvSpPr>
          <p:nvPr/>
        </p:nvSpPr>
        <p:spPr bwMode="auto">
          <a:xfrm flipH="1">
            <a:off x="4666508" y="1981200"/>
            <a:ext cx="2057399" cy="7106654"/>
          </a:xfrm>
          <a:prstGeom prst="rect">
            <a:avLst/>
          </a:prstGeom>
          <a:solidFill>
            <a:srgbClr val="FFFFFF"/>
          </a:solidFill>
          <a:ln w="25400">
            <a:solidFill>
              <a:srgbClr val="4BACC6"/>
            </a:solidFill>
            <a:miter lim="800000"/>
            <a:headEnd/>
            <a:tailEnd/>
          </a:ln>
        </p:spPr>
        <p:txBody>
          <a:bodyPr vert="horz" wrap="square" lIns="274320" tIns="274320" rIns="274320" bIns="2743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rgbClr val="000000"/>
                </a:solidFill>
                <a:effectLst/>
                <a:latin typeface="Ravie" pitchFamily="82" charset="0"/>
                <a:cs typeface="Arial" pitchFamily="34" charset="0"/>
              </a:rPr>
              <a:t>Important   Dates</a:t>
            </a:r>
            <a:r>
              <a:rPr kumimoji="0" lang="en-US" sz="1400" b="0" i="0" u="none" strike="noStrike" cap="none" normalizeH="0" baseline="0" dirty="0" smtClean="0">
                <a:ln>
                  <a:noFill/>
                </a:ln>
                <a:solidFill>
                  <a:srgbClr val="000000"/>
                </a:solidFill>
                <a:effectLst/>
                <a:latin typeface="Ravie" pitchFamily="82" charset="0"/>
                <a:cs typeface="Arial" pitchFamily="34" charset="0"/>
              </a:rPr>
              <a:t>:</a:t>
            </a:r>
            <a:endParaRPr kumimoji="0" lang="en-US" sz="1200" b="0" i="0" u="none" strike="noStrike" cap="none" normalizeH="0" baseline="0" dirty="0" smtClean="0">
              <a:ln>
                <a:noFill/>
              </a:ln>
              <a:solidFill>
                <a:srgbClr val="000000"/>
              </a:solidFill>
              <a:effectLst/>
              <a:latin typeface="Ravie" pitchFamily="82" charset="0"/>
              <a:cs typeface="Arial" pitchFamily="34" charset="0"/>
            </a:endParaRPr>
          </a:p>
          <a:p>
            <a:pPr lvl="0" fontAlgn="base">
              <a:spcBef>
                <a:spcPct val="0"/>
              </a:spcBef>
              <a:spcAft>
                <a:spcPct val="0"/>
              </a:spcAft>
            </a:pPr>
            <a:r>
              <a:rPr kumimoji="0" lang="en-US" sz="1200" b="0" i="0" u="none" strike="noStrike" cap="none" normalizeH="0" baseline="0" dirty="0" smtClean="0">
                <a:ln>
                  <a:noFill/>
                </a:ln>
                <a:solidFill>
                  <a:srgbClr val="000000"/>
                </a:solidFill>
                <a:effectLst/>
                <a:latin typeface="Ravie" pitchFamily="82" charset="0"/>
                <a:cs typeface="Arial" pitchFamily="34" charset="0"/>
              </a:rPr>
              <a:t>*</a:t>
            </a:r>
            <a:r>
              <a:rPr kumimoji="0" lang="en-US" sz="1100" b="0" i="0" u="none" strike="noStrike" cap="none" normalizeH="0" baseline="0" dirty="0" smtClean="0">
                <a:ln>
                  <a:noFill/>
                </a:ln>
                <a:solidFill>
                  <a:srgbClr val="000000"/>
                </a:solidFill>
                <a:effectLst/>
                <a:latin typeface="Ravie" pitchFamily="82" charset="0"/>
                <a:cs typeface="Arial" pitchFamily="34" charset="0"/>
              </a:rPr>
              <a:t>  </a:t>
            </a:r>
            <a:r>
              <a:rPr lang="en-US" sz="1400" b="1" dirty="0" smtClean="0">
                <a:solidFill>
                  <a:srgbClr val="000000"/>
                </a:solidFill>
                <a:latin typeface="Ravie" pitchFamily="82" charset="0"/>
                <a:cs typeface="Arial" pitchFamily="34" charset="0"/>
              </a:rPr>
              <a:t>July 4</a:t>
            </a:r>
            <a:r>
              <a:rPr lang="en-US" sz="1400" b="1" baseline="30000" dirty="0" smtClean="0">
                <a:solidFill>
                  <a:srgbClr val="000000"/>
                </a:solidFill>
                <a:latin typeface="Ravie" pitchFamily="82" charset="0"/>
                <a:cs typeface="Arial" pitchFamily="34" charset="0"/>
              </a:rPr>
              <a:t>th</a:t>
            </a:r>
            <a:endParaRPr lang="en-US" sz="1400" b="1" dirty="0" smtClean="0">
              <a:solidFill>
                <a:srgbClr val="000000"/>
              </a:solidFill>
              <a:latin typeface="Ravie" pitchFamily="82" charset="0"/>
              <a:cs typeface="Arial" pitchFamily="34" charset="0"/>
            </a:endParaRPr>
          </a:p>
          <a:p>
            <a:pPr lvl="0" fontAlgn="base">
              <a:spcBef>
                <a:spcPct val="0"/>
              </a:spcBef>
              <a:spcAft>
                <a:spcPct val="0"/>
              </a:spcAft>
            </a:pPr>
            <a:r>
              <a:rPr lang="en-US" sz="1200" dirty="0" smtClean="0">
                <a:solidFill>
                  <a:srgbClr val="000000"/>
                </a:solidFill>
                <a:latin typeface="Ravie" pitchFamily="82" charset="0"/>
                <a:cs typeface="Arial" pitchFamily="34" charset="0"/>
              </a:rPr>
              <a:t>   </a:t>
            </a:r>
            <a:r>
              <a:rPr lang="en-US" sz="1100" dirty="0" smtClean="0">
                <a:solidFill>
                  <a:srgbClr val="000000"/>
                </a:solidFill>
                <a:latin typeface="Ravie" pitchFamily="82" charset="0"/>
                <a:cs typeface="Arial" pitchFamily="34" charset="0"/>
              </a:rPr>
              <a:t>Independence</a:t>
            </a:r>
          </a:p>
          <a:p>
            <a:pPr lvl="0" fontAlgn="base">
              <a:spcBef>
                <a:spcPct val="0"/>
              </a:spcBef>
              <a:spcAft>
                <a:spcPct val="0"/>
              </a:spcAft>
            </a:pPr>
            <a:r>
              <a:rPr lang="en-US" sz="1100" dirty="0" smtClean="0">
                <a:solidFill>
                  <a:srgbClr val="000000"/>
                </a:solidFill>
                <a:latin typeface="Ravie" pitchFamily="82" charset="0"/>
                <a:cs typeface="Arial" pitchFamily="34" charset="0"/>
              </a:rPr>
              <a:t>     Day </a:t>
            </a:r>
            <a:endParaRPr kumimoji="0" lang="en-US" sz="1100" b="0" i="0" u="none" strike="noStrike" cap="none" normalizeH="0" baseline="0" dirty="0" smtClean="0">
              <a:ln>
                <a:noFill/>
              </a:ln>
              <a:solidFill>
                <a:srgbClr val="000000"/>
              </a:solidFill>
              <a:effectLst/>
              <a:latin typeface="Ravie" pitchFamily="82"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100" dirty="0" smtClean="0">
              <a:solidFill>
                <a:srgbClr val="000000"/>
              </a:solidFill>
              <a:latin typeface="Ravie" pitchFamily="82"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100" dirty="0" smtClean="0">
              <a:solidFill>
                <a:srgbClr val="000000"/>
              </a:solidFill>
              <a:latin typeface="Ravie" pitchFamily="82"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i="0" u="none" strike="noStrike" cap="none" normalizeH="0" baseline="0" dirty="0" smtClean="0">
                <a:ln>
                  <a:noFill/>
                </a:ln>
                <a:solidFill>
                  <a:srgbClr val="000000"/>
                </a:solidFill>
                <a:effectLst/>
                <a:latin typeface="Ravie" pitchFamily="82" charset="0"/>
                <a:cs typeface="Arial" pitchFamily="34" charset="0"/>
              </a:rPr>
              <a:t>* </a:t>
            </a:r>
            <a:r>
              <a:rPr kumimoji="0" lang="en-US" sz="1100" b="1" i="0" u="none" strike="noStrike" cap="none" normalizeH="0" baseline="0" dirty="0" smtClean="0">
                <a:ln>
                  <a:noFill/>
                </a:ln>
                <a:solidFill>
                  <a:srgbClr val="000000"/>
                </a:solidFill>
                <a:effectLst/>
                <a:latin typeface="Ravie" pitchFamily="82" charset="0"/>
                <a:cs typeface="Arial" pitchFamily="34" charset="0"/>
              </a:rPr>
              <a:t> </a:t>
            </a:r>
            <a:r>
              <a:rPr kumimoji="0" lang="en-US" sz="1400" b="1" i="0" u="none" strike="noStrike" cap="none" normalizeH="0" baseline="0" dirty="0" smtClean="0">
                <a:ln>
                  <a:noFill/>
                </a:ln>
                <a:solidFill>
                  <a:srgbClr val="000000"/>
                </a:solidFill>
                <a:effectLst/>
                <a:latin typeface="Ravie" pitchFamily="82" charset="0"/>
                <a:cs typeface="Arial" pitchFamily="34" charset="0"/>
              </a:rPr>
              <a:t>July 10</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Ravie" pitchFamily="82" charset="0"/>
                <a:cs typeface="Arial" pitchFamily="34" charset="0"/>
              </a:rPr>
              <a:t>    </a:t>
            </a:r>
            <a:r>
              <a:rPr kumimoji="0" lang="en-US" sz="1200" b="0" i="0" u="none" strike="noStrike" cap="none" normalizeH="0" baseline="0" dirty="0" smtClean="0">
                <a:ln>
                  <a:noFill/>
                </a:ln>
                <a:solidFill>
                  <a:srgbClr val="000000"/>
                </a:solidFill>
                <a:effectLst/>
                <a:latin typeface="Ravie" pitchFamily="82" charset="0"/>
                <a:cs typeface="Arial" pitchFamily="34" charset="0"/>
              </a:rPr>
              <a:t>Last Day to</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Ravie" pitchFamily="82" charset="0"/>
                <a:cs typeface="Arial" pitchFamily="34" charset="0"/>
              </a:rPr>
              <a:t>    Withdraw</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rgbClr val="000000"/>
              </a:solidFill>
              <a:effectLst/>
              <a:latin typeface="Ravie" pitchFamily="82"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Ravie" pitchFamily="82" charset="0"/>
                <a:cs typeface="Arial" pitchFamily="34" charset="0"/>
              </a:rPr>
              <a:t>*  </a:t>
            </a:r>
            <a:r>
              <a:rPr lang="en-US" sz="1400" b="1" dirty="0" smtClean="0">
                <a:solidFill>
                  <a:srgbClr val="000000"/>
                </a:solidFill>
                <a:latin typeface="Ravie" pitchFamily="82" charset="0"/>
                <a:cs typeface="Arial" pitchFamily="34" charset="0"/>
              </a:rPr>
              <a:t>July 10</a:t>
            </a:r>
            <a:endParaRPr kumimoji="0" lang="en-US" sz="1400" b="1" i="0" u="none" strike="noStrike" cap="none" normalizeH="0" baseline="0" dirty="0" smtClean="0">
              <a:ln>
                <a:noFill/>
              </a:ln>
              <a:solidFill>
                <a:srgbClr val="000000"/>
              </a:solidFill>
              <a:effectLst/>
              <a:latin typeface="Ravie" pitchFamily="82"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Ravie" pitchFamily="82" charset="0"/>
                <a:cs typeface="Arial" pitchFamily="34" charset="0"/>
              </a:rPr>
              <a:t>    Willis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Ravie" pitchFamily="82" charset="0"/>
                <a:cs typeface="Arial" pitchFamily="34" charset="0"/>
              </a:rPr>
              <a:t>    Scholarship</a:t>
            </a:r>
          </a:p>
          <a:p>
            <a:pPr marL="0" marR="0" lvl="0" indent="0" algn="l" defTabSz="914400" rtl="0" eaLnBrk="1" fontAlgn="base" latinLnBrk="0" hangingPunct="1">
              <a:lnSpc>
                <a:spcPct val="100000"/>
              </a:lnSpc>
              <a:spcBef>
                <a:spcPct val="0"/>
              </a:spcBef>
              <a:spcAft>
                <a:spcPct val="0"/>
              </a:spcAft>
              <a:buClrTx/>
              <a:buSzTx/>
              <a:buFontTx/>
              <a:buNone/>
              <a:tabLst/>
            </a:pPr>
            <a:r>
              <a:rPr lang="en-US" sz="1200" dirty="0">
                <a:solidFill>
                  <a:srgbClr val="000000"/>
                </a:solidFill>
                <a:latin typeface="Ravie" pitchFamily="82" charset="0"/>
                <a:cs typeface="Arial" pitchFamily="34" charset="0"/>
              </a:rPr>
              <a:t> </a:t>
            </a:r>
            <a:r>
              <a:rPr lang="en-US" sz="1200" dirty="0" smtClean="0">
                <a:solidFill>
                  <a:srgbClr val="000000"/>
                </a:solidFill>
                <a:latin typeface="Ravie" pitchFamily="82" charset="0"/>
                <a:cs typeface="Arial" pitchFamily="34" charset="0"/>
              </a:rPr>
              <a:t>   Due</a:t>
            </a:r>
            <a:endParaRPr kumimoji="0" lang="en-US" sz="1100" b="0" i="0" u="none" strike="noStrike" cap="none" normalizeH="0" baseline="0" dirty="0" smtClean="0">
              <a:ln>
                <a:noFill/>
              </a:ln>
              <a:solidFill>
                <a:srgbClr val="000000"/>
              </a:solidFill>
              <a:effectLst/>
              <a:latin typeface="Ravie" pitchFamily="82"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rgbClr val="000000"/>
              </a:solidFill>
              <a:effectLst/>
              <a:latin typeface="Ravie" pitchFamily="82"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Ravie" pitchFamily="82" charset="0"/>
                <a:cs typeface="Arial" pitchFamily="34" charset="0"/>
              </a:rPr>
              <a:t>*   </a:t>
            </a:r>
            <a:r>
              <a:rPr lang="en-US" sz="1400" b="1" dirty="0" smtClean="0">
                <a:solidFill>
                  <a:srgbClr val="000000"/>
                </a:solidFill>
                <a:latin typeface="Ravie" pitchFamily="82" charset="0"/>
                <a:cs typeface="Arial" pitchFamily="34" charset="0"/>
              </a:rPr>
              <a:t>August 11</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smtClean="0">
                <a:ln>
                  <a:noFill/>
                </a:ln>
                <a:solidFill>
                  <a:schemeClr val="tx1"/>
                </a:solidFill>
                <a:effectLst/>
                <a:latin typeface="Ravie" pitchFamily="82" charset="0"/>
                <a:cs typeface="Arial" pitchFamily="34" charset="0"/>
              </a:rPr>
              <a:t>Classes</a:t>
            </a:r>
            <a:r>
              <a:rPr kumimoji="0" lang="en-US" sz="1200" b="0" i="0" u="none" strike="noStrike" cap="none" normalizeH="0" dirty="0" smtClean="0">
                <a:ln>
                  <a:noFill/>
                </a:ln>
                <a:solidFill>
                  <a:schemeClr val="tx1"/>
                </a:solidFill>
                <a:effectLst/>
                <a:latin typeface="Ravie" pitchFamily="82"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en-US" sz="1200" baseline="0" dirty="0" smtClean="0">
                <a:latin typeface="Ravie" pitchFamily="82" charset="0"/>
                <a:cs typeface="Arial" pitchFamily="34" charset="0"/>
              </a:rPr>
              <a:t>     Begin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dirty="0" smtClean="0">
              <a:ln>
                <a:noFill/>
              </a:ln>
              <a:solidFill>
                <a:schemeClr val="tx1"/>
              </a:solidFill>
              <a:effectLst/>
              <a:latin typeface="Ravie" pitchFamily="82"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sz="1200" baseline="0" dirty="0" smtClean="0">
                <a:latin typeface="Ravie" pitchFamily="82" charset="0"/>
                <a:cs typeface="Arial" pitchFamily="34" charset="0"/>
              </a:rPr>
              <a:t>*   </a:t>
            </a:r>
            <a:r>
              <a:rPr lang="en-US" sz="1400" b="1" baseline="0" dirty="0" smtClean="0">
                <a:latin typeface="Ravie" pitchFamily="82" charset="0"/>
                <a:cs typeface="Arial" pitchFamily="34" charset="0"/>
              </a:rPr>
              <a:t>August</a:t>
            </a:r>
            <a:r>
              <a:rPr lang="en-US" sz="1400" b="1" dirty="0" smtClean="0">
                <a:latin typeface="Ravie" pitchFamily="82" charset="0"/>
                <a:cs typeface="Arial" pitchFamily="34" charset="0"/>
              </a:rPr>
              <a:t> </a:t>
            </a:r>
            <a:r>
              <a:rPr lang="en-US" sz="1200" b="1" dirty="0" smtClean="0">
                <a:latin typeface="Ravie" pitchFamily="82" charset="0"/>
                <a:cs typeface="Arial" pitchFamily="34" charset="0"/>
              </a:rPr>
              <a:t>29</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Ravie" pitchFamily="82" charset="0"/>
                <a:cs typeface="Arial" pitchFamily="34" charset="0"/>
              </a:rPr>
              <a:t>    </a:t>
            </a:r>
            <a:r>
              <a:rPr kumimoji="0" lang="en-US" sz="1200" b="0" i="0" u="none" strike="noStrike" cap="none" normalizeH="0" baseline="0" dirty="0" smtClean="0">
                <a:ln>
                  <a:noFill/>
                </a:ln>
                <a:solidFill>
                  <a:schemeClr val="tx1"/>
                </a:solidFill>
                <a:effectLst/>
                <a:latin typeface="Ravie" pitchFamily="82" charset="0"/>
                <a:cs typeface="Arial" pitchFamily="34" charset="0"/>
              </a:rPr>
              <a:t> </a:t>
            </a:r>
            <a:r>
              <a:rPr kumimoji="0" lang="en-US" sz="1200" b="0" i="0" u="none" strike="noStrike" cap="none" normalizeH="0" baseline="0" dirty="0" err="1" smtClean="0">
                <a:ln>
                  <a:noFill/>
                </a:ln>
                <a:solidFill>
                  <a:schemeClr val="tx1"/>
                </a:solidFill>
                <a:effectLst/>
                <a:latin typeface="Ravie" pitchFamily="82" charset="0"/>
                <a:cs typeface="Arial" pitchFamily="34" charset="0"/>
              </a:rPr>
              <a:t>TRiO</a:t>
            </a:r>
            <a:r>
              <a:rPr kumimoji="0" lang="en-US" sz="1200" b="0" i="0" u="none" strike="noStrike" cap="none" normalizeH="0" baseline="0" dirty="0" smtClean="0">
                <a:ln>
                  <a:noFill/>
                </a:ln>
                <a:solidFill>
                  <a:schemeClr val="tx1"/>
                </a:solidFill>
                <a:effectLst/>
                <a:latin typeface="Ravie" pitchFamily="82"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en-US" sz="1200" dirty="0">
                <a:latin typeface="Ravie" pitchFamily="82" charset="0"/>
                <a:cs typeface="Arial" pitchFamily="34" charset="0"/>
              </a:rPr>
              <a:t> </a:t>
            </a:r>
            <a:r>
              <a:rPr lang="en-US" sz="1200" dirty="0" smtClean="0">
                <a:latin typeface="Ravie" pitchFamily="82" charset="0"/>
                <a:cs typeface="Arial" pitchFamily="34" charset="0"/>
              </a:rPr>
              <a:t>    </a:t>
            </a:r>
            <a:r>
              <a:rPr kumimoji="0" lang="en-US" sz="1200" b="0" i="0" u="none" strike="noStrike" cap="none" normalizeH="0" baseline="0" dirty="0" smtClean="0">
                <a:ln>
                  <a:noFill/>
                </a:ln>
                <a:solidFill>
                  <a:schemeClr val="tx1"/>
                </a:solidFill>
                <a:effectLst/>
                <a:latin typeface="Ravie" pitchFamily="82" charset="0"/>
                <a:cs typeface="Arial" pitchFamily="34" charset="0"/>
              </a:rPr>
              <a:t>Scho</a:t>
            </a:r>
            <a:r>
              <a:rPr lang="en-US" sz="1200" dirty="0" smtClean="0">
                <a:latin typeface="Ravie" pitchFamily="82" charset="0"/>
                <a:cs typeface="Arial" pitchFamily="34" charset="0"/>
              </a:rPr>
              <a:t>larship</a:t>
            </a:r>
            <a:endParaRPr kumimoji="0" lang="en-US" sz="1200" b="0" i="0" u="none" strike="noStrike" cap="none" normalizeH="0" baseline="0" dirty="0" smtClean="0">
              <a:ln>
                <a:noFill/>
              </a:ln>
              <a:solidFill>
                <a:schemeClr val="tx1"/>
              </a:solidFill>
              <a:effectLst/>
              <a:latin typeface="Ravie" pitchFamily="82"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sz="1200" dirty="0" smtClean="0">
                <a:latin typeface="Ravie" pitchFamily="82" charset="0"/>
                <a:cs typeface="Arial" pitchFamily="34" charset="0"/>
              </a:rPr>
              <a:t>     </a:t>
            </a:r>
            <a:r>
              <a:rPr lang="en-US" sz="1200" dirty="0" smtClean="0">
                <a:latin typeface="Ravie" pitchFamily="82" charset="0"/>
                <a:cs typeface="Arial" pitchFamily="34" charset="0"/>
              </a:rPr>
              <a:t>Deadline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Ravie" pitchFamily="82"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sz="1200" dirty="0" smtClean="0">
                <a:latin typeface="Ravie" pitchFamily="82" charset="0"/>
                <a:cs typeface="Arial" pitchFamily="34" charset="0"/>
              </a:rPr>
              <a:t>*    </a:t>
            </a:r>
            <a:r>
              <a:rPr lang="en-US" sz="1400" b="1" dirty="0" smtClean="0">
                <a:latin typeface="Ravie" pitchFamily="82" charset="0"/>
                <a:cs typeface="Arial" pitchFamily="34" charset="0"/>
              </a:rPr>
              <a:t>August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Ravie" pitchFamily="82" charset="0"/>
                <a:cs typeface="Arial" pitchFamily="34" charset="0"/>
              </a:rPr>
              <a:t>      24-31</a:t>
            </a:r>
          </a:p>
          <a:p>
            <a:pPr marL="0" marR="0" lvl="0" indent="0" algn="l" defTabSz="914400" rtl="0" eaLnBrk="1" fontAlgn="base" latinLnBrk="0" hangingPunct="1">
              <a:lnSpc>
                <a:spcPct val="100000"/>
              </a:lnSpc>
              <a:spcBef>
                <a:spcPct val="0"/>
              </a:spcBef>
              <a:spcAft>
                <a:spcPct val="0"/>
              </a:spcAft>
              <a:buClrTx/>
              <a:buSzTx/>
              <a:buFontTx/>
              <a:buNone/>
              <a:tabLst/>
            </a:pPr>
            <a:r>
              <a:rPr lang="en-US" sz="1200" dirty="0">
                <a:latin typeface="Ravie" pitchFamily="82" charset="0"/>
                <a:cs typeface="Arial" pitchFamily="34" charset="0"/>
              </a:rPr>
              <a:t> </a:t>
            </a:r>
            <a:r>
              <a:rPr lang="en-US" sz="1200" dirty="0" smtClean="0">
                <a:latin typeface="Ravie" pitchFamily="82" charset="0"/>
                <a:cs typeface="Arial" pitchFamily="34" charset="0"/>
              </a:rPr>
              <a:t>     Required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Ravie" pitchFamily="82" charset="0"/>
                <a:cs typeface="Arial" pitchFamily="34" charset="0"/>
              </a:rPr>
              <a:t> </a:t>
            </a:r>
            <a:r>
              <a:rPr kumimoji="0" lang="en-US" sz="1200" b="0" i="0" u="none" strike="noStrike" cap="none" normalizeH="0" baseline="0" dirty="0" smtClean="0">
                <a:ln>
                  <a:noFill/>
                </a:ln>
                <a:solidFill>
                  <a:schemeClr val="tx1"/>
                </a:solidFill>
                <a:effectLst/>
                <a:latin typeface="Ravie" pitchFamily="82" charset="0"/>
                <a:cs typeface="Arial" pitchFamily="34" charset="0"/>
              </a:rPr>
              <a:t>     Workshops</a:t>
            </a:r>
            <a:endParaRPr kumimoji="0" lang="en-US" sz="1200" b="0" i="0" u="none" strike="noStrike" cap="none" normalizeH="0" baseline="0" dirty="0" smtClean="0">
              <a:ln>
                <a:noFill/>
              </a:ln>
              <a:solidFill>
                <a:schemeClr val="tx1"/>
              </a:solidFill>
              <a:effectLst/>
              <a:latin typeface="Ravie" pitchFamily="82" charset="0"/>
              <a:cs typeface="Arial" pitchFamily="34" charset="0"/>
            </a:endParaRPr>
          </a:p>
        </p:txBody>
      </p:sp>
      <p:sp>
        <p:nvSpPr>
          <p:cNvPr id="1036" name="Text Box 11"/>
          <p:cNvSpPr txBox="1">
            <a:spLocks noChangeArrowheads="1"/>
          </p:cNvSpPr>
          <p:nvPr/>
        </p:nvSpPr>
        <p:spPr bwMode="auto">
          <a:xfrm>
            <a:off x="152400" y="3200400"/>
            <a:ext cx="4419600" cy="3124200"/>
          </a:xfrm>
          <a:prstGeom prst="rect">
            <a:avLst/>
          </a:prstGeom>
          <a:solidFill>
            <a:srgbClr val="FFFFFF"/>
          </a:solidFill>
          <a:ln w="25400">
            <a:solidFill>
              <a:srgbClr val="F79646"/>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20" name="irc_mi" descr="http://sweetclipart.com/multisite/sweetclipart/files/starfish.png">
            <a:hlinkClick r:id="rId3"/>
          </p:cNvPr>
          <p:cNvPicPr/>
          <p:nvPr/>
        </p:nvPicPr>
        <p:blipFill>
          <a:blip r:embed="rId4" cstate="print"/>
          <a:srcRect/>
          <a:stretch>
            <a:fillRect/>
          </a:stretch>
        </p:blipFill>
        <p:spPr bwMode="auto">
          <a:xfrm rot="567466">
            <a:off x="4331235" y="2840264"/>
            <a:ext cx="670548" cy="744334"/>
          </a:xfrm>
          <a:prstGeom prst="rect">
            <a:avLst/>
          </a:prstGeom>
          <a:noFill/>
          <a:ln w="9525">
            <a:noFill/>
            <a:miter lim="800000"/>
            <a:headEnd/>
            <a:tailEnd/>
          </a:ln>
        </p:spPr>
      </p:pic>
      <p:sp>
        <p:nvSpPr>
          <p:cNvPr id="1038" name="Text Box 14"/>
          <p:cNvSpPr txBox="1">
            <a:spLocks noChangeArrowheads="1"/>
          </p:cNvSpPr>
          <p:nvPr/>
        </p:nvSpPr>
        <p:spPr bwMode="auto">
          <a:xfrm>
            <a:off x="152400" y="6400800"/>
            <a:ext cx="4419600" cy="1600200"/>
          </a:xfrm>
          <a:prstGeom prst="rect">
            <a:avLst/>
          </a:prstGeom>
          <a:solidFill>
            <a:srgbClr val="FFFFFF"/>
          </a:solidFill>
          <a:ln w="25400">
            <a:solidFill>
              <a:srgbClr val="9BBB59"/>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urlz MT" pitchFamily="82" charset="0"/>
                <a:cs typeface="Arial" pitchFamily="34" charset="0"/>
              </a:rPr>
              <a:t>GET IN THE KNOW…….</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cs typeface="Arial" pitchFamily="34" charset="0"/>
              </a:rPr>
              <a:t>We hope you are enjoying your summer break! To better serve you, we have decided to refresh and renew the SSS Newsletter. You will find important dates and information, upcoming events, activities and services being offered, and helpful information from around campus. Make sure you read it carefully because you never know what fun games we may play!!  				                                                                                                                                                </a:t>
            </a:r>
            <a:r>
              <a:rPr lang="en-US" sz="1100" dirty="0">
                <a:latin typeface="Calibri" pitchFamily="34" charset="0"/>
                <a:cs typeface="Arial" pitchFamily="34" charset="0"/>
              </a:rPr>
              <a:t> </a:t>
            </a:r>
            <a:r>
              <a:rPr lang="en-US" sz="1100" dirty="0" smtClean="0">
                <a:latin typeface="Calibri" pitchFamily="34" charset="0"/>
                <a:cs typeface="Arial" pitchFamily="34" charset="0"/>
              </a:rPr>
              <a:t>  </a:t>
            </a:r>
            <a:r>
              <a:rPr kumimoji="0" lang="en-US" sz="1100" b="0" i="0" u="none" strike="noStrike" cap="none" normalizeH="0" baseline="0" dirty="0" smtClean="0">
                <a:ln>
                  <a:noFill/>
                </a:ln>
                <a:solidFill>
                  <a:schemeClr val="tx1"/>
                </a:solidFill>
                <a:effectLst/>
                <a:latin typeface="Calibri" pitchFamily="34" charset="0"/>
                <a:cs typeface="Arial" pitchFamily="34" charset="0"/>
              </a:rPr>
              <a:t>                                                                                         </a:t>
            </a:r>
            <a:r>
              <a:rPr kumimoji="0" lang="en-US" sz="1100" b="0" i="0" u="none" strike="noStrike" cap="none" normalizeH="0" dirty="0" smtClean="0">
                <a:ln>
                  <a:noFill/>
                </a:ln>
                <a:solidFill>
                  <a:schemeClr val="tx1"/>
                </a:solidFill>
                <a:effectLst/>
                <a:latin typeface="Calibri" pitchFamily="34" charset="0"/>
                <a:cs typeface="Arial" pitchFamily="34" charset="0"/>
              </a:rPr>
              <a:t>                         </a:t>
            </a:r>
            <a:endParaRPr kumimoji="0" lang="en-US" sz="1800" b="1" i="0" u="none" strike="noStrike" cap="none" normalizeH="0" baseline="0" dirty="0" smtClean="0">
              <a:ln>
                <a:noFill/>
              </a:ln>
              <a:solidFill>
                <a:schemeClr val="tx1"/>
              </a:solidFill>
              <a:effectLst/>
              <a:latin typeface="Curlz MT" pitchFamily="82"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t>
            </a:r>
            <a:r>
              <a:rPr kumimoji="0" lang="en-US" sz="1800" b="1" i="0" u="none" strike="noStrike" cap="none" normalizeH="0" baseline="0" dirty="0" smtClean="0">
                <a:ln>
                  <a:noFill/>
                </a:ln>
                <a:solidFill>
                  <a:schemeClr val="tx1"/>
                </a:solidFill>
                <a:effectLst/>
                <a:latin typeface="Curlz MT" pitchFamily="82" charset="0"/>
                <a:cs typeface="Arial" pitchFamily="34" charset="0"/>
              </a:rPr>
              <a:t>THE</a:t>
            </a:r>
            <a:r>
              <a:rPr kumimoji="0" lang="en-US" sz="1800" b="1" i="0" u="none" strike="noStrike" cap="none" normalizeH="0" dirty="0" smtClean="0">
                <a:ln>
                  <a:noFill/>
                </a:ln>
                <a:solidFill>
                  <a:schemeClr val="tx1"/>
                </a:solidFill>
                <a:effectLst/>
                <a:latin typeface="Curlz MT" pitchFamily="82" charset="0"/>
                <a:cs typeface="Arial" pitchFamily="34" charset="0"/>
              </a:rPr>
              <a:t> TRIO STAFF</a:t>
            </a:r>
            <a:endParaRPr kumimoji="0" lang="en-US" sz="1800" b="1" i="0" u="none" strike="noStrike" cap="none" normalizeH="0" baseline="0" dirty="0" smtClean="0">
              <a:ln>
                <a:noFill/>
              </a:ln>
              <a:solidFill>
                <a:schemeClr val="tx1"/>
              </a:solidFill>
              <a:effectLst/>
              <a:latin typeface="Curlz MT" pitchFamily="82" charset="0"/>
              <a:cs typeface="Arial" pitchFamily="34" charset="0"/>
            </a:endParaRPr>
          </a:p>
        </p:txBody>
      </p:sp>
      <p:sp>
        <p:nvSpPr>
          <p:cNvPr id="2" name="TextBox 1"/>
          <p:cNvSpPr txBox="1"/>
          <p:nvPr/>
        </p:nvSpPr>
        <p:spPr>
          <a:xfrm>
            <a:off x="2438400" y="8077200"/>
            <a:ext cx="2133600" cy="101566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200" dirty="0" err="1" smtClean="0"/>
              <a:t>TRiO</a:t>
            </a:r>
            <a:r>
              <a:rPr lang="en-US" sz="1200" dirty="0" smtClean="0"/>
              <a:t> Scholarship</a:t>
            </a:r>
          </a:p>
          <a:p>
            <a:pPr algn="ctr"/>
            <a:r>
              <a:rPr lang="en-US" sz="1200" dirty="0" smtClean="0"/>
              <a:t>For all </a:t>
            </a:r>
            <a:r>
              <a:rPr lang="en-US" sz="1200" dirty="0"/>
              <a:t>O</a:t>
            </a:r>
            <a:r>
              <a:rPr lang="en-US" sz="1200" dirty="0" smtClean="0"/>
              <a:t>klahoma</a:t>
            </a:r>
          </a:p>
          <a:p>
            <a:pPr algn="ctr"/>
            <a:r>
              <a:rPr lang="en-US" sz="1200" dirty="0" smtClean="0"/>
              <a:t>Pre college and college </a:t>
            </a:r>
            <a:r>
              <a:rPr lang="en-US" sz="1200" dirty="0" err="1" smtClean="0"/>
              <a:t>TRiO</a:t>
            </a:r>
            <a:r>
              <a:rPr lang="en-US" sz="1200" dirty="0" smtClean="0"/>
              <a:t> Students </a:t>
            </a:r>
            <a:r>
              <a:rPr lang="en-US" sz="1200" dirty="0" smtClean="0">
                <a:hlinkClick r:id="rId5"/>
              </a:rPr>
              <a:t>www.odsa.org</a:t>
            </a:r>
            <a:r>
              <a:rPr lang="en-US" sz="1200" dirty="0" smtClean="0"/>
              <a:t>  for</a:t>
            </a:r>
          </a:p>
          <a:p>
            <a:pPr algn="ctr"/>
            <a:r>
              <a:rPr lang="en-US" sz="1200" dirty="0" smtClean="0"/>
              <a:t>For more information.</a:t>
            </a:r>
            <a:endParaRPr lang="en-US" sz="1200" dirty="0"/>
          </a:p>
        </p:txBody>
      </p:sp>
      <p:sp>
        <p:nvSpPr>
          <p:cNvPr id="5" name="TextBox 4"/>
          <p:cNvSpPr txBox="1"/>
          <p:nvPr/>
        </p:nvSpPr>
        <p:spPr>
          <a:xfrm>
            <a:off x="106403" y="3206598"/>
            <a:ext cx="1676400" cy="3108543"/>
          </a:xfrm>
          <a:prstGeom prst="rect">
            <a:avLst/>
          </a:prstGeom>
          <a:noFill/>
        </p:spPr>
        <p:txBody>
          <a:bodyPr wrap="square" rtlCol="0">
            <a:spAutoFit/>
          </a:bodyPr>
          <a:lstStyle/>
          <a:p>
            <a:r>
              <a:rPr lang="en-US" sz="1400" dirty="0" smtClean="0"/>
              <a:t>Cody Allen</a:t>
            </a:r>
          </a:p>
          <a:p>
            <a:r>
              <a:rPr lang="en-US" sz="1400" dirty="0" smtClean="0"/>
              <a:t>Dawn Allen</a:t>
            </a:r>
          </a:p>
          <a:p>
            <a:r>
              <a:rPr lang="en-US" sz="1400" dirty="0" smtClean="0"/>
              <a:t>Casey </a:t>
            </a:r>
            <a:r>
              <a:rPr lang="en-US" sz="1400" dirty="0" err="1" smtClean="0"/>
              <a:t>Citty</a:t>
            </a:r>
            <a:endParaRPr lang="en-US" sz="1400" dirty="0" smtClean="0"/>
          </a:p>
          <a:p>
            <a:r>
              <a:rPr lang="en-US" sz="1400" dirty="0" err="1"/>
              <a:t>Jaymi</a:t>
            </a:r>
            <a:r>
              <a:rPr lang="en-US" sz="1400" dirty="0"/>
              <a:t> </a:t>
            </a:r>
            <a:r>
              <a:rPr lang="en-US" sz="1400" dirty="0" err="1"/>
              <a:t>Chumley</a:t>
            </a:r>
            <a:endParaRPr lang="en-US" sz="1400" dirty="0"/>
          </a:p>
          <a:p>
            <a:r>
              <a:rPr lang="en-US" sz="1400" dirty="0" smtClean="0"/>
              <a:t>Kenneth </a:t>
            </a:r>
            <a:r>
              <a:rPr lang="en-US" sz="1400" dirty="0" err="1"/>
              <a:t>Fairchilds</a:t>
            </a:r>
            <a:endParaRPr lang="en-US" sz="1400" dirty="0"/>
          </a:p>
          <a:p>
            <a:r>
              <a:rPr lang="en-US" sz="1400" dirty="0" smtClean="0"/>
              <a:t>George </a:t>
            </a:r>
            <a:r>
              <a:rPr lang="en-US" sz="1400" dirty="0"/>
              <a:t>Green</a:t>
            </a:r>
          </a:p>
          <a:p>
            <a:r>
              <a:rPr lang="en-US" sz="1400" dirty="0"/>
              <a:t>Andrew </a:t>
            </a:r>
            <a:r>
              <a:rPr lang="en-US" sz="1400" dirty="0" err="1"/>
              <a:t>Hagelberger</a:t>
            </a:r>
            <a:endParaRPr lang="en-US" sz="1400" dirty="0"/>
          </a:p>
          <a:p>
            <a:r>
              <a:rPr lang="en-US" sz="1400" dirty="0"/>
              <a:t>Russell </a:t>
            </a:r>
            <a:r>
              <a:rPr lang="en-US" sz="1400" dirty="0" err="1"/>
              <a:t>Halford</a:t>
            </a:r>
            <a:endParaRPr lang="en-US" sz="1400" dirty="0"/>
          </a:p>
          <a:p>
            <a:r>
              <a:rPr lang="en-US" sz="1400" dirty="0"/>
              <a:t>Rebecca Henderson</a:t>
            </a:r>
          </a:p>
          <a:p>
            <a:r>
              <a:rPr lang="en-US" sz="1400" dirty="0" err="1" smtClean="0"/>
              <a:t>Destanie</a:t>
            </a:r>
            <a:r>
              <a:rPr lang="en-US" sz="1400" dirty="0" smtClean="0"/>
              <a:t> </a:t>
            </a:r>
            <a:r>
              <a:rPr lang="en-US" sz="1400" dirty="0"/>
              <a:t>Hendrix</a:t>
            </a:r>
          </a:p>
          <a:p>
            <a:r>
              <a:rPr lang="en-US" sz="1400" dirty="0" smtClean="0"/>
              <a:t>Vanessa </a:t>
            </a:r>
            <a:r>
              <a:rPr lang="en-US" sz="1400" dirty="0"/>
              <a:t>Jefferson</a:t>
            </a:r>
          </a:p>
          <a:p>
            <a:r>
              <a:rPr lang="en-US" sz="1400" dirty="0"/>
              <a:t>Mary </a:t>
            </a:r>
            <a:r>
              <a:rPr lang="en-US" sz="1400" dirty="0" err="1"/>
              <a:t>Jurkiewicz</a:t>
            </a:r>
            <a:endParaRPr lang="en-US" sz="1400" dirty="0"/>
          </a:p>
          <a:p>
            <a:r>
              <a:rPr lang="en-US" sz="1400" dirty="0" err="1"/>
              <a:t>Tangella</a:t>
            </a:r>
            <a:r>
              <a:rPr lang="en-US" sz="1400" dirty="0"/>
              <a:t> Landry</a:t>
            </a:r>
          </a:p>
          <a:p>
            <a:r>
              <a:rPr lang="en-US" sz="1400" dirty="0" smtClean="0"/>
              <a:t>Kaycee Lowe</a:t>
            </a:r>
            <a:endParaRPr lang="en-US" sz="1400" dirty="0"/>
          </a:p>
        </p:txBody>
      </p:sp>
      <p:sp>
        <p:nvSpPr>
          <p:cNvPr id="6" name="TextBox 5"/>
          <p:cNvSpPr txBox="1"/>
          <p:nvPr/>
        </p:nvSpPr>
        <p:spPr>
          <a:xfrm>
            <a:off x="1752600" y="3200400"/>
            <a:ext cx="1721756" cy="3939540"/>
          </a:xfrm>
          <a:prstGeom prst="rect">
            <a:avLst/>
          </a:prstGeom>
          <a:noFill/>
        </p:spPr>
        <p:txBody>
          <a:bodyPr wrap="square" rtlCol="0">
            <a:spAutoFit/>
          </a:bodyPr>
          <a:lstStyle/>
          <a:p>
            <a:r>
              <a:rPr lang="en-US" sz="1400" dirty="0"/>
              <a:t>Sandra McCabe</a:t>
            </a:r>
          </a:p>
          <a:p>
            <a:r>
              <a:rPr lang="en-US" sz="1400" dirty="0" err="1" smtClean="0"/>
              <a:t>Kena</a:t>
            </a:r>
            <a:r>
              <a:rPr lang="en-US" sz="1400" dirty="0" smtClean="0"/>
              <a:t> </a:t>
            </a:r>
            <a:r>
              <a:rPr lang="en-US" sz="1400" dirty="0"/>
              <a:t>McGhee</a:t>
            </a:r>
          </a:p>
          <a:p>
            <a:r>
              <a:rPr lang="en-US" sz="1400" dirty="0" smtClean="0"/>
              <a:t>Samantha </a:t>
            </a:r>
            <a:r>
              <a:rPr lang="en-US" sz="1400" dirty="0" err="1"/>
              <a:t>Noin</a:t>
            </a:r>
            <a:endParaRPr lang="en-US" sz="1400" dirty="0"/>
          </a:p>
          <a:p>
            <a:r>
              <a:rPr lang="en-US" sz="1400" dirty="0"/>
              <a:t>George Pate</a:t>
            </a:r>
          </a:p>
          <a:p>
            <a:r>
              <a:rPr lang="en-US" sz="1400" dirty="0"/>
              <a:t>Whitney Sharp </a:t>
            </a:r>
          </a:p>
          <a:p>
            <a:r>
              <a:rPr lang="en-US" sz="1400" dirty="0"/>
              <a:t>Felicia Scott</a:t>
            </a:r>
          </a:p>
          <a:p>
            <a:r>
              <a:rPr lang="en-US" sz="1400" dirty="0"/>
              <a:t>Kenneth Sparks Jr.</a:t>
            </a:r>
          </a:p>
          <a:p>
            <a:r>
              <a:rPr lang="en-US" sz="1400" dirty="0" err="1"/>
              <a:t>Anntuanette</a:t>
            </a:r>
            <a:r>
              <a:rPr lang="en-US" sz="1400" dirty="0"/>
              <a:t> </a:t>
            </a:r>
            <a:r>
              <a:rPr lang="en-US" sz="1400" dirty="0" smtClean="0"/>
              <a:t>Sutton</a:t>
            </a:r>
          </a:p>
          <a:p>
            <a:r>
              <a:rPr lang="en-US" sz="1400" dirty="0"/>
              <a:t>Rebecca Stafford</a:t>
            </a:r>
          </a:p>
          <a:p>
            <a:r>
              <a:rPr lang="en-US" sz="1400" dirty="0" smtClean="0"/>
              <a:t>Alexandria </a:t>
            </a:r>
            <a:r>
              <a:rPr lang="en-US" sz="1400" dirty="0"/>
              <a:t>Tennant</a:t>
            </a:r>
          </a:p>
          <a:p>
            <a:r>
              <a:rPr lang="en-US" sz="1400" dirty="0"/>
              <a:t>Terry </a:t>
            </a:r>
            <a:r>
              <a:rPr lang="en-US" sz="1400" dirty="0" err="1"/>
              <a:t>Toland</a:t>
            </a:r>
            <a:endParaRPr lang="en-US" sz="1400" dirty="0"/>
          </a:p>
          <a:p>
            <a:r>
              <a:rPr lang="en-US" sz="1400" dirty="0" err="1"/>
              <a:t>Chera</a:t>
            </a:r>
            <a:r>
              <a:rPr lang="en-US" sz="1400" dirty="0"/>
              <a:t> Trent</a:t>
            </a:r>
          </a:p>
          <a:p>
            <a:r>
              <a:rPr lang="en-US" sz="1400" dirty="0"/>
              <a:t>William Wagner</a:t>
            </a:r>
          </a:p>
          <a:p>
            <a:r>
              <a:rPr lang="en-US" sz="1400" dirty="0"/>
              <a:t>Regina Winfrey</a:t>
            </a:r>
          </a:p>
          <a:p>
            <a:endParaRPr lang="en-US" sz="1400" dirty="0" smtClean="0"/>
          </a:p>
          <a:p>
            <a:endParaRPr lang="en-US" sz="1400" dirty="0" smtClean="0"/>
          </a:p>
          <a:p>
            <a:endParaRPr lang="en-US" sz="1400" dirty="0" smtClean="0"/>
          </a:p>
          <a:p>
            <a:endParaRPr lang="en-US" sz="1200" dirty="0"/>
          </a:p>
        </p:txBody>
      </p:sp>
      <p:sp>
        <p:nvSpPr>
          <p:cNvPr id="7" name="TextBox 6"/>
          <p:cNvSpPr txBox="1"/>
          <p:nvPr/>
        </p:nvSpPr>
        <p:spPr>
          <a:xfrm>
            <a:off x="3276600" y="3810000"/>
            <a:ext cx="1278830" cy="1384995"/>
          </a:xfrm>
          <a:prstGeom prst="rect">
            <a:avLst/>
          </a:prstGeom>
          <a:noFill/>
        </p:spPr>
        <p:txBody>
          <a:bodyPr wrap="square" rtlCol="0">
            <a:spAutoFit/>
          </a:bodyPr>
          <a:lstStyle/>
          <a:p>
            <a:pPr algn="ctr"/>
            <a:r>
              <a:rPr lang="en-US" sz="1400" b="1" dirty="0" smtClean="0"/>
              <a:t>Top</a:t>
            </a:r>
            <a:r>
              <a:rPr lang="en-US" sz="1400" b="1" dirty="0"/>
              <a:t> </a:t>
            </a:r>
            <a:r>
              <a:rPr lang="en-US" sz="1400" b="1" dirty="0" smtClean="0"/>
              <a:t>Ten</a:t>
            </a:r>
          </a:p>
          <a:p>
            <a:pPr algn="ctr"/>
            <a:r>
              <a:rPr lang="en-US" sz="1400" b="1" dirty="0" smtClean="0"/>
              <a:t>Percent</a:t>
            </a:r>
          </a:p>
          <a:p>
            <a:pPr algn="ctr"/>
            <a:r>
              <a:rPr lang="en-US" sz="1400" dirty="0" smtClean="0"/>
              <a:t>Deborah Clark</a:t>
            </a:r>
          </a:p>
          <a:p>
            <a:pPr algn="ctr"/>
            <a:r>
              <a:rPr lang="en-US" sz="1400" dirty="0" smtClean="0"/>
              <a:t>Jana Martin</a:t>
            </a:r>
          </a:p>
          <a:p>
            <a:pPr algn="ctr"/>
            <a:r>
              <a:rPr lang="en-US" sz="1400" dirty="0" smtClean="0"/>
              <a:t>Patricia Reeves</a:t>
            </a:r>
          </a:p>
          <a:p>
            <a:pPr algn="ctr"/>
            <a:r>
              <a:rPr lang="en-US" sz="1400" dirty="0" smtClean="0"/>
              <a:t>Dustin Welch</a:t>
            </a:r>
            <a:endParaRPr lang="en-US" sz="1400" dirty="0"/>
          </a:p>
        </p:txBody>
      </p:sp>
      <p:sp>
        <p:nvSpPr>
          <p:cNvPr id="8" name="TextBox 7"/>
          <p:cNvSpPr txBox="1"/>
          <p:nvPr/>
        </p:nvSpPr>
        <p:spPr>
          <a:xfrm>
            <a:off x="3124200" y="3200400"/>
            <a:ext cx="1523998" cy="738664"/>
          </a:xfrm>
          <a:prstGeom prst="rect">
            <a:avLst/>
          </a:prstGeom>
          <a:noFill/>
        </p:spPr>
        <p:txBody>
          <a:bodyPr wrap="square" rtlCol="0">
            <a:spAutoFit/>
          </a:bodyPr>
          <a:lstStyle/>
          <a:p>
            <a:r>
              <a:rPr lang="en-US" sz="1400" dirty="0"/>
              <a:t>Buck Wesley</a:t>
            </a:r>
          </a:p>
          <a:p>
            <a:r>
              <a:rPr lang="en-US" sz="1400" dirty="0" err="1" smtClean="0"/>
              <a:t>Ieyanna</a:t>
            </a:r>
            <a:r>
              <a:rPr lang="en-US" sz="1400" dirty="0" smtClean="0"/>
              <a:t> Williams</a:t>
            </a:r>
          </a:p>
          <a:p>
            <a:endParaRPr lang="en-US" sz="1400" dirty="0"/>
          </a:p>
        </p:txBody>
      </p:sp>
      <p:sp>
        <p:nvSpPr>
          <p:cNvPr id="9" name="TextBox 8"/>
          <p:cNvSpPr txBox="1"/>
          <p:nvPr/>
        </p:nvSpPr>
        <p:spPr>
          <a:xfrm>
            <a:off x="3429000" y="5334000"/>
            <a:ext cx="1082222" cy="923330"/>
          </a:xfrm>
          <a:prstGeom prst="rect">
            <a:avLst/>
          </a:prstGeom>
          <a:noFill/>
          <a:ln>
            <a:noFill/>
          </a:ln>
        </p:spPr>
        <p:txBody>
          <a:bodyPr wrap="square" rtlCol="0">
            <a:spAutoFit/>
          </a:bodyPr>
          <a:lstStyle/>
          <a:p>
            <a:pPr algn="ctr"/>
            <a:r>
              <a:rPr lang="en-US" b="1" dirty="0" smtClean="0">
                <a:latin typeface="Bradley Hand ITC" panose="03070402050302030203" pitchFamily="66" charset="0"/>
              </a:rPr>
              <a:t>We are so proud of you!!!</a:t>
            </a:r>
            <a:endParaRPr lang="en-US" b="1" dirty="0">
              <a:latin typeface="Bradley Hand ITC" panose="03070402050302030203" pitchFamily="66" charset="0"/>
            </a:endParaRPr>
          </a:p>
        </p:txBody>
      </p:sp>
      <p:pic>
        <p:nvPicPr>
          <p:cNvPr id="3"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896746">
            <a:off x="5749567" y="3222352"/>
            <a:ext cx="520047" cy="4897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7" name="TextBox 26"/>
          <p:cNvSpPr txBox="1"/>
          <p:nvPr/>
        </p:nvSpPr>
        <p:spPr>
          <a:xfrm>
            <a:off x="4715541" y="8115671"/>
            <a:ext cx="1953719" cy="938719"/>
          </a:xfrm>
          <a:prstGeom prst="rect">
            <a:avLst/>
          </a:prstGeom>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1100" dirty="0" smtClean="0">
                <a:latin typeface="Ravie" panose="04040805050809020602" pitchFamily="82" charset="0"/>
              </a:rPr>
              <a:t>Summertime Hours</a:t>
            </a:r>
            <a:endParaRPr lang="en-US" sz="1100" dirty="0">
              <a:latin typeface="Ravie" panose="04040805050809020602" pitchFamily="82" charset="0"/>
            </a:endParaRPr>
          </a:p>
          <a:p>
            <a:pPr algn="ctr"/>
            <a:r>
              <a:rPr lang="en-US" sz="1100" dirty="0" smtClean="0">
                <a:latin typeface="Ravie" panose="04040805050809020602" pitchFamily="82" charset="0"/>
              </a:rPr>
              <a:t>Monday-Thursday </a:t>
            </a:r>
          </a:p>
          <a:p>
            <a:pPr algn="ctr"/>
            <a:r>
              <a:rPr lang="en-US" sz="1100" dirty="0" smtClean="0">
                <a:latin typeface="Ravie" panose="04040805050809020602" pitchFamily="82" charset="0"/>
              </a:rPr>
              <a:t>8-5 </a:t>
            </a:r>
          </a:p>
          <a:p>
            <a:pPr algn="ctr"/>
            <a:r>
              <a:rPr lang="en-US" sz="1100" dirty="0" smtClean="0">
                <a:latin typeface="Ravie" panose="04040805050809020602" pitchFamily="82" charset="0"/>
              </a:rPr>
              <a:t>Tutors Available</a:t>
            </a:r>
          </a:p>
        </p:txBody>
      </p:sp>
      <p:sp>
        <p:nvSpPr>
          <p:cNvPr id="14" name="TextBox 13"/>
          <p:cNvSpPr txBox="1"/>
          <p:nvPr/>
        </p:nvSpPr>
        <p:spPr>
          <a:xfrm>
            <a:off x="152400" y="8077200"/>
            <a:ext cx="2152650" cy="1015663"/>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1200" dirty="0" smtClean="0">
                <a:latin typeface="Baskerville Old Face" panose="02020602080505020303" pitchFamily="18" charset="0"/>
              </a:rPr>
              <a:t>Required workshops for SSS participants will be available on Blackboard Aug 24-31.  Call 918.465.1860 for enrollment information.</a:t>
            </a:r>
            <a:endParaRPr lang="en-US" sz="1200" dirty="0">
              <a:latin typeface="Baskerville Old Face" panose="02020602080505020303" pitchFamily="18" charset="0"/>
            </a:endParaRPr>
          </a:p>
        </p:txBody>
      </p:sp>
      <p:pic>
        <p:nvPicPr>
          <p:cNvPr id="15"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1162258">
            <a:off x="4393665" y="8044811"/>
            <a:ext cx="643751" cy="591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9621" y="118462"/>
            <a:ext cx="3251200" cy="387798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1400" dirty="0" smtClean="0">
                <a:latin typeface="Ravie" pitchFamily="82" charset="0"/>
              </a:rPr>
              <a:t>A Word from the Director….</a:t>
            </a:r>
          </a:p>
          <a:p>
            <a:r>
              <a:rPr lang="en-US" sz="1200" dirty="0" smtClean="0">
                <a:latin typeface="Arial" panose="020B0604020202020204" pitchFamily="34" charset="0"/>
                <a:cs typeface="Arial" panose="020B0604020202020204" pitchFamily="34" charset="0"/>
              </a:rPr>
              <a:t>Don’t forget we are here all summer.  This is a good time to come in and get your required workshops out of the way.  If you are unable to come to the Wilburton Campus, contact our staff to make arrangements to do them on-line.  </a:t>
            </a:r>
          </a:p>
          <a:p>
            <a:r>
              <a:rPr lang="en-US" sz="1200" dirty="0" smtClean="0">
                <a:latin typeface="Arial" panose="020B0604020202020204" pitchFamily="34" charset="0"/>
                <a:cs typeface="Arial" panose="020B0604020202020204" pitchFamily="34" charset="0"/>
              </a:rPr>
              <a:t>This summer we are going to be contacting students who may need assistance from our tutors, or who do not have contacts with us and touch base.  If phone numbers have changed recently, please call Cindy at 918-465-1825 to update your information. Visit us on the McAlester Campus Monday and Wednesdays.  Have a safe, and great summer, and be sure to call for any questions you may have.</a:t>
            </a:r>
          </a:p>
          <a:p>
            <a:r>
              <a:rPr lang="en-US" sz="1200" dirty="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               Sue Lovett, Director</a:t>
            </a:r>
            <a:endParaRPr lang="en-US" sz="1200" dirty="0">
              <a:latin typeface="Arial" panose="020B0604020202020204" pitchFamily="34" charset="0"/>
              <a:cs typeface="Arial" panose="020B0604020202020204" pitchFamily="34" charset="0"/>
            </a:endParaRPr>
          </a:p>
          <a:p>
            <a:r>
              <a:rPr lang="en-US" sz="1400" dirty="0" smtClean="0">
                <a:latin typeface="Ravie" pitchFamily="82" charset="0"/>
              </a:rPr>
              <a:t>                           </a:t>
            </a:r>
            <a:r>
              <a:rPr lang="en-US" sz="1200" dirty="0" smtClean="0">
                <a:latin typeface="Arial" panose="020B0604020202020204" pitchFamily="34" charset="0"/>
                <a:cs typeface="Arial" panose="020B0604020202020204" pitchFamily="34" charset="0"/>
              </a:rPr>
              <a:t>918-465-1823</a:t>
            </a:r>
            <a:endParaRPr lang="en-US" sz="1200" dirty="0">
              <a:latin typeface="Ravie" pitchFamily="82" charset="0"/>
            </a:endParaRPr>
          </a:p>
        </p:txBody>
      </p:sp>
      <p:sp>
        <p:nvSpPr>
          <p:cNvPr id="5" name="TextBox 4"/>
          <p:cNvSpPr txBox="1"/>
          <p:nvPr/>
        </p:nvSpPr>
        <p:spPr>
          <a:xfrm>
            <a:off x="3505200" y="137011"/>
            <a:ext cx="3124200" cy="338554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b="1" dirty="0" smtClean="0">
                <a:latin typeface="Curlz MT" pitchFamily="82" charset="0"/>
              </a:rPr>
              <a:t>Counselor Corner…..</a:t>
            </a:r>
          </a:p>
          <a:p>
            <a:r>
              <a:rPr lang="en-US" sz="1200" dirty="0" smtClean="0">
                <a:ea typeface="Batang" panose="02030600000101010101" pitchFamily="18" charset="-127"/>
              </a:rPr>
              <a:t>Even though it’s summertime</a:t>
            </a:r>
          </a:p>
          <a:p>
            <a:r>
              <a:rPr lang="en-US" sz="1200" dirty="0" smtClean="0">
                <a:ea typeface="Batang" panose="02030600000101010101" pitchFamily="18" charset="-127"/>
              </a:rPr>
              <a:t>there are plenty of things you can do</a:t>
            </a:r>
            <a:endParaRPr lang="en-US" sz="1200" dirty="0">
              <a:ea typeface="Batang" panose="02030600000101010101" pitchFamily="18" charset="-127"/>
            </a:endParaRPr>
          </a:p>
          <a:p>
            <a:r>
              <a:rPr lang="en-US" sz="1200" dirty="0" smtClean="0"/>
              <a:t>to prepare for this upcoming school year.  For example,  scholarships are still being offered during this time and many have early deadlines.  Researching  colleges </a:t>
            </a:r>
            <a:r>
              <a:rPr lang="en-US" sz="1200" dirty="0" smtClean="0"/>
              <a:t> that </a:t>
            </a:r>
            <a:r>
              <a:rPr lang="en-US" sz="1200" dirty="0" smtClean="0"/>
              <a:t>you are interested in transferring to is a great way to plan ahead.  If you are still unsure about your career plans, then maybe doing a quick</a:t>
            </a:r>
          </a:p>
          <a:p>
            <a:r>
              <a:rPr lang="en-US" sz="1200" dirty="0"/>
              <a:t>c</a:t>
            </a:r>
            <a:r>
              <a:rPr lang="en-US" sz="1200" dirty="0" smtClean="0"/>
              <a:t>areer assessment would help.</a:t>
            </a:r>
            <a:endParaRPr lang="en-US" sz="1200" dirty="0"/>
          </a:p>
          <a:p>
            <a:r>
              <a:rPr lang="en-US" sz="1200" dirty="0" smtClean="0"/>
              <a:t>Contact </a:t>
            </a:r>
            <a:r>
              <a:rPr lang="en-US" sz="1200" dirty="0" smtClean="0"/>
              <a:t>me, for assistance and </a:t>
            </a:r>
            <a:r>
              <a:rPr lang="en-US" sz="1200" dirty="0" smtClean="0"/>
              <a:t>visit me in McAlester on Monday and Wednesdays.</a:t>
            </a:r>
            <a:r>
              <a:rPr lang="en-US" sz="1200" dirty="0" smtClean="0"/>
              <a:t>  </a:t>
            </a:r>
            <a:r>
              <a:rPr lang="en-US" sz="1200" dirty="0" smtClean="0"/>
              <a:t>Have a great and safe summer</a:t>
            </a:r>
            <a:r>
              <a:rPr lang="en-US" sz="1200" dirty="0" smtClean="0"/>
              <a:t>! </a:t>
            </a:r>
            <a:r>
              <a:rPr lang="en-US" sz="1400" dirty="0" smtClean="0"/>
              <a:t>                 </a:t>
            </a:r>
          </a:p>
          <a:p>
            <a:r>
              <a:rPr lang="en-US" sz="1400" dirty="0"/>
              <a:t> </a:t>
            </a:r>
            <a:r>
              <a:rPr lang="en-US" sz="1400" dirty="0" smtClean="0"/>
              <a:t>                                </a:t>
            </a:r>
            <a:r>
              <a:rPr lang="en-US" sz="1200" dirty="0" smtClean="0"/>
              <a:t>Kinya </a:t>
            </a:r>
            <a:r>
              <a:rPr lang="en-US" sz="1200" dirty="0" smtClean="0"/>
              <a:t>Meineke, Counselor</a:t>
            </a:r>
          </a:p>
          <a:p>
            <a:r>
              <a:rPr lang="en-US" sz="1200" dirty="0"/>
              <a:t>	</a:t>
            </a:r>
            <a:r>
              <a:rPr lang="en-US" sz="1200" dirty="0" smtClean="0"/>
              <a:t>	</a:t>
            </a:r>
            <a:r>
              <a:rPr lang="en-US" sz="1200" dirty="0" smtClean="0"/>
              <a:t>      918-465-1822</a:t>
            </a:r>
          </a:p>
          <a:p>
            <a:r>
              <a:rPr lang="en-US" sz="1200" dirty="0"/>
              <a:t> </a:t>
            </a:r>
            <a:r>
              <a:rPr lang="en-US" sz="1200" dirty="0" smtClean="0"/>
              <a:t>                    </a:t>
            </a:r>
            <a:r>
              <a:rPr lang="en-US" sz="1200" dirty="0" smtClean="0"/>
              <a:t>                         kmeineke@eosc.edu</a:t>
            </a:r>
            <a:endParaRPr lang="en-US" sz="1200" dirty="0"/>
          </a:p>
        </p:txBody>
      </p:sp>
      <p:sp>
        <p:nvSpPr>
          <p:cNvPr id="6" name="TextBox 5"/>
          <p:cNvSpPr txBox="1"/>
          <p:nvPr/>
        </p:nvSpPr>
        <p:spPr>
          <a:xfrm>
            <a:off x="211314" y="4065243"/>
            <a:ext cx="4445446" cy="249299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dirty="0" smtClean="0">
                <a:latin typeface="Broadway" pitchFamily="82" charset="0"/>
              </a:rPr>
              <a:t>Tutor Talk</a:t>
            </a:r>
          </a:p>
          <a:p>
            <a:r>
              <a:rPr lang="en-US" sz="1400" dirty="0" smtClean="0">
                <a:latin typeface="Comic Sans MS" panose="030F0702030302020204" pitchFamily="66" charset="0"/>
              </a:rPr>
              <a:t>Tutoring services are still available during the summertime. Please come by and take advantage of this FREE service. We offer tutoring on both the Wilburton and McAlester Campuses, Monday thru Thursday, times vary.  For information, about tutoring times and subjects please contact me. </a:t>
            </a:r>
            <a:r>
              <a:rPr lang="en-US" sz="1400" dirty="0" smtClean="0"/>
              <a:t>	                                                          </a:t>
            </a:r>
            <a:r>
              <a:rPr lang="en-US" sz="1400" dirty="0" smtClean="0">
                <a:latin typeface="Comic Sans MS" panose="030F0702030302020204" pitchFamily="66" charset="0"/>
              </a:rPr>
              <a:t>Kathy Howe</a:t>
            </a:r>
            <a:endParaRPr lang="en-US" sz="1400" dirty="0">
              <a:latin typeface="Comic Sans MS" panose="030F0702030302020204" pitchFamily="66" charset="0"/>
            </a:endParaRPr>
          </a:p>
          <a:p>
            <a:r>
              <a:rPr lang="en-US" sz="1400" dirty="0" smtClean="0">
                <a:latin typeface="Comic Sans MS" panose="030F0702030302020204" pitchFamily="66" charset="0"/>
              </a:rPr>
              <a:t>	                    </a:t>
            </a:r>
            <a:r>
              <a:rPr lang="en-US" sz="1200" dirty="0" smtClean="0">
                <a:latin typeface="Comic Sans MS" panose="030F0702030302020204" pitchFamily="66" charset="0"/>
              </a:rPr>
              <a:t>Tutor Cor./Academic Specialist</a:t>
            </a:r>
          </a:p>
          <a:p>
            <a:r>
              <a:rPr lang="en-US" sz="1200" dirty="0" smtClean="0"/>
              <a:t>			                 918-465-1860</a:t>
            </a:r>
            <a:endParaRPr lang="en-US" dirty="0"/>
          </a:p>
          <a:p>
            <a:r>
              <a:rPr lang="en-US" sz="1400" dirty="0" smtClean="0"/>
              <a:t>                                                                          khowe@eosc.edu</a:t>
            </a:r>
            <a:endParaRPr lang="en-US" sz="1400" dirty="0"/>
          </a:p>
        </p:txBody>
      </p:sp>
      <p:pic>
        <p:nvPicPr>
          <p:cNvPr id="14340" name="Picture 4" descr="https://encrypted-tbn1.gstatic.com/images?q=tbn:ANd9GcSFuPO7RvLUprA2d9YlrzwG3kmfGRpjd3C-BJXiG5MsXbTAveZcUA"/>
          <p:cNvPicPr>
            <a:picLocks noChangeAspect="1" noChangeArrowheads="1"/>
          </p:cNvPicPr>
          <p:nvPr/>
        </p:nvPicPr>
        <p:blipFill>
          <a:blip r:embed="rId2" cstate="print"/>
          <a:srcRect r="12169"/>
          <a:stretch>
            <a:fillRect/>
          </a:stretch>
        </p:blipFill>
        <p:spPr bwMode="auto">
          <a:xfrm>
            <a:off x="101600" y="6719887"/>
            <a:ext cx="1143000" cy="2271713"/>
          </a:xfrm>
          <a:prstGeom prst="rect">
            <a:avLst/>
          </a:prstGeom>
          <a:noFill/>
          <a:ln>
            <a:noFill/>
          </a:ln>
        </p:spPr>
      </p:pic>
      <p:sp>
        <p:nvSpPr>
          <p:cNvPr id="12" name="TextBox 11"/>
          <p:cNvSpPr txBox="1"/>
          <p:nvPr/>
        </p:nvSpPr>
        <p:spPr>
          <a:xfrm>
            <a:off x="1490133" y="6767129"/>
            <a:ext cx="5334000" cy="224676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400" b="1" u="sng" dirty="0" smtClean="0">
                <a:latin typeface="Segoe UI Semibold" panose="020B0702040204020203" pitchFamily="34" charset="0"/>
                <a:cs typeface="MV Boli" panose="02000500030200090000" pitchFamily="2" charset="0"/>
              </a:rPr>
              <a:t>Helpful Hints On Goal Setting</a:t>
            </a:r>
          </a:p>
          <a:p>
            <a:r>
              <a:rPr lang="en-US" sz="1400" dirty="0" smtClean="0">
                <a:latin typeface="Segoe UI Semibold" panose="020B0702040204020203" pitchFamily="34" charset="0"/>
                <a:cs typeface="MV Boli" panose="02000500030200090000" pitchFamily="2" charset="0"/>
              </a:rPr>
              <a:t>Your future is up to you!  To reach goals, you’ve got to take action. Challenge yourself-Take a chance on yourself because you’re worth it. Stay in touch with your values-Make sure that your life is going the direction you want.  Believe in yourself-Take advantage of your special skills and abilities.  Make a commitment-Keep writing down your goals, or try saying them out loud. Keep a positive attitude-See yourself achieving your goal. Reward your accomplishments-When you reach a goal celebrate your success.</a:t>
            </a:r>
            <a:endParaRPr lang="en-US" dirty="0">
              <a:latin typeface="Segoe UI Semibold" panose="020B0702040204020203" pitchFamily="34" charset="0"/>
            </a:endParaRPr>
          </a:p>
        </p:txBody>
      </p:sp>
      <p:pic>
        <p:nvPicPr>
          <p:cNvPr id="13" name="irc_mi" descr="http://sweetclipart.com/multisite/sweetclipart/files/starfish.png">
            <a:hlinkClick r:id="rId3"/>
          </p:cNvPr>
          <p:cNvPicPr/>
          <p:nvPr/>
        </p:nvPicPr>
        <p:blipFill>
          <a:blip r:embed="rId4" cstate="print"/>
          <a:srcRect/>
          <a:stretch>
            <a:fillRect/>
          </a:stretch>
        </p:blipFill>
        <p:spPr bwMode="auto">
          <a:xfrm rot="234921">
            <a:off x="6017783" y="22994"/>
            <a:ext cx="838783" cy="615637"/>
          </a:xfrm>
          <a:prstGeom prst="rect">
            <a:avLst/>
          </a:prstGeom>
          <a:noFill/>
          <a:ln w="9525">
            <a:noFill/>
            <a:miter lim="800000"/>
            <a:headEnd/>
            <a:tailEnd/>
          </a:ln>
        </p:spPr>
      </p:pic>
      <p:sp>
        <p:nvSpPr>
          <p:cNvPr id="14342" name="AutoShape 6" descr="data:image/jpeg;base64,/9j/4AAQSkZJRgABAQAAAQABAAD/2wCEAAkGBxIHBhUUBxQVFhMXFx4YGRYYGBwbHBgcGRQXHxccGxoYHCkgGCYxHBkXIzEiJSorLy8uGR8zODQsNygtLisBCgoKDg0OGxAQGywkICUyNTQ0LDUsLCwsLCwvLCw0LC8sLCwsLC8sLCw0NCwsNSwtNCwsLCw0LCwsLCwtLC4sLP/AABEIAOEA4QMBEQACEQEDEQH/xAAcAAEAAgMBAQEAAAAAAAAAAAAABgcBBAUDAgj/xABGEAACAQIDAwgGBwQIBwAAAAAAAQIDBAURIQYSMQcTIkFRYXGBFDNCgpHCIzJScqGx0RViksEWJUNEU6Lh8CQ3Y3ODk7P/xAAbAQEAAwEBAQEAAAAAAAAAAAAAAwQFAgEGB//EADQRAQACAQIDBQYGAQUBAAAAAAABAgMEERIhMQVBUWFxEyKRobHwFDKBwdHhIwYVM0JSJP/aAAwDAQACEQMRAD8AvEAAAAAAAAAAAAAADx9Lp+mc1vw53d3+b3lvbueW9u8cs9MwPYAAAAAAAAAAAAAAAAAAAAAAAAAAAAAAAhXKVt7DY6wUbZKreVdKNHV8XlvzS13c9ElrJ6Lra8mYiN5FU1NisVpuOISuJftOUnVUc1nol0M/q55PLcy3cuj3GFHbuGc0129yP+3n4+ib2M7brX5NdvYbY2DjcpUrylpWo8ODy34J67uejT1i9H1N7sTE84QpoegAAAAAAAAAAAAAAAAAAAAAAAAAAADg7bbUUtkdn53F5q10acM8nUm092K7OGbfUk2BX2wezVW7vpYntZ0ryt0oQkvUxa6PRf1Xlol7K728vje2u1PazODFPux1nxn+Pr6LeHFt70pLtHcwtHTlcTjBLe1lJRXs9bMrR4r5d60rMz5Rv4+CW8xHVX+2da3pX0MS2TuaMb6lrUhGayrLhLRPpPLRr2l3pZ/T9kY9dhn2WXFbg7p2nl/X09FXLbHbnExutzYnailtds/C4s9G+jUhnm6c0lvRfbxzT600z6BC7wAAAAAAAAAAAAAAAAAAAAAAAAAAYk1GOctEBS7u4bc7Wzv8Vko4ZZNwt97SNSay3pvPjqovLr+jWuUjD7W1WTlpdPG+S/h1iP7+UbymxVj81ukNTaTlJqXMnDAVzcP8WSznL7sXpBeOb8Cfs3/SuLHEX1fvT/5j8ses9Z+UerjJq5nlTkr+/rzuq+9dSlOb9qTcn8XqfU1x0xVimOIiPCI2j4Qq7zM7y+aTJKvJdvk/2mexW1KnN/8ACV2oV11R47s/Jtvwcl1ooanFwzxR0S0tvyfpqL3o5x1RWdsgAAAAAAAAAAAAAAAAAAAAAAAACueWvaN4Xs/G1tZbtW7lze99iksuel8Go5dkpZaobWnlWN5FRYjiTubanRtk4W1FbtKn+c55aSnJttvqzaXXna0PZ9NNveeeS35rftHhWO6O/rPlFkyTbl3OeaCN8ypSrNczFy+6m+zsOLvd4jq2KeGV2tKNb/1y/Q8iY8XM3r4x8XjeWjVNxuoyjn9pNfmdWrF42e1tHWF18h+0rxbZt216869o1DX2qTz5p+STj4Ri3xMi1ZrM1lYid1kHj0AAAAAAAAAAAAAAAAAAAAAAAAPzLt5jX9I9t7istadJ+j0vu0296S7c5OTT7GXdJTrZHknueuBbLVsXipP6Ok/bktZfdj1+Oi8S1a8Qp5dRWnLrKbYdspa2C1hzkvtVOl/l+qvgQzktKlfUXt37NjFEoOChklrouHskdnNJ6vq1EEt+UFUp5VEmuxrNfBnqPojqhDZDbO1u7KKhRqy9FuFFZJKo1zc8uEUpJNvuXaQ54395p6LNNt6WldBXaAAAAAAAAAAAAAAAAAAAAAAAAj3KBjX9H9jrmvB5TjTcYffm1GH+aSfkBR2wOzavGpXazpU9Muqc+LXgs834pdpp/wDHSKwztTm4eUdZW/heETvtV0Yfa7furrK98kVVsGmtl59I8UktMIo2q6MU32y1f6LyK9slpaWPTY6dIam0CyqU8v3vlOFhwbi+sIvK7nHe/cTbXjuJ/iQ21uPHPO37/RJ/td88bxT9en1aMrijOrlZVN9d8ZRfwktfIs6fXYc08NZ5+HOPqy9b2TqNLHHavu+PKdvXbo0NosMWMYHVoy4zg1HuktYP+JItWjeNlDFfgvFk12Bxl4/sfbV6v13T3amej5yDcKma6ulFvzKTfSAAAAAAAAAAAAAAAAAAAAAAABVfLtdSr0LKzt/rVq7m13U0lFPucqi/hJcMb3hxe0VrMy7GyOAxhShSh6umlvP7T/1ebZPlybc2VgxznyTa3T75J3FKMco6JdRTbERsyBXG1l9V2ixJUcLeVKG8pTzyUnms9V1aaJcePAzb5L6i80x9I6z9/ctfHhx6WlcmX809I8Pv5NalsRU5r6CrBy7HFxXxzf5Eduzr7crR8Nv5S07Wpv71Z+O/8OTd2lTDrjduouE1r+jTXHxRnXpfFbaeUx98mtS+PNTeNpifvaYdbDrz0mGU/rL8e8+l7P1vt68NvzR8/P8Al8J2z2X+Dvx0/Jbp5T4fx/Tf5LavomI4havPKFaNxDP7NxDNpdynCXxJckbWl1pr8WKJWCcJwAAAAAAAAAAAAAAAAAAAAACoNrKqxLlijHPNW1qtOyU3KWfjlOHwRYwRymVTW22x7eKzdn7fmMMj2y6T8+H4ZEeSd7OtJThxR583SI1lp4zWdvhFadPjGnNrxUHkRZ7TXFa0d0T9E2nrFs1Kz3zH1RXDLWNtgVvucZ782+1txy/BJeRDoaRTBG3fzWO0sk31Ft+7k7tiW1F743hEMZsdytpJaxn1xf6dq6yDPgrmrwz8fBZ0uptgvxR0748VW1qVTC79xrLKcHk12/qmvzMGtsmny798ffwl9Jlx4tZgms862j4f3Eups5cqhyjUJRelza1KeXbKlOFReai5/ifTzkrkrXJXpL4nBivgvfDfrWfv49VoHKyAAAAAAAAAAAAAAAAAAAAAAUVRuXV5V7ydTPKpOpSi37XMqnF5duXNyXkXMEf459VHXRvRd9msrOG7w3V+SKluq3j/ACR6PY8dvO5oq4t5QqcJRcX4NZM5tWLRMT3uqWmtotHchGGVnC1jb3GlShKcWu1Npxfhx8ku0p6G0xScduteX8L/AGlWJvGavS0b/wApFYl5nOxHgBEeUHC+etFXpLpQ6Mu+Lej8m/g2ZnaOHesZI7uvp/TY7J1HDecU9J6ev9oJZ3Xou0NhKXs3agvCvSqU2vjKJ52bm5Tin1j9/v1O19L79c8eG0/t+8fBdRqMcAAAAAAAAAAAAAAAAAAAAAAqingcsX2Kjd4Yt65pXd1XglxqRd5VVSn5xisu9JdZPgyRWdp6Sjy046zCwNlMThi2A0qls84uKXw6n35ZZnGWs1vMS408/wCOInrHJ1yNOARXa3Dt6/pVrJqNZKSbf1Zro9GeX59XkQXxb2468rfXylYx59qezvzr84nxhu4VUdSP0kXF9aevwa0f++BNWd+sIbViJ5Tu7keB65ed3bxurWUKv1ZRcX4NZHN6xes1nvd47zS0WjrCjsZi7GvTdX61G6ot+MLqCZhaKJrqIrPnH1fSdoTF9LNo8p+cL2N98wAAAAAAAAAAAAAAAAAAAAAARXku12AtHLjKm5vxnOUn+LYH1Xw+ezmJzuMJg529V71xbxWcoy661GK4v7VNay4rpaSmi0Xjht17p/aXHDtbihIrS5heW0Z2slKElmpJ5poimJidpdvY8HF2h9bT975QM2IHYjwAyBTfK7b+h1LiUOuMaq8VJfNBsyL14NbHnz/ZvY78fZ9o8OX7rkNdggAAAAAAAAAAAAAAAAAAAAAEY5Mv+X9l/wBiP5AScDnVcL5u4dTDZc1Uk85LLOFR9s4ZrX96LjLRZtpZHXF3S82fUL6dJ5X1KUf3oZ1IP+Fby796KXextHcNTaD1lP3vlOXrNiB2I8AMgVny4W/9QOov8OcX+Dj8xQ1Vf82O3nt9/Np6O/8A8+Wnlv8AfyWYX2YAAAAAAAAAAAAAAAAAAAAAARjkyjzewdrF8YwcH4wnKL/FAScAAA4u0PrafvfKBmxA7EeAGQIRyx2vpWw1RLjvwX8c1D5yHNTims+E7rGnvwxePGs/ym5MrgAAAAAAAAAAAAAAAAAAAAAEZ5Oo81s24fYubqHwva/8sgJMAAAcXaH1tP3vlAzYgdiPADIEY5RY87s2oP27m1h8b2h+gEnAAAAAAAAAAAAAAAAAAAAAAARnYlc1Vvqf2L6q/KrCnW/OqwJMAAAcXaH1tP3vlAzYgdiPADIEZ22XO1bCn9u+pPypQqVvzpICTAAAAAAAAAAAAAAAAAAAAAAAIpgtT0XlAv6UuFWFC4j47kqU/wD4x/E925OeLa2yVnjoAAcXaH1tP3vlAzYgdiPADIEYxt+kbc4fTXsRuLh+7ThSjp/55fACTgAAAAAAAAAAAAAAAAAAAAAAIPtJU/ZnKJa1lwq29Sm+/mqsJJfw1ahJjjfeFbU24Irfwn5JunmtCNZZAAcXaH1tP3vlAzYgdiPADLeS1AguzN2sc5R7uvDWFG3p0IPuqVKkpNePNxfg0V9Pk9pxWjpvy9I+5WtVi9lw4567bz6z/WydFhVAAAAAAAAAAAAAAAAAAAAAAIByxOVnhNtdUVrb3UHL7lSMqc1570USYvzwjy046TVKNmL5XmGpJ57qWT7YtdF/DTyPctdrINHk4qcM9YdciWwDi7Q+tp+98oGbEDsR4ARfaHEp4lceh4LrN6VZrhCPWm/z+HF6Z+pzWyT7HF1758I+/wCOrV0mCuKv4jN0jpHjP3/PRrcm1jG2jezpfVldzhGXXKNCEKTf8cKj8y5ixxjpFI7mfnzTmyTe3emRIiAAAAAAAAAAAAAAAAAAAAAAI7yiYd+1dh7unBZy5mUortlT6cMveihE7CB8lG0O9YR336vKMl/05awflqvd7y/mrxRvHey7T7HNxd09fv5rdT3loUGoyBxdofW0/e+UDNiBs4haVb2O7CrzVN8XBdOXhJ6Q+DfeiHLS1+UTtHl1+PcsYclMfvTXinz6fDv+TxqQt9l8Dq1KcVCnThKpJ9b3Yt6vi3odYsNMccNIcZ9RfLPFklq7A2crHY22jcZ846aqTz479VupUz96ciREkAAAAAAAAAAAAAAAAAAAAAAADElvRylwA/NWC1f6KbV1KVVtQp1Z0JZ/YU+hL4bks+zPtNHF7+L0U9Tj44mF7bN4lvR5qu9V9R9q7P0/0KuWnfCPR5949nb9EgIGg4u0PrafvfKBmxA7CeUdQK85RMQ/bFtC1tm92vXp0M17SnNc4/BU1P8AMm4eGu89VCMvts0VjpHP1WHFbsco8CFfZAAAAAAAAAAAAAAAAAAAAAAAAKI5XMI9F2tq1Ka0q0qdbu6L5mp8P+Hfvtk2my8GWKT0t9Y5/Tf4OLxvG7f2Gxn07D+bqv6Wllr1uPsvy4Py7S5krtLI1GPgtxR3/VZOFY+pRUb95P7fU/Hs/LwKd8XfC1g1kT7uT4vTHpKpKk4NNdLVe6Qr8TE84fFG5hbQzryUV3/yXFnsRM9HN8laRvaWhi2NO8ju2+cYdfbLx7F3FimPbnLL1GrnJ7teUfVwcFo/tHlAoR9m2ozry7N+p9FST793nn5HOaekJtBTlNllkDRAAAAAAAAAAAAAAAAAAAAAAAACC8qdjGdvbV666EKvMVXnllRuo81J+U3Sl7pV1nHGKb0/NX3o9a8/n0/V1Xbfae9TCdbZvHGuFWlNxfZJfo1k/Bpm7gzU1OGuWnS0b/fnHRTy4996WWhhGJ08WslUtXpwceuL60/96nFqzE7SycmOaTtL4xWTjOG62uPD3SOz3HMxvsxbavU9gs+MfxqGC2W9U1m9IQ65P+SXW/5ndazaXuLFOSdnQ5ErWdbCLi9vNal1WeUu2FFbkfDpc5p2ZFPLO952beOsVrEQsgjdgAAAAAAAAAAAAAAAAAAAAAAABzNpsJWO7P17ep/a05QT7G10X5SyfkBS209jLHNl6GIU0+djBU7mOTT3qbcJSa6spqSfc0+CMnsPV/hdVfs/J0md6frz2/WOcee8dZd56cVYyR+qK4VilXCbnfspZPg09VJdkl1/mfXzWJ6qF8dbxtKUVNtaV1GHpUJQks88ulHq4Pj1dhXvjmOir+FtHSXxcbawpU8sPg5S7Z6RXknm/DQVx+L2NLM/mlEcVvat/Vc6zc6ssox8W8oxilw1fBEuSYpSZhcx0iPdh+nNmcJWBbP0Len/AGVOMG+1pdJ+cs35mSsumAAAAAAAAAAAAAAAAAAAAAAAAAAFeWFFYVtne2lRLm62V5ST1TVToXC109Ys8v3z5T/UWCa2pqK+m/nHOP3WtPPWsoBttsVPBqsquGxcrZ65LV0u59bj2S6uvtf0HYnb9NXWMWedsnyt6efl8PCKufTzTnXp9EJra5Zf74H0V1eH1Ri5zSgm23kklm2+pJLiN4iN56Cc7FbIVJbcWkcSSThF3c6fXCMGo0N7qTdR57vZDyWT/uOLVTaMPOtZ24u6Z79vKPHv7vGZoxzXnK/Tx0AAAAAAAAAAAAAAAAAAAAAAAAAABB+U2m8P9FxCl/dau7Vyz1oV8oVdF9bJ7kl2ZNlLtDTfiNPbH393rHR3jtw23ddPNdE/OGghm0mBYfdYpGE6dJVnF1JRi9yTi2kpNQazWeepvaPtTtDHi3i9uGOUb849OcSgvixzPR1dnMCtsLTnZ0oQeWW9lm8uvpS1y8ynru0NTqfdy3mfLu+EcndMda84h78mVN4grrEKv96q7tLPPShQzhS0f1c3vyfbmmfa9n6b8Pp64+/v9Z6qd7cVplOC64AAAAAAAAAAAAAAAAAAAAAAAAAAA1cUsIYphtSjdrOnVhKEl3Si08uzjxAo+32gxzCH+zraydWvS+jhXcJZOC0hN59B9HLpN5cM9czCy9gYMmackzMRPPbz9U0Z7RGztPkjrvCfSXdS/bG/zvPbz3M8sua8MtM8u7Ld0Nb8Ni9l7Hhjh6bff3vzRcU77uLXx/HMW/q24snSr1Po511CSjGD0nNZdBLdz6SeXHLXIycXYGDHmjJEzMRz28/VLOe012XhhdhDC8Np0bRZU6UIwiu6MUln28OJuoW0AAAAAAAAAAAAAAAAAAAAAAAAAAAAAAAAAAAAAAAAAAAAAAAAAAAAAAAAAAAAAAAAAAAAAAAAAAAAAAAAAAH/2Q=="/>
          <p:cNvSpPr>
            <a:spLocks noChangeAspect="1" noChangeArrowheads="1"/>
          </p:cNvSpPr>
          <p:nvPr/>
        </p:nvSpPr>
        <p:spPr bwMode="auto">
          <a:xfrm>
            <a:off x="101600"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4" name="AutoShape 8" descr="data:image/jpeg;base64,/9j/4AAQSkZJRgABAQAAAQABAAD/2wCEAAkGBxIHBhUUBxQVFhMXFx4YGRYYGBwbHBgcGRQXHxccGxoYHCkgGCYxHBkXIzEiJSorLy8uGR8zODQsNygtLisBCgoKDg0OGxAQGywkICUyNTQ0LDUsLCwsLCwvLCw0LC8sLCwsLC8sLCw0NCwsNSwtNCwsLCw0LCwsLCwtLC4sLP/AABEIAOEA4QMBEQACEQEDEQH/xAAcAAEAAgMBAQEAAAAAAAAAAAAABgcBBAUDAgj/xABGEAACAQIDAwgGBwQIBwAAAAAAAQIDBAURIQYSMQcTIkFRYXGBFDNCgpHCIzJScqGx0RViksEWJUNEU6Lh8CQ3Y3ODk7P/xAAbAQEAAwEBAQEAAAAAAAAAAAAAAwQFAgEGB//EADQRAQACAQIDBQYGAQUBAAAAAAABAgMEERIhMQVBUWFxEyKRobHwFDKBwdHhIwYVM0JSJP/aAAwDAQACEQMRAD8AvEAAAAAAAAAAAAAADx9Lp+mc1vw53d3+b3lvbueW9u8cs9MwPYAAAAAAAAAAAAAAAAAAAAAAAAAAAAAAAhXKVt7DY6wUbZKreVdKNHV8XlvzS13c9ElrJ6Lra8mYiN5FU1NisVpuOISuJftOUnVUc1nol0M/q55PLcy3cuj3GFHbuGc0129yP+3n4+ib2M7brX5NdvYbY2DjcpUrylpWo8ODy34J67uejT1i9H1N7sTE84QpoegAAAAAAAAAAAAAAAAAAAAAAAAAAADg7bbUUtkdn53F5q10acM8nUm092K7OGbfUk2BX2wezVW7vpYntZ0ryt0oQkvUxa6PRf1Xlol7K728vje2u1PazODFPux1nxn+Pr6LeHFt70pLtHcwtHTlcTjBLe1lJRXs9bMrR4r5d60rMz5Rv4+CW8xHVX+2da3pX0MS2TuaMb6lrUhGayrLhLRPpPLRr2l3pZ/T9kY9dhn2WXFbg7p2nl/X09FXLbHbnExutzYnailtds/C4s9G+jUhnm6c0lvRfbxzT600z6BC7wAAAAAAAAAAAAAAAAAAAAAAAAAAYk1GOctEBS7u4bc7Wzv8Vko4ZZNwt97SNSay3pvPjqovLr+jWuUjD7W1WTlpdPG+S/h1iP7+UbymxVj81ukNTaTlJqXMnDAVzcP8WSznL7sXpBeOb8Cfs3/SuLHEX1fvT/5j8ses9Z+UerjJq5nlTkr+/rzuq+9dSlOb9qTcn8XqfU1x0xVimOIiPCI2j4Qq7zM7y+aTJKvJdvk/2mexW1KnN/8ACV2oV11R47s/Jtvwcl1ooanFwzxR0S0tvyfpqL3o5x1RWdsgAAAAAAAAAAAAAAAAAAAAAAAACueWvaN4Xs/G1tZbtW7lze99iksuel8Go5dkpZaobWnlWN5FRYjiTubanRtk4W1FbtKn+c55aSnJttvqzaXXna0PZ9NNveeeS35rftHhWO6O/rPlFkyTbl3OeaCN8ypSrNczFy+6m+zsOLvd4jq2KeGV2tKNb/1y/Q8iY8XM3r4x8XjeWjVNxuoyjn9pNfmdWrF42e1tHWF18h+0rxbZt216869o1DX2qTz5p+STj4Ri3xMi1ZrM1lYid1kHj0AAAAAAAAAAAAAAAAAAAAAAAAPzLt5jX9I9t7istadJ+j0vu0296S7c5OTT7GXdJTrZHknueuBbLVsXipP6Ok/bktZfdj1+Oi8S1a8Qp5dRWnLrKbYdspa2C1hzkvtVOl/l+qvgQzktKlfUXt37NjFEoOChklrouHskdnNJ6vq1EEt+UFUp5VEmuxrNfBnqPojqhDZDbO1u7KKhRqy9FuFFZJKo1zc8uEUpJNvuXaQ54395p6LNNt6WldBXaAAAAAAAAAAAAAAAAAAAAAAAAj3KBjX9H9jrmvB5TjTcYffm1GH+aSfkBR2wOzavGpXazpU9Muqc+LXgs834pdpp/wDHSKwztTm4eUdZW/heETvtV0Yfa7furrK98kVVsGmtl59I8UktMIo2q6MU32y1f6LyK9slpaWPTY6dIam0CyqU8v3vlOFhwbi+sIvK7nHe/cTbXjuJ/iQ21uPHPO37/RJ/td88bxT9en1aMrijOrlZVN9d8ZRfwktfIs6fXYc08NZ5+HOPqy9b2TqNLHHavu+PKdvXbo0NosMWMYHVoy4zg1HuktYP+JItWjeNlDFfgvFk12Bxl4/sfbV6v13T3amej5yDcKma6ulFvzKTfSAAAAAAAAAAAAAAAAAAAAAAABVfLtdSr0LKzt/rVq7m13U0lFPucqi/hJcMb3hxe0VrMy7GyOAxhShSh6umlvP7T/1ebZPlybc2VgxznyTa3T75J3FKMco6JdRTbERsyBXG1l9V2ixJUcLeVKG8pTzyUnms9V1aaJcePAzb5L6i80x9I6z9/ctfHhx6WlcmX809I8Pv5NalsRU5r6CrBy7HFxXxzf5Eduzr7crR8Nv5S07Wpv71Z+O/8OTd2lTDrjduouE1r+jTXHxRnXpfFbaeUx98mtS+PNTeNpifvaYdbDrz0mGU/rL8e8+l7P1vt68NvzR8/P8Al8J2z2X+Dvx0/Jbp5T4fx/Tf5LavomI4havPKFaNxDP7NxDNpdynCXxJckbWl1pr8WKJWCcJwAAAAAAAAAAAAAAAAAAAAACoNrKqxLlijHPNW1qtOyU3KWfjlOHwRYwRymVTW22x7eKzdn7fmMMj2y6T8+H4ZEeSd7OtJThxR583SI1lp4zWdvhFadPjGnNrxUHkRZ7TXFa0d0T9E2nrFs1Kz3zH1RXDLWNtgVvucZ782+1txy/BJeRDoaRTBG3fzWO0sk31Ft+7k7tiW1F743hEMZsdytpJaxn1xf6dq6yDPgrmrwz8fBZ0uptgvxR0748VW1qVTC79xrLKcHk12/qmvzMGtsmny798ffwl9Jlx4tZgms862j4f3Eups5cqhyjUJRelza1KeXbKlOFReai5/ifTzkrkrXJXpL4nBivgvfDfrWfv49VoHKyAAAAAAAAAAAAAAAAAAAAAAUVRuXV5V7ydTPKpOpSi37XMqnF5duXNyXkXMEf459VHXRvRd9msrOG7w3V+SKluq3j/ACR6PY8dvO5oq4t5QqcJRcX4NZM5tWLRMT3uqWmtotHchGGVnC1jb3GlShKcWu1Npxfhx8ku0p6G0xScduteX8L/AGlWJvGavS0b/wApFYl5nOxHgBEeUHC+etFXpLpQ6Mu+Lej8m/g2ZnaOHesZI7uvp/TY7J1HDecU9J6ev9oJZ3Xou0NhKXs3agvCvSqU2vjKJ52bm5Tin1j9/v1O19L79c8eG0/t+8fBdRqMcAAAAAAAAAAAAAAAAAAAAAAqingcsX2Kjd4Yt65pXd1XglxqRd5VVSn5xisu9JdZPgyRWdp6Sjy046zCwNlMThi2A0qls84uKXw6n35ZZnGWs1vMS408/wCOInrHJ1yNOARXa3Dt6/pVrJqNZKSbf1Zro9GeX59XkQXxb2468rfXylYx59qezvzr84nxhu4VUdSP0kXF9aevwa0f++BNWd+sIbViJ5Tu7keB65ed3bxurWUKv1ZRcX4NZHN6xes1nvd47zS0WjrCjsZi7GvTdX61G6ot+MLqCZhaKJrqIrPnH1fSdoTF9LNo8p+cL2N98wAAAAAAAAAAAAAAAAAAAAAARXku12AtHLjKm5vxnOUn+LYH1Xw+ezmJzuMJg529V71xbxWcoy661GK4v7VNay4rpaSmi0Xjht17p/aXHDtbihIrS5heW0Z2slKElmpJ5poimJidpdvY8HF2h9bT975QM2IHYjwAyBTfK7b+h1LiUOuMaq8VJfNBsyL14NbHnz/ZvY78fZ9o8OX7rkNdggAAAAAAAAAAAAAAAAAAAAAEY5Mv+X9l/wBiP5AScDnVcL5u4dTDZc1Uk85LLOFR9s4ZrX96LjLRZtpZHXF3S82fUL6dJ5X1KUf3oZ1IP+Fby796KXextHcNTaD1lP3vlOXrNiB2I8AMgVny4W/9QOov8OcX+Dj8xQ1Vf82O3nt9/Np6O/8A8+Wnlv8AfyWYX2YAAAAAAAAAAAAAAAAAAAAAARjkyjzewdrF8YwcH4wnKL/FAScAAA4u0PrafvfKBmxA7EeAGQIRyx2vpWw1RLjvwX8c1D5yHNTims+E7rGnvwxePGs/ym5MrgAAAAAAAAAAAAAAAAAAAAAEZ5Oo81s24fYubqHwva/8sgJMAAAcXaH1tP3vlAzYgdiPADIEY5RY87s2oP27m1h8b2h+gEnAAAAAAAAAAAAAAAAAAAAAAARnYlc1Vvqf2L6q/KrCnW/OqwJMAAAcXaH1tP3vlAzYgdiPADIEZ22XO1bCn9u+pPypQqVvzpICTAAAAAAAAAAAAAAAAAAAAAAAIpgtT0XlAv6UuFWFC4j47kqU/wD4x/E925OeLa2yVnjoAAcXaH1tP3vlAzYgdiPADIEYxt+kbc4fTXsRuLh+7ThSjp/55fACTgAAAAAAAAAAAAAAAAAAAAAAIPtJU/ZnKJa1lwq29Sm+/mqsJJfw1ahJjjfeFbU24Irfwn5JunmtCNZZAAcXaH1tP3vlAzYgdiPADLeS1AguzN2sc5R7uvDWFG3p0IPuqVKkpNePNxfg0V9Pk9pxWjpvy9I+5WtVi9lw4567bz6z/WydFhVAAAAAAAAAAAAAAAAAAAAAAIByxOVnhNtdUVrb3UHL7lSMqc1570USYvzwjy046TVKNmL5XmGpJ57qWT7YtdF/DTyPctdrINHk4qcM9YdciWwDi7Q+tp+98oGbEDsR4ARfaHEp4lceh4LrN6VZrhCPWm/z+HF6Z+pzWyT7HF1758I+/wCOrV0mCuKv4jN0jpHjP3/PRrcm1jG2jezpfVldzhGXXKNCEKTf8cKj8y5ixxjpFI7mfnzTmyTe3emRIiAAAAAAAAAAAAAAAAAAAAAAI7yiYd+1dh7unBZy5mUortlT6cMveihE7CB8lG0O9YR336vKMl/05awflqvd7y/mrxRvHey7T7HNxd09fv5rdT3loUGoyBxdofW0/e+UDNiBs4haVb2O7CrzVN8XBdOXhJ6Q+DfeiHLS1+UTtHl1+PcsYclMfvTXinz6fDv+TxqQt9l8Dq1KcVCnThKpJ9b3Yt6vi3odYsNMccNIcZ9RfLPFklq7A2crHY22jcZ846aqTz479VupUz96ciREkAAAAAAAAAAAAAAAAAAAAAAADElvRylwA/NWC1f6KbV1KVVtQp1Z0JZ/YU+hL4bks+zPtNHF7+L0U9Tj44mF7bN4lvR5qu9V9R9q7P0/0KuWnfCPR5949nb9EgIGg4u0PrafvfKBmxA7CeUdQK85RMQ/bFtC1tm92vXp0M17SnNc4/BU1P8AMm4eGu89VCMvts0VjpHP1WHFbsco8CFfZAAAAAAAAAAAAAAAAAAAAAAAAKI5XMI9F2tq1Ka0q0qdbu6L5mp8P+Hfvtk2my8GWKT0t9Y5/Tf4OLxvG7f2Gxn07D+bqv6Wllr1uPsvy4Py7S5krtLI1GPgtxR3/VZOFY+pRUb95P7fU/Hs/LwKd8XfC1g1kT7uT4vTHpKpKk4NNdLVe6Qr8TE84fFG5hbQzryUV3/yXFnsRM9HN8laRvaWhi2NO8ju2+cYdfbLx7F3FimPbnLL1GrnJ7teUfVwcFo/tHlAoR9m2ozry7N+p9FST793nn5HOaekJtBTlNllkDRAAAAAAAAAAAAAAAAAAAAAAAACC8qdjGdvbV666EKvMVXnllRuo81J+U3Sl7pV1nHGKb0/NX3o9a8/n0/V1Xbfae9TCdbZvHGuFWlNxfZJfo1k/Bpm7gzU1OGuWnS0b/fnHRTy4996WWhhGJ08WslUtXpwceuL60/96nFqzE7SycmOaTtL4xWTjOG62uPD3SOz3HMxvsxbavU9gs+MfxqGC2W9U1m9IQ65P+SXW/5ndazaXuLFOSdnQ5ErWdbCLi9vNal1WeUu2FFbkfDpc5p2ZFPLO952beOsVrEQsgjdgAAAAAAAAAAAAAAAAAAAAAAABzNpsJWO7P17ep/a05QT7G10X5SyfkBS209jLHNl6GIU0+djBU7mOTT3qbcJSa6spqSfc0+CMnsPV/hdVfs/J0md6frz2/WOcee8dZd56cVYyR+qK4VilXCbnfspZPg09VJdkl1/mfXzWJ6qF8dbxtKUVNtaV1GHpUJQks88ulHq4Pj1dhXvjmOir+FtHSXxcbawpU8sPg5S7Z6RXknm/DQVx+L2NLM/mlEcVvat/Vc6zc6ssox8W8oxilw1fBEuSYpSZhcx0iPdh+nNmcJWBbP0Len/AGVOMG+1pdJ+cs35mSsumAAAAAAAAAAAAAAAAAAAAAAAAAAFeWFFYVtne2lRLm62V5ST1TVToXC109Ys8v3z5T/UWCa2pqK+m/nHOP3WtPPWsoBttsVPBqsquGxcrZ65LV0u59bj2S6uvtf0HYnb9NXWMWedsnyt6efl8PCKufTzTnXp9EJra5Zf74H0V1eH1Ri5zSgm23kklm2+pJLiN4iN56Cc7FbIVJbcWkcSSThF3c6fXCMGo0N7qTdR57vZDyWT/uOLVTaMPOtZ24u6Z79vKPHv7vGZoxzXnK/Tx0AAAAAAAAAAAAAAAAAAAAAAAAAABB+U2m8P9FxCl/dau7Vyz1oV8oVdF9bJ7kl2ZNlLtDTfiNPbH393rHR3jtw23ddPNdE/OGghm0mBYfdYpGE6dJVnF1JRi9yTi2kpNQazWeepvaPtTtDHi3i9uGOUb849OcSgvixzPR1dnMCtsLTnZ0oQeWW9lm8uvpS1y8ynru0NTqfdy3mfLu+EcndMda84h78mVN4grrEKv96q7tLPPShQzhS0f1c3vyfbmmfa9n6b8Pp64+/v9Z6qd7cVplOC64AAAAAAAAAAAAAAAAAAAAAAAAAAA1cUsIYphtSjdrOnVhKEl3Si08uzjxAo+32gxzCH+zraydWvS+jhXcJZOC0hN59B9HLpN5cM9czCy9gYMmackzMRPPbz9U0Z7RGztPkjrvCfSXdS/bG/zvPbz3M8sua8MtM8u7Ld0Nb8Ni9l7Hhjh6bff3vzRcU77uLXx/HMW/q24snSr1Po511CSjGD0nNZdBLdz6SeXHLXIycXYGDHmjJEzMRz28/VLOe012XhhdhDC8Np0bRZU6UIwiu6MUln28OJuoW0AAAAAAAAAAAAAAAAAAAAAAAAAAAAAAAAAAAAAAAAAAAAAAAAAAAAAAAAAAAAAAAAAAAAAAAAAAAAAAAAAAH/2Q=="/>
          <p:cNvSpPr>
            <a:spLocks noChangeAspect="1" noChangeArrowheads="1"/>
          </p:cNvSpPr>
          <p:nvPr/>
        </p:nvSpPr>
        <p:spPr bwMode="auto">
          <a:xfrm>
            <a:off x="101600"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6" name="AutoShape 10" descr="data:image/jpeg;base64,/9j/4AAQSkZJRgABAQAAAQABAAD/2wCEAAkGBxIHBhUUBxQVFhMXFx4YGRYYGBwbHBgcGRQXHxccGxoYHCkgGCYxHBkXIzEiJSorLy8uGR8zODQsNygtLisBCgoKDg0OGxAQGywkICUyNTQ0LDUsLCwsLCwvLCw0LC8sLCwsLC8sLCw0NCwsNSwtNCwsLCw0LCwsLCwtLC4sLP/AABEIAOEA4QMBEQACEQEDEQH/xAAcAAEAAgMBAQEAAAAAAAAAAAAABgcBBAUDAgj/xABGEAACAQIDAwgGBwQIBwAAAAAAAQIDBAURIQYSMQcTIkFRYXGBFDNCgpHCIzJScqGx0RViksEWJUNEU6Lh8CQ3Y3ODk7P/xAAbAQEAAwEBAQEAAAAAAAAAAAAAAwQFAgEGB//EADQRAQACAQIDBQYGAQUBAAAAAAABAgMEERIhMQVBUWFxEyKRobHwFDKBwdHhIwYVM0JSJP/aAAwDAQACEQMRAD8AvEAAAAAAAAAAAAAADx9Lp+mc1vw53d3+b3lvbueW9u8cs9MwPYAAAAAAAAAAAAAAAAAAAAAAAAAAAAAAAhXKVt7DY6wUbZKreVdKNHV8XlvzS13c9ElrJ6Lra8mYiN5FU1NisVpuOISuJftOUnVUc1nol0M/q55PLcy3cuj3GFHbuGc0129yP+3n4+ib2M7brX5NdvYbY2DjcpUrylpWo8ODy34J67uejT1i9H1N7sTE84QpoegAAAAAAAAAAAAAAAAAAAAAAAAAAADg7bbUUtkdn53F5q10acM8nUm092K7OGbfUk2BX2wezVW7vpYntZ0ryt0oQkvUxa6PRf1Xlol7K728vje2u1PazODFPux1nxn+Pr6LeHFt70pLtHcwtHTlcTjBLe1lJRXs9bMrR4r5d60rMz5Rv4+CW8xHVX+2da3pX0MS2TuaMb6lrUhGayrLhLRPpPLRr2l3pZ/T9kY9dhn2WXFbg7p2nl/X09FXLbHbnExutzYnailtds/C4s9G+jUhnm6c0lvRfbxzT600z6BC7wAAAAAAAAAAAAAAAAAAAAAAAAAAYk1GOctEBS7u4bc7Wzv8Vko4ZZNwt97SNSay3pvPjqovLr+jWuUjD7W1WTlpdPG+S/h1iP7+UbymxVj81ukNTaTlJqXMnDAVzcP8WSznL7sXpBeOb8Cfs3/SuLHEX1fvT/5j8ses9Z+UerjJq5nlTkr+/rzuq+9dSlOb9qTcn8XqfU1x0xVimOIiPCI2j4Qq7zM7y+aTJKvJdvk/2mexW1KnN/8ACV2oV11R47s/Jtvwcl1ooanFwzxR0S0tvyfpqL3o5x1RWdsgAAAAAAAAAAAAAAAAAAAAAAAACueWvaN4Xs/G1tZbtW7lze99iksuel8Go5dkpZaobWnlWN5FRYjiTubanRtk4W1FbtKn+c55aSnJttvqzaXXna0PZ9NNveeeS35rftHhWO6O/rPlFkyTbl3OeaCN8ypSrNczFy+6m+zsOLvd4jq2KeGV2tKNb/1y/Q8iY8XM3r4x8XjeWjVNxuoyjn9pNfmdWrF42e1tHWF18h+0rxbZt216869o1DX2qTz5p+STj4Ri3xMi1ZrM1lYid1kHj0AAAAAAAAAAAAAAAAAAAAAAAAPzLt5jX9I9t7istadJ+j0vu0296S7c5OTT7GXdJTrZHknueuBbLVsXipP6Ok/bktZfdj1+Oi8S1a8Qp5dRWnLrKbYdspa2C1hzkvtVOl/l+qvgQzktKlfUXt37NjFEoOChklrouHskdnNJ6vq1EEt+UFUp5VEmuxrNfBnqPojqhDZDbO1u7KKhRqy9FuFFZJKo1zc8uEUpJNvuXaQ54395p6LNNt6WldBXaAAAAAAAAAAAAAAAAAAAAAAAAj3KBjX9H9jrmvB5TjTcYffm1GH+aSfkBR2wOzavGpXazpU9Muqc+LXgs834pdpp/wDHSKwztTm4eUdZW/heETvtV0Yfa7furrK98kVVsGmtl59I8UktMIo2q6MU32y1f6LyK9slpaWPTY6dIam0CyqU8v3vlOFhwbi+sIvK7nHe/cTbXjuJ/iQ21uPHPO37/RJ/td88bxT9en1aMrijOrlZVN9d8ZRfwktfIs6fXYc08NZ5+HOPqy9b2TqNLHHavu+PKdvXbo0NosMWMYHVoy4zg1HuktYP+JItWjeNlDFfgvFk12Bxl4/sfbV6v13T3amej5yDcKma6ulFvzKTfSAAAAAAAAAAAAAAAAAAAAAAABVfLtdSr0LKzt/rVq7m13U0lFPucqi/hJcMb3hxe0VrMy7GyOAxhShSh6umlvP7T/1ebZPlybc2VgxznyTa3T75J3FKMco6JdRTbERsyBXG1l9V2ixJUcLeVKG8pTzyUnms9V1aaJcePAzb5L6i80x9I6z9/ctfHhx6WlcmX809I8Pv5NalsRU5r6CrBy7HFxXxzf5Eduzr7crR8Nv5S07Wpv71Z+O/8OTd2lTDrjduouE1r+jTXHxRnXpfFbaeUx98mtS+PNTeNpifvaYdbDrz0mGU/rL8e8+l7P1vt68NvzR8/P8Al8J2z2X+Dvx0/Jbp5T4fx/Tf5LavomI4havPKFaNxDP7NxDNpdynCXxJckbWl1pr8WKJWCcJwAAAAAAAAAAAAAAAAAAAAACoNrKqxLlijHPNW1qtOyU3KWfjlOHwRYwRymVTW22x7eKzdn7fmMMj2y6T8+H4ZEeSd7OtJThxR583SI1lp4zWdvhFadPjGnNrxUHkRZ7TXFa0d0T9E2nrFs1Kz3zH1RXDLWNtgVvucZ782+1txy/BJeRDoaRTBG3fzWO0sk31Ft+7k7tiW1F743hEMZsdytpJaxn1xf6dq6yDPgrmrwz8fBZ0uptgvxR0748VW1qVTC79xrLKcHk12/qmvzMGtsmny798ffwl9Jlx4tZgms862j4f3Eups5cqhyjUJRelza1KeXbKlOFReai5/ifTzkrkrXJXpL4nBivgvfDfrWfv49VoHKyAAAAAAAAAAAAAAAAAAAAAAUVRuXV5V7ydTPKpOpSi37XMqnF5duXNyXkXMEf459VHXRvRd9msrOG7w3V+SKluq3j/ACR6PY8dvO5oq4t5QqcJRcX4NZM5tWLRMT3uqWmtotHchGGVnC1jb3GlShKcWu1Npxfhx8ku0p6G0xScduteX8L/AGlWJvGavS0b/wApFYl5nOxHgBEeUHC+etFXpLpQ6Mu+Lej8m/g2ZnaOHesZI7uvp/TY7J1HDecU9J6ev9oJZ3Xou0NhKXs3agvCvSqU2vjKJ52bm5Tin1j9/v1O19L79c8eG0/t+8fBdRqMcAAAAAAAAAAAAAAAAAAAAAAqingcsX2Kjd4Yt65pXd1XglxqRd5VVSn5xisu9JdZPgyRWdp6Sjy046zCwNlMThi2A0qls84uKXw6n35ZZnGWs1vMS408/wCOInrHJ1yNOARXa3Dt6/pVrJqNZKSbf1Zro9GeX59XkQXxb2468rfXylYx59qezvzr84nxhu4VUdSP0kXF9aevwa0f++BNWd+sIbViJ5Tu7keB65ed3bxurWUKv1ZRcX4NZHN6xes1nvd47zS0WjrCjsZi7GvTdX61G6ot+MLqCZhaKJrqIrPnH1fSdoTF9LNo8p+cL2N98wAAAAAAAAAAAAAAAAAAAAAARXku12AtHLjKm5vxnOUn+LYH1Xw+ezmJzuMJg529V71xbxWcoy661GK4v7VNay4rpaSmi0Xjht17p/aXHDtbihIrS5heW0Z2slKElmpJ5poimJidpdvY8HF2h9bT975QM2IHYjwAyBTfK7b+h1LiUOuMaq8VJfNBsyL14NbHnz/ZvY78fZ9o8OX7rkNdggAAAAAAAAAAAAAAAAAAAAAEY5Mv+X9l/wBiP5AScDnVcL5u4dTDZc1Uk85LLOFR9s4ZrX96LjLRZtpZHXF3S82fUL6dJ5X1KUf3oZ1IP+Fby796KXextHcNTaD1lP3vlOXrNiB2I8AMgVny4W/9QOov8OcX+Dj8xQ1Vf82O3nt9/Np6O/8A8+Wnlv8AfyWYX2YAAAAAAAAAAAAAAAAAAAAAARjkyjzewdrF8YwcH4wnKL/FAScAAA4u0PrafvfKBmxA7EeAGQIRyx2vpWw1RLjvwX8c1D5yHNTims+E7rGnvwxePGs/ym5MrgAAAAAAAAAAAAAAAAAAAAAEZ5Oo81s24fYubqHwva/8sgJMAAAcXaH1tP3vlAzYgdiPADIEY5RY87s2oP27m1h8b2h+gEnAAAAAAAAAAAAAAAAAAAAAAARnYlc1Vvqf2L6q/KrCnW/OqwJMAAAcXaH1tP3vlAzYgdiPADIEZ22XO1bCn9u+pPypQqVvzpICTAAAAAAAAAAAAAAAAAAAAAAAIpgtT0XlAv6UuFWFC4j47kqU/wD4x/E925OeLa2yVnjoAAcXaH1tP3vlAzYgdiPADIEYxt+kbc4fTXsRuLh+7ThSjp/55fACTgAAAAAAAAAAAAAAAAAAAAAAIPtJU/ZnKJa1lwq29Sm+/mqsJJfw1ahJjjfeFbU24Irfwn5JunmtCNZZAAcXaH1tP3vlAzYgdiPADLeS1AguzN2sc5R7uvDWFG3p0IPuqVKkpNePNxfg0V9Pk9pxWjpvy9I+5WtVi9lw4567bz6z/WydFhVAAAAAAAAAAAAAAAAAAAAAAIByxOVnhNtdUVrb3UHL7lSMqc1570USYvzwjy046TVKNmL5XmGpJ57qWT7YtdF/DTyPctdrINHk4qcM9YdciWwDi7Q+tp+98oGbEDsR4ARfaHEp4lceh4LrN6VZrhCPWm/z+HF6Z+pzWyT7HF1758I+/wCOrV0mCuKv4jN0jpHjP3/PRrcm1jG2jezpfVldzhGXXKNCEKTf8cKj8y5ixxjpFI7mfnzTmyTe3emRIiAAAAAAAAAAAAAAAAAAAAAAI7yiYd+1dh7unBZy5mUortlT6cMveihE7CB8lG0O9YR336vKMl/05awflqvd7y/mrxRvHey7T7HNxd09fv5rdT3loUGoyBxdofW0/e+UDNiBs4haVb2O7CrzVN8XBdOXhJ6Q+DfeiHLS1+UTtHl1+PcsYclMfvTXinz6fDv+TxqQt9l8Dq1KcVCnThKpJ9b3Yt6vi3odYsNMccNIcZ9RfLPFklq7A2crHY22jcZ846aqTz479VupUz96ciREkAAAAAAAAAAAAAAAAAAAAAAADElvRylwA/NWC1f6KbV1KVVtQp1Z0JZ/YU+hL4bks+zPtNHF7+L0U9Tj44mF7bN4lvR5qu9V9R9q7P0/0KuWnfCPR5949nb9EgIGg4u0PrafvfKBmxA7CeUdQK85RMQ/bFtC1tm92vXp0M17SnNc4/BU1P8AMm4eGu89VCMvts0VjpHP1WHFbsco8CFfZAAAAAAAAAAAAAAAAAAAAAAAAKI5XMI9F2tq1Ka0q0qdbu6L5mp8P+Hfvtk2my8GWKT0t9Y5/Tf4OLxvG7f2Gxn07D+bqv6Wllr1uPsvy4Py7S5krtLI1GPgtxR3/VZOFY+pRUb95P7fU/Hs/LwKd8XfC1g1kT7uT4vTHpKpKk4NNdLVe6Qr8TE84fFG5hbQzryUV3/yXFnsRM9HN8laRvaWhi2NO8ju2+cYdfbLx7F3FimPbnLL1GrnJ7teUfVwcFo/tHlAoR9m2ozry7N+p9FST793nn5HOaekJtBTlNllkDRAAAAAAAAAAAAAAAAAAAAAAAACC8qdjGdvbV666EKvMVXnllRuo81J+U3Sl7pV1nHGKb0/NX3o9a8/n0/V1Xbfae9TCdbZvHGuFWlNxfZJfo1k/Bpm7gzU1OGuWnS0b/fnHRTy4996WWhhGJ08WslUtXpwceuL60/96nFqzE7SycmOaTtL4xWTjOG62uPD3SOz3HMxvsxbavU9gs+MfxqGC2W9U1m9IQ65P+SXW/5ndazaXuLFOSdnQ5ErWdbCLi9vNal1WeUu2FFbkfDpc5p2ZFPLO952beOsVrEQsgjdgAAAAAAAAAAAAAAAAAAAAAAABzNpsJWO7P17ep/a05QT7G10X5SyfkBS209jLHNl6GIU0+djBU7mOTT3qbcJSa6spqSfc0+CMnsPV/hdVfs/J0md6frz2/WOcee8dZd56cVYyR+qK4VilXCbnfspZPg09VJdkl1/mfXzWJ6qF8dbxtKUVNtaV1GHpUJQks88ulHq4Pj1dhXvjmOir+FtHSXxcbawpU8sPg5S7Z6RXknm/DQVx+L2NLM/mlEcVvat/Vc6zc6ssox8W8oxilw1fBEuSYpSZhcx0iPdh+nNmcJWBbP0Len/AGVOMG+1pdJ+cs35mSsumAAAAAAAAAAAAAAAAAAAAAAAAAAFeWFFYVtne2lRLm62V5ST1TVToXC109Ys8v3z5T/UWCa2pqK+m/nHOP3WtPPWsoBttsVPBqsquGxcrZ65LV0u59bj2S6uvtf0HYnb9NXWMWedsnyt6efl8PCKufTzTnXp9EJra5Zf74H0V1eH1Ri5zSgm23kklm2+pJLiN4iN56Cc7FbIVJbcWkcSSThF3c6fXCMGo0N7qTdR57vZDyWT/uOLVTaMPOtZ24u6Z79vKPHv7vGZoxzXnK/Tx0AAAAAAAAAAAAAAAAAAAAAAAAAABB+U2m8P9FxCl/dau7Vyz1oV8oVdF9bJ7kl2ZNlLtDTfiNPbH393rHR3jtw23ddPNdE/OGghm0mBYfdYpGE6dJVnF1JRi9yTi2kpNQazWeepvaPtTtDHi3i9uGOUb849OcSgvixzPR1dnMCtsLTnZ0oQeWW9lm8uvpS1y8ynru0NTqfdy3mfLu+EcndMda84h78mVN4grrEKv96q7tLPPShQzhS0f1c3vyfbmmfa9n6b8Pp64+/v9Z6qd7cVplOC64AAAAAAAAAAAAAAAAAAAAAAAAAAA1cUsIYphtSjdrOnVhKEl3Si08uzjxAo+32gxzCH+zraydWvS+jhXcJZOC0hN59B9HLpN5cM9czCy9gYMmackzMRPPbz9U0Z7RGztPkjrvCfSXdS/bG/zvPbz3M8sua8MtM8u7Ld0Nb8Ni9l7Hhjh6bff3vzRcU77uLXx/HMW/q24snSr1Po511CSjGD0nNZdBLdz6SeXHLXIycXYGDHmjJEzMRz28/VLOe012XhhdhDC8Np0bRZU6UIwiu6MUln28OJuoW0AAAAAAAAAAAAAAAAAAAAAAAAAAAAAAAAAAAAAAAAAAAAAAAAAAAAAAAAAAAAAAAAAAAAAAAAAAAAAAAAAAH/2Q=="/>
          <p:cNvSpPr>
            <a:spLocks noChangeAspect="1" noChangeArrowheads="1"/>
          </p:cNvSpPr>
          <p:nvPr/>
        </p:nvSpPr>
        <p:spPr bwMode="auto">
          <a:xfrm>
            <a:off x="101600"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8" name="AutoShape 12" descr="data:image/jpeg;base64,/9j/4AAQSkZJRgABAQAAAQABAAD/2wCEAAkGBxIHBhUUBxQVFhMXFx4YGRYYGBwbHBgcGRQXHxccGxoYHCkgGCYxHBkXIzEiJSorLy8uGR8zODQsNygtLisBCgoKDg0OGxAQGywkICUyNTQ0LDUsLCwsLCwvLCw0LC8sLCwsLC8sLCw0NCwsNSwtNCwsLCw0LCwsLCwtLC4sLP/AABEIAOEA4QMBEQACEQEDEQH/xAAcAAEAAgMBAQEAAAAAAAAAAAAABgcBBAUDAgj/xABGEAACAQIDAwgGBwQIBwAAAAAAAQIDBAURIQYSMQcTIkFRYXGBFDNCgpHCIzJScqGx0RViksEWJUNEU6Lh8CQ3Y3ODk7P/xAAbAQEAAwEBAQEAAAAAAAAAAAAAAwQFAgEGB//EADQRAQACAQIDBQYGAQUBAAAAAAABAgMEERIhMQVBUWFxEyKRobHwFDKBwdHhIwYVM0JSJP/aAAwDAQACEQMRAD8AvEAAAAAAAAAAAAAADx9Lp+mc1vw53d3+b3lvbueW9u8cs9MwPYAAAAAAAAAAAAAAAAAAAAAAAAAAAAAAAhXKVt7DY6wUbZKreVdKNHV8XlvzS13c9ElrJ6Lra8mYiN5FU1NisVpuOISuJftOUnVUc1nol0M/q55PLcy3cuj3GFHbuGc0129yP+3n4+ib2M7brX5NdvYbY2DjcpUrylpWo8ODy34J67uejT1i9H1N7sTE84QpoegAAAAAAAAAAAAAAAAAAAAAAAAAAADg7bbUUtkdn53F5q10acM8nUm092K7OGbfUk2BX2wezVW7vpYntZ0ryt0oQkvUxa6PRf1Xlol7K728vje2u1PazODFPux1nxn+Pr6LeHFt70pLtHcwtHTlcTjBLe1lJRXs9bMrR4r5d60rMz5Rv4+CW8xHVX+2da3pX0MS2TuaMb6lrUhGayrLhLRPpPLRr2l3pZ/T9kY9dhn2WXFbg7p2nl/X09FXLbHbnExutzYnailtds/C4s9G+jUhnm6c0lvRfbxzT600z6BC7wAAAAAAAAAAAAAAAAAAAAAAAAAAYk1GOctEBS7u4bc7Wzv8Vko4ZZNwt97SNSay3pvPjqovLr+jWuUjD7W1WTlpdPG+S/h1iP7+UbymxVj81ukNTaTlJqXMnDAVzcP8WSznL7sXpBeOb8Cfs3/SuLHEX1fvT/5j8ses9Z+UerjJq5nlTkr+/rzuq+9dSlOb9qTcn8XqfU1x0xVimOIiPCI2j4Qq7zM7y+aTJKvJdvk/2mexW1KnN/8ACV2oV11R47s/Jtvwcl1ooanFwzxR0S0tvyfpqL3o5x1RWdsgAAAAAAAAAAAAAAAAAAAAAAAACueWvaN4Xs/G1tZbtW7lze99iksuel8Go5dkpZaobWnlWN5FRYjiTubanRtk4W1FbtKn+c55aSnJttvqzaXXna0PZ9NNveeeS35rftHhWO6O/rPlFkyTbl3OeaCN8ypSrNczFy+6m+zsOLvd4jq2KeGV2tKNb/1y/Q8iY8XM3r4x8XjeWjVNxuoyjn9pNfmdWrF42e1tHWF18h+0rxbZt216869o1DX2qTz5p+STj4Ri3xMi1ZrM1lYid1kHj0AAAAAAAAAAAAAAAAAAAAAAAAPzLt5jX9I9t7istadJ+j0vu0296S7c5OTT7GXdJTrZHknueuBbLVsXipP6Ok/bktZfdj1+Oi8S1a8Qp5dRWnLrKbYdspa2C1hzkvtVOl/l+qvgQzktKlfUXt37NjFEoOChklrouHskdnNJ6vq1EEt+UFUp5VEmuxrNfBnqPojqhDZDbO1u7KKhRqy9FuFFZJKo1zc8uEUpJNvuXaQ54395p6LNNt6WldBXaAAAAAAAAAAAAAAAAAAAAAAAAj3KBjX9H9jrmvB5TjTcYffm1GH+aSfkBR2wOzavGpXazpU9Muqc+LXgs834pdpp/wDHSKwztTm4eUdZW/heETvtV0Yfa7furrK98kVVsGmtl59I8UktMIo2q6MU32y1f6LyK9slpaWPTY6dIam0CyqU8v3vlOFhwbi+sIvK7nHe/cTbXjuJ/iQ21uPHPO37/RJ/td88bxT9en1aMrijOrlZVN9d8ZRfwktfIs6fXYc08NZ5+HOPqy9b2TqNLHHavu+PKdvXbo0NosMWMYHVoy4zg1HuktYP+JItWjeNlDFfgvFk12Bxl4/sfbV6v13T3amej5yDcKma6ulFvzKTfSAAAAAAAAAAAAAAAAAAAAAAABVfLtdSr0LKzt/rVq7m13U0lFPucqi/hJcMb3hxe0VrMy7GyOAxhShSh6umlvP7T/1ebZPlybc2VgxznyTa3T75J3FKMco6JdRTbERsyBXG1l9V2ixJUcLeVKG8pTzyUnms9V1aaJcePAzb5L6i80x9I6z9/ctfHhx6WlcmX809I8Pv5NalsRU5r6CrBy7HFxXxzf5Eduzr7crR8Nv5S07Wpv71Z+O/8OTd2lTDrjduouE1r+jTXHxRnXpfFbaeUx98mtS+PNTeNpifvaYdbDrz0mGU/rL8e8+l7P1vt68NvzR8/P8Al8J2z2X+Dvx0/Jbp5T4fx/Tf5LavomI4havPKFaNxDP7NxDNpdynCXxJckbWl1pr8WKJWCcJwAAAAAAAAAAAAAAAAAAAAACoNrKqxLlijHPNW1qtOyU3KWfjlOHwRYwRymVTW22x7eKzdn7fmMMj2y6T8+H4ZEeSd7OtJThxR583SI1lp4zWdvhFadPjGnNrxUHkRZ7TXFa0d0T9E2nrFs1Kz3zH1RXDLWNtgVvucZ782+1txy/BJeRDoaRTBG3fzWO0sk31Ft+7k7tiW1F743hEMZsdytpJaxn1xf6dq6yDPgrmrwz8fBZ0uptgvxR0748VW1qVTC79xrLKcHk12/qmvzMGtsmny798ffwl9Jlx4tZgms862j4f3Eups5cqhyjUJRelza1KeXbKlOFReai5/ifTzkrkrXJXpL4nBivgvfDfrWfv49VoHKyAAAAAAAAAAAAAAAAAAAAAAUVRuXV5V7ydTPKpOpSi37XMqnF5duXNyXkXMEf459VHXRvRd9msrOG7w3V+SKluq3j/ACR6PY8dvO5oq4t5QqcJRcX4NZM5tWLRMT3uqWmtotHchGGVnC1jb3GlShKcWu1Npxfhx8ku0p6G0xScduteX8L/AGlWJvGavS0b/wApFYl5nOxHgBEeUHC+etFXpLpQ6Mu+Lej8m/g2ZnaOHesZI7uvp/TY7J1HDecU9J6ev9oJZ3Xou0NhKXs3agvCvSqU2vjKJ52bm5Tin1j9/v1O19L79c8eG0/t+8fBdRqMcAAAAAAAAAAAAAAAAAAAAAAqingcsX2Kjd4Yt65pXd1XglxqRd5VVSn5xisu9JdZPgyRWdp6Sjy046zCwNlMThi2A0qls84uKXw6n35ZZnGWs1vMS408/wCOInrHJ1yNOARXa3Dt6/pVrJqNZKSbf1Zro9GeX59XkQXxb2468rfXylYx59qezvzr84nxhu4VUdSP0kXF9aevwa0f++BNWd+sIbViJ5Tu7keB65ed3bxurWUKv1ZRcX4NZHN6xes1nvd47zS0WjrCjsZi7GvTdX61G6ot+MLqCZhaKJrqIrPnH1fSdoTF9LNo8p+cL2N98wAAAAAAAAAAAAAAAAAAAAAARXku12AtHLjKm5vxnOUn+LYH1Xw+ezmJzuMJg529V71xbxWcoy661GK4v7VNay4rpaSmi0Xjht17p/aXHDtbihIrS5heW0Z2slKElmpJ5poimJidpdvY8HF2h9bT975QM2IHYjwAyBTfK7b+h1LiUOuMaq8VJfNBsyL14NbHnz/ZvY78fZ9o8OX7rkNdggAAAAAAAAAAAAAAAAAAAAAEY5Mv+X9l/wBiP5AScDnVcL5u4dTDZc1Uk85LLOFR9s4ZrX96LjLRZtpZHXF3S82fUL6dJ5X1KUf3oZ1IP+Fby796KXextHcNTaD1lP3vlOXrNiB2I8AMgVny4W/9QOov8OcX+Dj8xQ1Vf82O3nt9/Np6O/8A8+Wnlv8AfyWYX2YAAAAAAAAAAAAAAAAAAAAAARjkyjzewdrF8YwcH4wnKL/FAScAAA4u0PrafvfKBmxA7EeAGQIRyx2vpWw1RLjvwX8c1D5yHNTims+E7rGnvwxePGs/ym5MrgAAAAAAAAAAAAAAAAAAAAAEZ5Oo81s24fYubqHwva/8sgJMAAAcXaH1tP3vlAzYgdiPADIEY5RY87s2oP27m1h8b2h+gEnAAAAAAAAAAAAAAAAAAAAAAARnYlc1Vvqf2L6q/KrCnW/OqwJMAAAcXaH1tP3vlAzYgdiPADIEZ22XO1bCn9u+pPypQqVvzpICTAAAAAAAAAAAAAAAAAAAAAAAIpgtT0XlAv6UuFWFC4j47kqU/wD4x/E925OeLa2yVnjoAAcXaH1tP3vlAzYgdiPADIEYxt+kbc4fTXsRuLh+7ThSjp/55fACTgAAAAAAAAAAAAAAAAAAAAAAIPtJU/ZnKJa1lwq29Sm+/mqsJJfw1ahJjjfeFbU24Irfwn5JunmtCNZZAAcXaH1tP3vlAzYgdiPADLeS1AguzN2sc5R7uvDWFG3p0IPuqVKkpNePNxfg0V9Pk9pxWjpvy9I+5WtVi9lw4567bz6z/WydFhVAAAAAAAAAAAAAAAAAAAAAAIByxOVnhNtdUVrb3UHL7lSMqc1570USYvzwjy046TVKNmL5XmGpJ57qWT7YtdF/DTyPctdrINHk4qcM9YdciWwDi7Q+tp+98oGbEDsR4ARfaHEp4lceh4LrN6VZrhCPWm/z+HF6Z+pzWyT7HF1758I+/wCOrV0mCuKv4jN0jpHjP3/PRrcm1jG2jezpfVldzhGXXKNCEKTf8cKj8y5ixxjpFI7mfnzTmyTe3emRIiAAAAAAAAAAAAAAAAAAAAAAI7yiYd+1dh7unBZy5mUortlT6cMveihE7CB8lG0O9YR336vKMl/05awflqvd7y/mrxRvHey7T7HNxd09fv5rdT3loUGoyBxdofW0/e+UDNiBs4haVb2O7CrzVN8XBdOXhJ6Q+DfeiHLS1+UTtHl1+PcsYclMfvTXinz6fDv+TxqQt9l8Dq1KcVCnThKpJ9b3Yt6vi3odYsNMccNIcZ9RfLPFklq7A2crHY22jcZ846aqTz479VupUz96ciREkAAAAAAAAAAAAAAAAAAAAAAADElvRylwA/NWC1f6KbV1KVVtQp1Z0JZ/YU+hL4bks+zPtNHF7+L0U9Tj44mF7bN4lvR5qu9V9R9q7P0/0KuWnfCPR5949nb9EgIGg4u0PrafvfKBmxA7CeUdQK85RMQ/bFtC1tm92vXp0M17SnNc4/BU1P8AMm4eGu89VCMvts0VjpHP1WHFbsco8CFfZAAAAAAAAAAAAAAAAAAAAAAAAKI5XMI9F2tq1Ka0q0qdbu6L5mp8P+Hfvtk2my8GWKT0t9Y5/Tf4OLxvG7f2Gxn07D+bqv6Wllr1uPsvy4Py7S5krtLI1GPgtxR3/VZOFY+pRUb95P7fU/Hs/LwKd8XfC1g1kT7uT4vTHpKpKk4NNdLVe6Qr8TE84fFG5hbQzryUV3/yXFnsRM9HN8laRvaWhi2NO8ju2+cYdfbLx7F3FimPbnLL1GrnJ7teUfVwcFo/tHlAoR9m2ozry7N+p9FST793nn5HOaekJtBTlNllkDRAAAAAAAAAAAAAAAAAAAAAAAACC8qdjGdvbV666EKvMVXnllRuo81J+U3Sl7pV1nHGKb0/NX3o9a8/n0/V1Xbfae9TCdbZvHGuFWlNxfZJfo1k/Bpm7gzU1OGuWnS0b/fnHRTy4996WWhhGJ08WslUtXpwceuL60/96nFqzE7SycmOaTtL4xWTjOG62uPD3SOz3HMxvsxbavU9gs+MfxqGC2W9U1m9IQ65P+SXW/5ndazaXuLFOSdnQ5ErWdbCLi9vNal1WeUu2FFbkfDpc5p2ZFPLO952beOsVrEQsgjdgAAAAAAAAAAAAAAAAAAAAAAABzNpsJWO7P17ep/a05QT7G10X5SyfkBS209jLHNl6GIU0+djBU7mOTT3qbcJSa6spqSfc0+CMnsPV/hdVfs/J0md6frz2/WOcee8dZd56cVYyR+qK4VilXCbnfspZPg09VJdkl1/mfXzWJ6qF8dbxtKUVNtaV1GHpUJQks88ulHq4Pj1dhXvjmOir+FtHSXxcbawpU8sPg5S7Z6RXknm/DQVx+L2NLM/mlEcVvat/Vc6zc6ssox8W8oxilw1fBEuSYpSZhcx0iPdh+nNmcJWBbP0Len/AGVOMG+1pdJ+cs35mSsumAAAAAAAAAAAAAAAAAAAAAAAAAAFeWFFYVtne2lRLm62V5ST1TVToXC109Ys8v3z5T/UWCa2pqK+m/nHOP3WtPPWsoBttsVPBqsquGxcrZ65LV0u59bj2S6uvtf0HYnb9NXWMWedsnyt6efl8PCKufTzTnXp9EJra5Zf74H0V1eH1Ri5zSgm23kklm2+pJLiN4iN56Cc7FbIVJbcWkcSSThF3c6fXCMGo0N7qTdR57vZDyWT/uOLVTaMPOtZ24u6Z79vKPHv7vGZoxzXnK/Tx0AAAAAAAAAAAAAAAAAAAAAAAAAABB+U2m8P9FxCl/dau7Vyz1oV8oVdF9bJ7kl2ZNlLtDTfiNPbH393rHR3jtw23ddPNdE/OGghm0mBYfdYpGE6dJVnF1JRi9yTi2kpNQazWeepvaPtTtDHi3i9uGOUb849OcSgvixzPR1dnMCtsLTnZ0oQeWW9lm8uvpS1y8ynru0NTqfdy3mfLu+EcndMda84h78mVN4grrEKv96q7tLPPShQzhS0f1c3vyfbmmfa9n6b8Pp64+/v9Z6qd7cVplOC64AAAAAAAAAAAAAAAAAAAAAAAAAAA1cUsIYphtSjdrOnVhKEl3Si08uzjxAo+32gxzCH+zraydWvS+jhXcJZOC0hN59B9HLpN5cM9czCy9gYMmackzMRPPbz9U0Z7RGztPkjrvCfSXdS/bG/zvPbz3M8sua8MtM8u7Ld0Nb8Ni9l7Hhjh6bff3vzRcU77uLXx/HMW/q24snSr1Po511CSjGD0nNZdBLdz6SeXHLXIycXYGDHmjJEzMRz28/VLOe012XhhdhDC8Np0bRZU6UIwiu6MUln28OJuoW0AAAAAAAAAAAAAAAAAAAAAAAAAAAAAAAAAAAAAAAAAAAAAAAAAAAAAAAAAAAAAAAAAAAAAAAAAAAAAAAAAAH/2Q=="/>
          <p:cNvSpPr>
            <a:spLocks noChangeAspect="1" noChangeArrowheads="1"/>
          </p:cNvSpPr>
          <p:nvPr/>
        </p:nvSpPr>
        <p:spPr bwMode="auto">
          <a:xfrm>
            <a:off x="101600"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4349" name="Picture 13"/>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backgroundRemoval t="412" b="98560" l="28601" r="70370">
                        <a14:backgroundMark x1="823" y1="823" x2="412" y2="99383"/>
                        <a14:backgroundMark x1="23251" y1="52263" x2="23251" y2="52263"/>
                        <a14:backgroundMark x1="2058" y1="97737" x2="25309" y2="97737"/>
                        <a14:backgroundMark x1="21605" y1="98560" x2="21605" y2="98560"/>
                        <a14:backgroundMark x1="11728" y1="76955" x2="11728" y2="76955"/>
                        <a14:backgroundMark x1="5350" y1="2469" x2="5350" y2="2469"/>
                        <a14:backgroundMark x1="10082" y1="823" x2="10082" y2="823"/>
                        <a14:backgroundMark x1="1440" y1="2881" x2="11728" y2="17490"/>
                        <a14:backgroundMark x1="2058" y1="19547" x2="14609" y2="18313"/>
                        <a14:backgroundMark x1="20576" y1="66049" x2="20576" y2="66049"/>
                        <a14:backgroundMark x1="18313" y1="2469" x2="17695" y2="18313"/>
                        <a14:backgroundMark x1="13374" y1="18724" x2="19342" y2="18724"/>
                        <a14:backgroundMark x1="13374" y1="9877" x2="13374" y2="9877"/>
                        <a14:backgroundMark x1="13374" y1="5761" x2="13374" y2="5761"/>
                        <a14:backgroundMark x1="18313" y1="11317" x2="19959" y2="20370"/>
                        <a14:backgroundMark x1="19342" y1="14198" x2="19342" y2="14198"/>
                        <a14:backgroundMark x1="21605" y1="8642" x2="21605" y2="8642"/>
                        <a14:backgroundMark x1="21605" y1="8642" x2="21605" y2="8642"/>
                        <a14:backgroundMark x1="21605" y1="8642" x2="21605" y2="8642"/>
                        <a14:backgroundMark x1="17284" y1="23663" x2="16667" y2="24897"/>
                        <a14:backgroundMark x1="10700" y1="33745" x2="10700" y2="33745"/>
                        <a14:backgroundMark x1="10700" y1="33745" x2="10700" y2="33745"/>
                        <a14:backgroundMark x1="11317" y1="35802" x2="11728" y2="39506"/>
                        <a14:backgroundMark x1="16667" y1="23663" x2="12963" y2="93827"/>
                        <a14:backgroundMark x1="40123" y1="5761" x2="40123" y2="5761"/>
                        <a14:backgroundMark x1="73251" y1="1235" x2="73251" y2="98971"/>
                        <a14:backgroundMark x1="72840" y1="1646" x2="98354" y2="2058"/>
                        <a14:backgroundMark x1="98354" y1="2881" x2="97737" y2="98148"/>
                        <a14:backgroundMark x1="74486" y1="98971" x2="96091" y2="97737"/>
                        <a14:backgroundMark x1="78807" y1="4115" x2="78807" y2="4115"/>
                        <a14:backgroundMark x1="72840" y1="49794" x2="72840" y2="49794"/>
                        <a14:backgroundMark x1="73868" y1="49794" x2="96708" y2="49794"/>
                        <a14:backgroundMark x1="74486" y1="46502" x2="93004" y2="48971"/>
                        <a14:backgroundMark x1="96708" y1="43621" x2="84156" y2="49794"/>
                        <a14:backgroundMark x1="92387" y1="48148" x2="95062" y2="49383"/>
                        <a14:backgroundMark x1="85391" y1="52263" x2="85802" y2="96296"/>
                        <a14:backgroundMark x1="77160" y1="75720" x2="99383" y2="73045"/>
                        <a14:backgroundMark x1="94033" y1="68519" x2="94033" y2="68519"/>
                        <a14:backgroundMark x1="94033" y1="68519" x2="94033" y2="68519"/>
                        <a14:backgroundMark x1="85391" y1="86008" x2="85391" y2="86008"/>
                        <a14:backgroundMark x1="84156" y1="88066" x2="84156" y2="88066"/>
                        <a14:backgroundMark x1="84156" y1="88066" x2="84156" y2="88066"/>
                        <a14:backgroundMark x1="83745" y1="88066" x2="83745" y2="88066"/>
                        <a14:backgroundMark x1="83128" y1="74691" x2="83128" y2="74691"/>
                        <a14:backgroundMark x1="82099" y1="65226" x2="82099" y2="65226"/>
                        <a14:backgroundMark x1="81481" y1="60700" x2="81481" y2="60700"/>
                        <a14:backgroundMark x1="88477" y1="67284" x2="88477" y2="67284"/>
                        <a14:backgroundMark x1="91770" y1="73868" x2="91770" y2="73868"/>
                        <a14:backgroundMark x1="91358" y1="89300" x2="91358" y2="89300"/>
                        <a14:backgroundMark x1="91358" y1="89300" x2="91358" y2="89300"/>
                        <a14:backgroundMark x1="89095" y1="86831" x2="85802" y2="81893"/>
                        <a14:backgroundMark x1="84774" y1="79424" x2="84774" y2="76132"/>
                        <a14:backgroundMark x1="84156" y1="73457" x2="83128" y2="70576"/>
                        <a14:backgroundMark x1="82510" y1="70165" x2="82510" y2="70165"/>
                        <a14:backgroundMark x1="82510" y1="70165" x2="82510" y2="70165"/>
                        <a14:backgroundMark x1="80864" y1="74280" x2="80864" y2="74280"/>
                        <a14:backgroundMark x1="80453" y1="78189" x2="80453" y2="78189"/>
                        <a14:backgroundMark x1="80453" y1="81893" x2="80453" y2="81893"/>
                        <a14:backgroundMark x1="80453" y1="89300" x2="80453" y2="90535"/>
                        <a14:backgroundMark x1="80453" y1="91358" x2="80453" y2="91358"/>
                        <a14:backgroundMark x1="80453" y1="93004" x2="82099" y2="93004"/>
                        <a14:backgroundMark x1="82099" y1="93004" x2="82099" y2="93004"/>
                        <a14:backgroundMark x1="84156" y1="90535" x2="85391" y2="89300"/>
                        <a14:backgroundMark x1="85391" y1="88889" x2="85391" y2="88889"/>
                        <a14:backgroundMark x1="86420" y1="88477" x2="86420" y2="88477"/>
                        <a14:backgroundMark x1="86420" y1="87243" x2="86831" y2="86008"/>
                        <a14:backgroundMark x1="86831" y1="86008" x2="86831" y2="86008"/>
                        <a14:backgroundMark x1="88477" y1="84362" x2="90741" y2="82305"/>
                        <a14:backgroundMark x1="91358" y1="81070" x2="91358" y2="81070"/>
                        <a14:backgroundMark x1="91770" y1="80658" x2="91770" y2="80658"/>
                      </a14:backgroundRemoval>
                    </a14:imgEffect>
                    <a14:imgEffect>
                      <a14:colorTemperature colorTemp="4700"/>
                    </a14:imgEffect>
                    <a14:imgEffect>
                      <a14:saturation sat="33000"/>
                    </a14:imgEffect>
                    <a14:imgEffect>
                      <a14:brightnessContrast bright="40000" contrast="20000"/>
                    </a14:imgEffect>
                  </a14:imgLayer>
                </a14:imgProps>
              </a:ext>
            </a:extLst>
          </a:blip>
          <a:srcRect l="31398" r="31034"/>
          <a:stretch/>
        </p:blipFill>
        <p:spPr bwMode="auto">
          <a:xfrm>
            <a:off x="4899898" y="3558927"/>
            <a:ext cx="1905000" cy="3197333"/>
          </a:xfrm>
          <a:prstGeom prst="rect">
            <a:avLst/>
          </a:prstGeom>
          <a:noFill/>
          <a:ln w="9525">
            <a:noFill/>
            <a:miter lim="800000"/>
            <a:headEnd/>
            <a:tailEnd/>
          </a:ln>
        </p:spPr>
      </p:pic>
      <p:sp>
        <p:nvSpPr>
          <p:cNvPr id="20" name="TextBox 19"/>
          <p:cNvSpPr txBox="1"/>
          <p:nvPr/>
        </p:nvSpPr>
        <p:spPr>
          <a:xfrm>
            <a:off x="4742475" y="3933153"/>
            <a:ext cx="2219846" cy="2739211"/>
          </a:xfrm>
          <a:prstGeom prst="rect">
            <a:avLst/>
          </a:prstGeom>
          <a:noFill/>
          <a:ln>
            <a:noFill/>
          </a:ln>
        </p:spPr>
        <p:txBody>
          <a:bodyPr wrap="square" rtlCol="0">
            <a:spAutoFit/>
          </a:bodyPr>
          <a:lstStyle/>
          <a:p>
            <a:pPr algn="ctr"/>
            <a:r>
              <a:rPr lang="en-US" sz="1600" dirty="0" smtClean="0">
                <a:latin typeface="Ravie" pitchFamily="82" charset="0"/>
              </a:rPr>
              <a:t>Win a</a:t>
            </a:r>
          </a:p>
          <a:p>
            <a:pPr algn="ctr"/>
            <a:r>
              <a:rPr lang="en-US" sz="1600" dirty="0" smtClean="0">
                <a:latin typeface="Ravie" pitchFamily="82" charset="0"/>
              </a:rPr>
              <a:t>Prize by answering this </a:t>
            </a:r>
          </a:p>
          <a:p>
            <a:pPr algn="ctr"/>
            <a:r>
              <a:rPr lang="en-US" sz="1600" dirty="0" smtClean="0">
                <a:latin typeface="Ravie" pitchFamily="82" charset="0"/>
              </a:rPr>
              <a:t>question on facebook.com/</a:t>
            </a:r>
          </a:p>
          <a:p>
            <a:pPr algn="ctr"/>
            <a:r>
              <a:rPr lang="en-US" sz="1600" dirty="0" smtClean="0">
                <a:latin typeface="Ravie" pitchFamily="82" charset="0"/>
              </a:rPr>
              <a:t>EOSCSSS:</a:t>
            </a:r>
            <a:r>
              <a:rPr lang="en-US" sz="1200" dirty="0" smtClean="0">
                <a:latin typeface="Ravie" pitchFamily="82" charset="0"/>
              </a:rPr>
              <a:t> </a:t>
            </a:r>
          </a:p>
          <a:p>
            <a:pPr algn="ctr"/>
            <a:r>
              <a:rPr lang="en-US" sz="2000" dirty="0" smtClean="0">
                <a:latin typeface="Ravie" pitchFamily="82" charset="0"/>
              </a:rPr>
              <a:t>Who sang </a:t>
            </a:r>
          </a:p>
          <a:p>
            <a:pPr algn="ctr"/>
            <a:r>
              <a:rPr lang="en-US" sz="2000" dirty="0" smtClean="0">
                <a:latin typeface="Ravie" pitchFamily="82" charset="0"/>
              </a:rPr>
              <a:t>SURFIN’ USA? </a:t>
            </a:r>
            <a:endParaRPr lang="en-US" sz="2000" dirty="0">
              <a:latin typeface="Ravie" pitchFamily="82"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1336</TotalTime>
  <Words>657</Words>
  <Application>Microsoft Office PowerPoint</Application>
  <PresentationFormat>On-screen Show (4:3)</PresentationFormat>
  <Paragraphs>114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EOSC</dc:creator>
  <cp:lastModifiedBy>kmeineke</cp:lastModifiedBy>
  <cp:revision>74</cp:revision>
  <cp:lastPrinted>2014-06-24T15:41:37Z</cp:lastPrinted>
  <dcterms:created xsi:type="dcterms:W3CDTF">2014-06-23T16:03:09Z</dcterms:created>
  <dcterms:modified xsi:type="dcterms:W3CDTF">2014-07-01T21:31:02Z</dcterms:modified>
</cp:coreProperties>
</file>