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70" r:id="rId6"/>
    <p:sldId id="263" r:id="rId7"/>
    <p:sldId id="264" r:id="rId8"/>
    <p:sldId id="268" r:id="rId9"/>
    <p:sldId id="271" r:id="rId10"/>
    <p:sldId id="272" r:id="rId11"/>
    <p:sldId id="273" r:id="rId12"/>
    <p:sldId id="259" r:id="rId13"/>
    <p:sldId id="27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0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4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3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1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6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9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FF17-B911-4BE7-A88C-115C5C4E8B0F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40A0-C0B5-4125-AAE8-F6A0BC142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7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3112" y="0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Step 3 – Outcomes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43600"/>
            <a:ext cx="22621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MSA_COVID_TS_2020_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2" y="914400"/>
            <a:ext cx="7598497" cy="25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452" y="4267200"/>
            <a:ext cx="7973148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products that result from this workplan provide the critical framework of the next 90 days of your work, serve as an advocacy tool for the resources needed to </a:t>
            </a:r>
            <a:r>
              <a:rPr lang="en-US" u="sng" dirty="0"/>
              <a:t>implement your plan</a:t>
            </a:r>
            <a:r>
              <a:rPr lang="en-US" dirty="0"/>
              <a:t>, and </a:t>
            </a:r>
            <a:r>
              <a:rPr lang="en-US" u="sng" dirty="0"/>
              <a:t>provide metrics</a:t>
            </a:r>
            <a:r>
              <a:rPr lang="en-US" dirty="0"/>
              <a:t> for you to measure what success looks like for your district over this phase of recovery.</a:t>
            </a:r>
          </a:p>
        </p:txBody>
      </p:sp>
    </p:spTree>
    <p:extLst>
      <p:ext uri="{BB962C8B-B14F-4D97-AF65-F5344CB8AC3E}">
        <p14:creationId xmlns:p14="http://schemas.microsoft.com/office/powerpoint/2010/main" val="25362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orkplan_with_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65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ashboard_with_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5900" cy="66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Main Street Advocacy</a:t>
            </a:r>
            <a:endParaRPr lang="en-US" u="sn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67400"/>
            <a:ext cx="22621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13716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otham" panose="02000504050000020004" pitchFamily="2" charset="0"/>
              </a:rPr>
              <a:t>Main Street Community Recovery and Revitalization Efforts:</a:t>
            </a:r>
          </a:p>
          <a:p>
            <a:endParaRPr lang="en-US" sz="800" dirty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Push for federal funding injected into Main Street programming and Main Street businesses in COVID -19 recovery efforts.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Oklahoma Advocacy  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letter to legislators (Senator Langford)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Asking OK Main Street programs to agree to “sign-on” to the letter</a:t>
            </a:r>
          </a:p>
          <a:p>
            <a:pPr lvl="1"/>
            <a:endParaRPr lang="en-US" dirty="0">
              <a:latin typeface="Gotham" panose="02000504050000020004" pitchFamily="2" charset="0"/>
            </a:endParaRPr>
          </a:p>
          <a:p>
            <a:r>
              <a:rPr lang="en-US" dirty="0" smtClean="0">
                <a:latin typeface="Gotham" panose="02000504050000020004" pitchFamily="2" charset="0"/>
              </a:rPr>
              <a:t>Specific requests [draft form]: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Support for Main Street Coordinating Program ($75 million)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Federal match 1:1 up to $1.5m per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State programming and direct grants to local programs.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Direct Support of Main Street Businesses ($25 million)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To revitalize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Facilitate local Main Street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Small businesses addressing COVID needs including</a:t>
            </a:r>
          </a:p>
          <a:p>
            <a:pPr lvl="1"/>
            <a:r>
              <a:rPr lang="en-US" dirty="0">
                <a:latin typeface="Gotham" panose="02000504050000020004" pitchFamily="2" charset="0"/>
              </a:rPr>
              <a:t> </a:t>
            </a:r>
            <a:r>
              <a:rPr lang="en-US" dirty="0" smtClean="0">
                <a:latin typeface="Gotham" panose="02000504050000020004" pitchFamily="2" charset="0"/>
              </a:rPr>
              <a:t>   online/e-commerce; retailing, marketing, and </a:t>
            </a:r>
            <a:endParaRPr lang="en-US" dirty="0">
              <a:latin typeface="Gotham" panose="02000504050000020004" pitchFamily="2" charset="0"/>
            </a:endParaRPr>
          </a:p>
          <a:p>
            <a:pPr lvl="1"/>
            <a:r>
              <a:rPr lang="en-US" dirty="0" smtClean="0">
                <a:latin typeface="Gotham" panose="02000504050000020004" pitchFamily="2" charset="0"/>
              </a:rPr>
              <a:t>    implementing social distancing guidelines.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057400"/>
            <a:ext cx="7848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Gotham" panose="02000504050000020004" pitchFamily="2" charset="0"/>
              </a:rPr>
              <a:t>Quote of the Week ~</a:t>
            </a:r>
          </a:p>
          <a:p>
            <a:endParaRPr lang="en-US" sz="2400" dirty="0" smtClean="0">
              <a:latin typeface="Gotham" panose="02000504050000020004" pitchFamily="2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Gotham" panose="02000504050000020004" pitchFamily="2" charset="0"/>
              </a:rPr>
              <a:t>“Recovery and growth will necessitate creativity, experimentation, and collective thinking as requisites to addressing both immediate needs and those unanticipated in the future.”</a:t>
            </a:r>
          </a:p>
          <a:p>
            <a:endParaRPr lang="en-US" sz="2400" dirty="0" smtClean="0">
              <a:latin typeface="Gotham" panose="02000504050000020004" pitchFamily="2" charset="0"/>
            </a:endParaRPr>
          </a:p>
          <a:p>
            <a:pPr algn="r"/>
            <a:r>
              <a:rPr lang="en-US" sz="2400" dirty="0" smtClean="0">
                <a:latin typeface="Gotham" panose="02000504050000020004" pitchFamily="2" charset="0"/>
              </a:rPr>
              <a:t>–  </a:t>
            </a:r>
            <a:r>
              <a:rPr lang="en-US" dirty="0" smtClean="0">
                <a:latin typeface="Gotham" panose="02000504050000020004" pitchFamily="2" charset="0"/>
              </a:rPr>
              <a:t>Patrice Frey, President &amp; CEO, NMSC</a:t>
            </a:r>
            <a:endParaRPr lang="en-US" dirty="0">
              <a:latin typeface="Gotham" panose="02000504050000020004" pitchFamily="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2621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9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for Recovery</a:t>
            </a:r>
            <a:endParaRPr lang="en-US" dirty="0"/>
          </a:p>
        </p:txBody>
      </p:sp>
      <p:pic>
        <p:nvPicPr>
          <p:cNvPr id="1029" name="Picture 5" descr="MSFORWARD_CMY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70" y="1752600"/>
            <a:ext cx="5334000" cy="14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 dirty="0" smtClean="0"/>
              <a:t>A Pathway Forward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6725" y="16764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otham" panose="02000504050000020004" pitchFamily="2" charset="0"/>
              </a:rPr>
              <a:t>Downtowns won’t recover from the economic impacts of COVID-19 simply by way of government proclamations and marketing campaigns to bring customers back to Main Street.  </a:t>
            </a:r>
            <a:endParaRPr lang="en-US" sz="2400" dirty="0">
              <a:latin typeface="Gotham" panose="0200050405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925" y="36576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" panose="02000504050000020004" pitchFamily="2" charset="0"/>
              </a:rPr>
              <a:t>A return to bricks and mortar </a:t>
            </a:r>
            <a:r>
              <a:rPr lang="en-US" sz="2400" dirty="0" smtClean="0">
                <a:latin typeface="Gotham" panose="02000504050000020004" pitchFamily="2" charset="0"/>
              </a:rPr>
              <a:t>shopping and </a:t>
            </a:r>
          </a:p>
          <a:p>
            <a:pPr algn="ctr"/>
            <a:r>
              <a:rPr lang="en-US" sz="2400" dirty="0" smtClean="0">
                <a:latin typeface="Gotham" panose="02000504050000020004" pitchFamily="2" charset="0"/>
              </a:rPr>
              <a:t>other </a:t>
            </a:r>
            <a:r>
              <a:rPr lang="en-US" sz="2400" dirty="0">
                <a:latin typeface="Gotham" panose="02000504050000020004" pitchFamily="2" charset="0"/>
              </a:rPr>
              <a:t>downtown activities, </a:t>
            </a:r>
            <a:endParaRPr lang="en-US" sz="2400" dirty="0" smtClean="0">
              <a:latin typeface="Gotham" panose="02000504050000020004" pitchFamily="2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Gotham" panose="02000504050000020004" pitchFamily="2" charset="0"/>
              </a:rPr>
              <a:t>~ like </a:t>
            </a:r>
            <a:r>
              <a:rPr lang="en-US" sz="2400" b="1" dirty="0">
                <a:solidFill>
                  <a:srgbClr val="C00000"/>
                </a:solidFill>
                <a:latin typeface="Gotham" panose="02000504050000020004" pitchFamily="2" charset="0"/>
              </a:rPr>
              <a:t>getting a haircut, participating in a fitness class, eating in a restaurant, and attending a special event </a:t>
            </a:r>
            <a:r>
              <a:rPr lang="en-US" sz="2400" b="1" dirty="0" smtClean="0">
                <a:solidFill>
                  <a:srgbClr val="C00000"/>
                </a:solidFill>
                <a:latin typeface="Gotham" panose="02000504050000020004" pitchFamily="2" charset="0"/>
              </a:rPr>
              <a:t>~</a:t>
            </a:r>
          </a:p>
          <a:p>
            <a:pPr algn="ctr"/>
            <a:r>
              <a:rPr lang="en-US" sz="2400" dirty="0" smtClean="0">
                <a:latin typeface="Gotham" panose="02000504050000020004" pitchFamily="2" charset="0"/>
              </a:rPr>
              <a:t>will </a:t>
            </a:r>
            <a:r>
              <a:rPr lang="en-US" sz="2400" dirty="0">
                <a:latin typeface="Gotham" panose="02000504050000020004" pitchFamily="2" charset="0"/>
              </a:rPr>
              <a:t>all be greatly dependent on having an </a:t>
            </a:r>
            <a:endParaRPr lang="en-US" sz="2400" dirty="0" smtClean="0">
              <a:latin typeface="Gotham" panose="02000504050000020004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anose="02000504050000020004" pitchFamily="2" charset="0"/>
              </a:rPr>
              <a:t>informed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anose="02000504050000020004" pitchFamily="2" charset="0"/>
              </a:rPr>
              <a:t>strategic recovery plan</a:t>
            </a:r>
            <a:r>
              <a:rPr lang="en-US" sz="2400" dirty="0">
                <a:latin typeface="Gotham" panose="02000504050000020004" pitchFamily="2" charset="0"/>
              </a:rPr>
              <a:t>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3429000"/>
            <a:ext cx="69342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21" y="5950126"/>
            <a:ext cx="2057400" cy="5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1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" y="0"/>
            <a:ext cx="9144000" cy="68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 dirty="0" smtClean="0"/>
              <a:t>A Pathway Forward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133600"/>
            <a:ext cx="6248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otham" panose="02000504050000020004" pitchFamily="2" charset="0"/>
              </a:rPr>
              <a:t>A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anose="02000504050000020004" pitchFamily="2" charset="0"/>
              </a:rPr>
              <a:t>Recovery Work Plan </a:t>
            </a:r>
          </a:p>
          <a:p>
            <a:pPr algn="ctr"/>
            <a:r>
              <a:rPr lang="en-US" sz="2400" dirty="0" smtClean="0">
                <a:latin typeface="Gotham" panose="02000504050000020004" pitchFamily="2" charset="0"/>
              </a:rPr>
              <a:t>will position YBMS &amp; Y66MSA</a:t>
            </a:r>
          </a:p>
          <a:p>
            <a:pPr algn="ctr"/>
            <a:r>
              <a:rPr lang="en-US" sz="2400" dirty="0" smtClean="0">
                <a:latin typeface="Gotham" panose="02000504050000020004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with a </a:t>
            </a:r>
            <a:r>
              <a:rPr lang="en-US" sz="2400" u="sng" dirty="0" smtClean="0">
                <a:latin typeface="Gotham" panose="02000504050000020004" pitchFamily="2" charset="0"/>
              </a:rPr>
              <a:t>road map</a:t>
            </a:r>
            <a:r>
              <a:rPr lang="en-US" sz="2400" dirty="0" smtClean="0">
                <a:latin typeface="Gotham" panose="02000504050000020004" pitchFamily="2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With a </a:t>
            </a:r>
            <a:r>
              <a:rPr lang="en-US" sz="2400" u="sng" dirty="0" smtClean="0">
                <a:latin typeface="Gotham" panose="02000504050000020004" pitchFamily="2" charset="0"/>
              </a:rPr>
              <a:t>leadership</a:t>
            </a:r>
            <a:r>
              <a:rPr lang="en-US" sz="2400" dirty="0" smtClean="0">
                <a:latin typeface="Gotham" panose="02000504050000020004" pitchFamily="2" charset="0"/>
              </a:rPr>
              <a:t> </a:t>
            </a:r>
            <a:r>
              <a:rPr lang="en-US" sz="2400" u="sng" dirty="0" smtClean="0">
                <a:latin typeface="Gotham" panose="02000504050000020004" pitchFamily="2" charset="0"/>
              </a:rPr>
              <a:t>role</a:t>
            </a:r>
            <a:r>
              <a:rPr lang="en-US" sz="2400" dirty="0" smtClean="0">
                <a:latin typeface="Gotham" panose="02000504050000020004" pitchFamily="2" charset="0"/>
              </a:rPr>
              <a:t> in the recovery,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and an opportunity to secure </a:t>
            </a:r>
            <a:r>
              <a:rPr lang="en-US" sz="2400" u="sng" dirty="0" smtClean="0">
                <a:latin typeface="Gotham" panose="02000504050000020004" pitchFamily="2" charset="0"/>
              </a:rPr>
              <a:t>implementation resources</a:t>
            </a:r>
            <a:r>
              <a:rPr lang="en-US" sz="2400" dirty="0" smtClean="0">
                <a:latin typeface="Gotham" panose="02000504050000020004" pitchFamily="2" charset="0"/>
              </a:rPr>
              <a:t> through advocacy.</a:t>
            </a:r>
            <a:endParaRPr lang="en-US" sz="2400" dirty="0">
              <a:latin typeface="Gotham" panose="02000504050000020004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26607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0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9"/>
            <a:ext cx="9144000" cy="68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26607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3048000"/>
            <a:ext cx="25146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328" y="1676400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otham" panose="02000504050000020004" pitchFamily="2" charset="0"/>
              </a:rPr>
              <a:t>What is the timeline between reopening and a more settled “new normal”?</a:t>
            </a:r>
          </a:p>
          <a:p>
            <a:endParaRPr lang="en-US" sz="2400" dirty="0" smtClean="0">
              <a:latin typeface="Gotham" panose="02000504050000020004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Gotham" panose="02000504050000020004" pitchFamily="2" charset="0"/>
            </a:endParaRPr>
          </a:p>
          <a:p>
            <a:r>
              <a:rPr lang="en-US" sz="2400" dirty="0" smtClean="0">
                <a:latin typeface="Gotham" panose="02000504050000020004" pitchFamily="2" charset="0"/>
              </a:rPr>
              <a:t>There is no clear timeline and it will differ for every Main Street community based on it’s </a:t>
            </a:r>
          </a:p>
          <a:p>
            <a:endParaRPr lang="en-US" sz="1200" dirty="0" smtClean="0">
              <a:latin typeface="Gotham" panose="02000504050000020004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size,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location,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downtown worker environments,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and consumer trends. </a:t>
            </a: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9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9"/>
            <a:ext cx="9144000" cy="685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3600"/>
            <a:ext cx="2266078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328" y="1257623"/>
            <a:ext cx="838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sz="2400" dirty="0" smtClean="0">
                <a:latin typeface="Gotham" panose="02000504050000020004" pitchFamily="2" charset="0"/>
              </a:rPr>
              <a:t>Main Street America recommendations:</a:t>
            </a:r>
          </a:p>
          <a:p>
            <a:endParaRPr lang="en-US" sz="2400" dirty="0" smtClean="0">
              <a:latin typeface="Gotham" panose="0200050405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Develop a </a:t>
            </a:r>
            <a:r>
              <a:rPr lang="en-US" sz="2400" u="sng" dirty="0" smtClean="0">
                <a:latin typeface="Gotham" panose="02000504050000020004" pitchFamily="2" charset="0"/>
              </a:rPr>
              <a:t>90-day Recovery Workplan </a:t>
            </a:r>
            <a:r>
              <a:rPr lang="en-US" sz="2400" dirty="0" smtClean="0">
                <a:latin typeface="Gotham" panose="02000504050000020004" pitchFamily="2" charset="0"/>
              </a:rPr>
              <a:t>for the Main Street District.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Gotham" panose="0200050405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Workplan should include all </a:t>
            </a:r>
            <a:r>
              <a:rPr lang="en-US" sz="2400" u="sng" dirty="0" smtClean="0">
                <a:latin typeface="Gotham" panose="02000504050000020004" pitchFamily="2" charset="0"/>
              </a:rPr>
              <a:t>4-Points</a:t>
            </a:r>
            <a:r>
              <a:rPr lang="en-US" sz="2400" dirty="0" smtClean="0">
                <a:latin typeface="Gotham" panose="02000504050000020004" pitchFamily="2" charset="0"/>
              </a:rPr>
              <a:t> of the Main Street Approach®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Gotham" panose="0200050405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Gotham" panose="02000504050000020004" pitchFamily="2" charset="0"/>
              </a:rPr>
              <a:t>Re-evaluate</a:t>
            </a:r>
            <a:r>
              <a:rPr lang="en-US" sz="2400" dirty="0" smtClean="0">
                <a:latin typeface="Gotham" panose="02000504050000020004" pitchFamily="2" charset="0"/>
              </a:rPr>
              <a:t> (after 90 days)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Remaining needs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 panose="02000504050000020004" pitchFamily="2" charset="0"/>
              </a:rPr>
              <a:t>Fresh look at recovery inputs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220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MSA_COVID_TS_2020_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67750" cy="29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6875" y="4800600"/>
            <a:ext cx="563880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Gotham" panose="02000504050000020004" pitchFamily="2" charset="0"/>
              </a:rPr>
              <a:t>Step-By-Step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Gotham" panose="02000504050000020004" pitchFamily="2" charset="0"/>
              </a:rPr>
              <a:t>Inputs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Gotham" panose="02000504050000020004" pitchFamily="2" charset="0"/>
              </a:rPr>
              <a:t>Recovery Workplan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Gotham" panose="02000504050000020004" pitchFamily="2" charset="0"/>
              </a:rPr>
              <a:t>The Outcomes</a:t>
            </a:r>
            <a:endParaRPr lang="en-US" sz="24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3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8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3112" y="0"/>
            <a:ext cx="5536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The Inputs – National Trends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43600"/>
            <a:ext cx="22621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528" y="1066800"/>
            <a:ext cx="85142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atin typeface="Gotham" panose="02000504050000020004" pitchFamily="2" charset="0"/>
              </a:rPr>
              <a:t>Key </a:t>
            </a:r>
            <a:r>
              <a:rPr lang="en-US" b="1" dirty="0" smtClean="0">
                <a:latin typeface="Gotham" panose="02000504050000020004" pitchFamily="2" charset="0"/>
              </a:rPr>
              <a:t>Findings:  </a:t>
            </a:r>
          </a:p>
          <a:p>
            <a:pPr fontAlgn="ctr"/>
            <a:endParaRPr lang="en-US" b="1" dirty="0">
              <a:latin typeface="Gotham" panose="02000504050000020004" pitchFamily="2" charset="0"/>
            </a:endParaRPr>
          </a:p>
          <a:p>
            <a:r>
              <a:rPr lang="en-US" b="1" dirty="0">
                <a:latin typeface="Gotham" panose="02000504050000020004" pitchFamily="2" charset="0"/>
              </a:rPr>
              <a:t>Millions of small businesses will be at great risk </a:t>
            </a:r>
            <a:endParaRPr lang="en-US" b="1" dirty="0" smtClean="0">
              <a:latin typeface="Gotham" panose="02000504050000020004" pitchFamily="2" charset="0"/>
            </a:endParaRPr>
          </a:p>
          <a:p>
            <a:r>
              <a:rPr lang="en-US" b="1" dirty="0" smtClean="0">
                <a:latin typeface="Gotham" panose="02000504050000020004" pitchFamily="2" charset="0"/>
              </a:rPr>
              <a:t>of </a:t>
            </a:r>
            <a:r>
              <a:rPr lang="en-US" b="1" dirty="0">
                <a:latin typeface="Gotham" panose="02000504050000020004" pitchFamily="2" charset="0"/>
              </a:rPr>
              <a:t>closing permanently if the crisis continues </a:t>
            </a:r>
            <a:endParaRPr lang="en-US" b="1" dirty="0" smtClean="0">
              <a:latin typeface="Gotham" panose="02000504050000020004" pitchFamily="2" charset="0"/>
            </a:endParaRPr>
          </a:p>
          <a:p>
            <a:r>
              <a:rPr lang="en-US" b="1" dirty="0" smtClean="0">
                <a:latin typeface="Gotham" panose="02000504050000020004" pitchFamily="2" charset="0"/>
              </a:rPr>
              <a:t>for </a:t>
            </a:r>
            <a:r>
              <a:rPr lang="en-US" b="1" dirty="0">
                <a:latin typeface="Gotham" panose="02000504050000020004" pitchFamily="2" charset="0"/>
              </a:rPr>
              <a:t>several months.</a:t>
            </a:r>
            <a:r>
              <a:rPr lang="en-US" dirty="0">
                <a:latin typeface="Gotham" panose="02000504050000020004" pitchFamily="2" charset="0"/>
              </a:rPr>
              <a:t> </a:t>
            </a:r>
            <a:endParaRPr lang="en-US" dirty="0" smtClean="0">
              <a:latin typeface="Gotham" panose="02000504050000020004" pitchFamily="2" charset="0"/>
            </a:endParaRPr>
          </a:p>
          <a:p>
            <a:r>
              <a:rPr lang="en-US" dirty="0" smtClean="0">
                <a:latin typeface="Gotham" panose="02000504050000020004" pitchFamily="2" charset="0"/>
              </a:rPr>
              <a:t>Of </a:t>
            </a:r>
            <a:r>
              <a:rPr lang="en-US" dirty="0">
                <a:latin typeface="Gotham" panose="02000504050000020004" pitchFamily="2" charset="0"/>
              </a:rPr>
              <a:t>the nation’s approximately 30 million small businesses, </a:t>
            </a:r>
            <a:endParaRPr lang="en-US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nearly </a:t>
            </a:r>
            <a:r>
              <a:rPr lang="en-US" dirty="0">
                <a:latin typeface="Gotham" panose="02000504050000020004" pitchFamily="2" charset="0"/>
              </a:rPr>
              <a:t>7.5 million small businesses may be at risk of </a:t>
            </a:r>
            <a:endParaRPr lang="en-US" dirty="0" smtClean="0">
              <a:latin typeface="Gotham" panose="02000504050000020004" pitchFamily="2" charset="0"/>
            </a:endParaRPr>
          </a:p>
          <a:p>
            <a:r>
              <a:rPr lang="en-US" dirty="0">
                <a:latin typeface="Gotham" panose="02000504050000020004" pitchFamily="2" charset="0"/>
              </a:rPr>
              <a:t> </a:t>
            </a:r>
            <a:r>
              <a:rPr lang="en-US" dirty="0" smtClean="0">
                <a:latin typeface="Gotham" panose="02000504050000020004" pitchFamily="2" charset="0"/>
              </a:rPr>
              <a:t>   closing </a:t>
            </a:r>
            <a:r>
              <a:rPr lang="en-US" dirty="0">
                <a:latin typeface="Gotham" panose="02000504050000020004" pitchFamily="2" charset="0"/>
              </a:rPr>
              <a:t>permanently over the coming five months, </a:t>
            </a:r>
            <a:endParaRPr lang="en-US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and </a:t>
            </a:r>
            <a:r>
              <a:rPr lang="en-US" dirty="0">
                <a:latin typeface="Gotham" panose="02000504050000020004" pitchFamily="2" charset="0"/>
              </a:rPr>
              <a:t>3.5 million are at risk of closure in the next two months</a:t>
            </a:r>
            <a:r>
              <a:rPr lang="en-US" dirty="0" smtClean="0">
                <a:latin typeface="Gotham" panose="02000504050000020004" pitchFamily="2" charset="0"/>
              </a:rPr>
              <a:t>.</a:t>
            </a:r>
          </a:p>
          <a:p>
            <a:endParaRPr lang="en-US" dirty="0">
              <a:latin typeface="Gotham" panose="02000504050000020004" pitchFamily="2" charset="0"/>
            </a:endParaRPr>
          </a:p>
          <a:p>
            <a:r>
              <a:rPr lang="en-US" b="1" dirty="0">
                <a:latin typeface="Gotham" panose="02000504050000020004" pitchFamily="2" charset="0"/>
              </a:rPr>
              <a:t>COVID-19 has had a devastating impact on small businesses’ revenue, and millions of Americans employed by our nation’s smallest businesses are at risk of unemployment as a result.</a:t>
            </a:r>
            <a:r>
              <a:rPr lang="en-US" dirty="0">
                <a:latin typeface="Gotham" panose="02000504050000020004" pitchFamily="2" charset="0"/>
              </a:rPr>
              <a:t> </a:t>
            </a:r>
            <a:endParaRPr lang="en-US" dirty="0" smtClean="0">
              <a:latin typeface="Gotham" panose="0200050405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Approximately </a:t>
            </a:r>
            <a:r>
              <a:rPr lang="en-US" dirty="0">
                <a:latin typeface="Gotham" panose="02000504050000020004" pitchFamily="2" charset="0"/>
              </a:rPr>
              <a:t>35.7 million Americans employed by small businesses are at risk of unemployment as result of the COVID-19 crisis</a:t>
            </a:r>
            <a:r>
              <a:rPr lang="en-US" dirty="0" smtClean="0">
                <a:latin typeface="Gotham" panose="02000504050000020004" pitchFamily="2" charset="0"/>
              </a:rPr>
              <a:t>.</a:t>
            </a:r>
          </a:p>
          <a:p>
            <a:endParaRPr lang="en-US" dirty="0">
              <a:latin typeface="Gotham" panose="02000504050000020004" pitchFamily="2" charset="0"/>
            </a:endParaRPr>
          </a:p>
          <a:p>
            <a:r>
              <a:rPr lang="en-US" b="1" dirty="0">
                <a:latin typeface="Gotham" panose="02000504050000020004" pitchFamily="2" charset="0"/>
              </a:rPr>
              <a:t>Our survey finds that business owners primarily need financial assistance and penalty-free extensions on expenses.</a:t>
            </a:r>
            <a:endParaRPr lang="en-US" dirty="0">
              <a:latin typeface="Gotham" panose="02000504050000020004" pitchFamily="2" charset="0"/>
            </a:endParaRP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46" y="646331"/>
            <a:ext cx="189349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71800" y="646331"/>
            <a:ext cx="35814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full report:  www.mainstreet.org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23112" y="0"/>
            <a:ext cx="6330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Step 2 – Recovery Work Planning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943600"/>
            <a:ext cx="22621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131" y="838200"/>
            <a:ext cx="87716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atin typeface="Gotham" panose="02000504050000020004" pitchFamily="2" charset="0"/>
              </a:rPr>
              <a:t>Webinar 1</a:t>
            </a:r>
            <a:r>
              <a:rPr lang="en-US" dirty="0">
                <a:latin typeface="Gotham" panose="02000504050000020004" pitchFamily="2" charset="0"/>
              </a:rPr>
              <a:t> </a:t>
            </a:r>
            <a:r>
              <a:rPr lang="en-US" dirty="0" smtClean="0">
                <a:latin typeface="Gotham" panose="02000504050000020004" pitchFamily="2" charset="0"/>
              </a:rPr>
              <a:t>–</a:t>
            </a:r>
            <a:r>
              <a:rPr lang="en-US" u="sng" dirty="0" smtClean="0">
                <a:latin typeface="Gotham" panose="02000504050000020004" pitchFamily="2" charset="0"/>
              </a:rPr>
              <a:t>Board </a:t>
            </a:r>
            <a:r>
              <a:rPr lang="en-US" u="sng" dirty="0">
                <a:latin typeface="Gotham" panose="02000504050000020004" pitchFamily="2" charset="0"/>
              </a:rPr>
              <a:t>and staff </a:t>
            </a:r>
            <a:r>
              <a:rPr lang="en-US" dirty="0">
                <a:latin typeface="Gotham" panose="02000504050000020004" pitchFamily="2" charset="0"/>
              </a:rPr>
              <a:t>to review the survey </a:t>
            </a:r>
            <a:r>
              <a:rPr lang="en-US" dirty="0" smtClean="0">
                <a:latin typeface="Gotham" panose="02000504050000020004" pitchFamily="2" charset="0"/>
              </a:rPr>
              <a:t>/ interview </a:t>
            </a:r>
            <a:r>
              <a:rPr lang="en-US" dirty="0">
                <a:latin typeface="Gotham" panose="02000504050000020004" pitchFamily="2" charset="0"/>
              </a:rPr>
              <a:t>findings. </a:t>
            </a:r>
            <a:r>
              <a:rPr lang="en-US" dirty="0" smtClean="0">
                <a:latin typeface="Gotham" panose="02000504050000020004" pitchFamily="2" charset="0"/>
              </a:rPr>
              <a:t> 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Gotham" panose="02000504050000020004" pitchFamily="2" charset="0"/>
              </a:rPr>
              <a:t> </a:t>
            </a:r>
            <a:r>
              <a:rPr lang="en-US" dirty="0" smtClean="0">
                <a:latin typeface="Gotham" panose="02000504050000020004" pitchFamily="2" charset="0"/>
              </a:rPr>
              <a:t>Analyze how </a:t>
            </a:r>
            <a:r>
              <a:rPr lang="en-US" dirty="0">
                <a:latin typeface="Gotham" panose="02000504050000020004" pitchFamily="2" charset="0"/>
              </a:rPr>
              <a:t>it relates to national trends, and local reopening </a:t>
            </a:r>
            <a:r>
              <a:rPr lang="en-US" dirty="0" smtClean="0">
                <a:latin typeface="Gotham" panose="02000504050000020004" pitchFamily="2" charset="0"/>
              </a:rPr>
              <a:t>guidelines</a:t>
            </a:r>
            <a:r>
              <a:rPr lang="en-US" dirty="0">
                <a:latin typeface="Gotham" panose="02000504050000020004" pitchFamily="2" charset="0"/>
              </a:rPr>
              <a:t>. </a:t>
            </a:r>
            <a:endParaRPr lang="en-US" dirty="0" smtClean="0">
              <a:latin typeface="Gotham" panose="02000504050000020004" pitchFamily="2" charset="0"/>
            </a:endParaRPr>
          </a:p>
          <a:p>
            <a:pPr fontAlgn="ctr"/>
            <a:r>
              <a:rPr lang="en-US" sz="1000" dirty="0">
                <a:latin typeface="Gotham" panose="02000504050000020004" pitchFamily="2" charset="0"/>
              </a:rPr>
              <a:t> </a:t>
            </a:r>
            <a:r>
              <a:rPr lang="en-US" sz="1600" dirty="0" smtClean="0">
                <a:latin typeface="Gotham" panose="02000504050000020004" pitchFamily="2" charset="0"/>
              </a:rPr>
              <a:t> </a:t>
            </a:r>
            <a:r>
              <a:rPr lang="en-US" dirty="0" smtClean="0">
                <a:latin typeface="Gotham" panose="02000504050000020004" pitchFamily="2" charset="0"/>
              </a:rPr>
              <a:t/>
            </a:r>
            <a:br>
              <a:rPr lang="en-US" dirty="0" smtClean="0">
                <a:latin typeface="Gotham" panose="02000504050000020004" pitchFamily="2" charset="0"/>
              </a:rPr>
            </a:br>
            <a:r>
              <a:rPr lang="en-US" b="1" dirty="0" smtClean="0">
                <a:latin typeface="Gotham" panose="02000504050000020004" pitchFamily="2" charset="0"/>
              </a:rPr>
              <a:t>Webinar </a:t>
            </a:r>
            <a:r>
              <a:rPr lang="en-US" b="1" dirty="0">
                <a:latin typeface="Gotham" panose="02000504050000020004" pitchFamily="2" charset="0"/>
              </a:rPr>
              <a:t>2</a:t>
            </a:r>
            <a:r>
              <a:rPr lang="en-US" dirty="0">
                <a:latin typeface="Gotham" panose="02000504050000020004" pitchFamily="2" charset="0"/>
              </a:rPr>
              <a:t> </a:t>
            </a:r>
            <a:r>
              <a:rPr lang="en-US" dirty="0" smtClean="0">
                <a:latin typeface="Gotham" panose="02000504050000020004" pitchFamily="2" charset="0"/>
              </a:rPr>
              <a:t>–</a:t>
            </a:r>
            <a:r>
              <a:rPr lang="en-US" u="sng" dirty="0" smtClean="0">
                <a:latin typeface="Gotham" panose="02000504050000020004" pitchFamily="2" charset="0"/>
              </a:rPr>
              <a:t>Board </a:t>
            </a:r>
            <a:r>
              <a:rPr lang="en-US" u="sng" dirty="0">
                <a:latin typeface="Gotham" panose="02000504050000020004" pitchFamily="2" charset="0"/>
              </a:rPr>
              <a:t>and staff </a:t>
            </a:r>
            <a:r>
              <a:rPr lang="en-US" dirty="0">
                <a:latin typeface="Gotham" panose="02000504050000020004" pitchFamily="2" charset="0"/>
              </a:rPr>
              <a:t>to evaluate current workplan for activities that should remain short-term to address COVID-19 </a:t>
            </a:r>
            <a:r>
              <a:rPr lang="en-US" dirty="0" smtClean="0">
                <a:latin typeface="Gotham" panose="02000504050000020004" pitchFamily="2" charset="0"/>
              </a:rPr>
              <a:t>recovery.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 Develop key </a:t>
            </a:r>
            <a:r>
              <a:rPr lang="en-US" dirty="0">
                <a:latin typeface="Gotham" panose="02000504050000020004" pitchFamily="2" charset="0"/>
              </a:rPr>
              <a:t>goals </a:t>
            </a:r>
            <a:r>
              <a:rPr lang="en-US" dirty="0" smtClean="0">
                <a:latin typeface="Gotham" panose="02000504050000020004" pitchFamily="2" charset="0"/>
              </a:rPr>
              <a:t>for </a:t>
            </a:r>
            <a:r>
              <a:rPr lang="en-US" dirty="0">
                <a:latin typeface="Gotham" panose="02000504050000020004" pitchFamily="2" charset="0"/>
              </a:rPr>
              <a:t>each </a:t>
            </a:r>
            <a:r>
              <a:rPr lang="en-US" dirty="0" smtClean="0">
                <a:latin typeface="Gotham" panose="02000504050000020004" pitchFamily="2" charset="0"/>
              </a:rPr>
              <a:t>Point – 90 day recovery workplan. 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 Review </a:t>
            </a:r>
            <a:r>
              <a:rPr lang="en-US" dirty="0">
                <a:latin typeface="Gotham" panose="02000504050000020004" pitchFamily="2" charset="0"/>
              </a:rPr>
              <a:t>any known activities by partner organizations. (1 hour)</a:t>
            </a:r>
            <a:r>
              <a:rPr lang="en-US" dirty="0" smtClean="0">
                <a:latin typeface="Gotham" panose="02000504050000020004" pitchFamily="2" charset="0"/>
              </a:rPr>
              <a:t/>
            </a:r>
            <a:br>
              <a:rPr lang="en-US" dirty="0" smtClean="0">
                <a:latin typeface="Gotham" panose="02000504050000020004" pitchFamily="2" charset="0"/>
              </a:rPr>
            </a:br>
            <a:r>
              <a:rPr lang="en-US" sz="1000" dirty="0" smtClean="0">
                <a:latin typeface="Gotham" panose="02000504050000020004" pitchFamily="2" charset="0"/>
              </a:rPr>
              <a:t> </a:t>
            </a:r>
            <a:r>
              <a:rPr lang="en-US" sz="1600" dirty="0" smtClean="0">
                <a:latin typeface="Gotham" panose="02000504050000020004" pitchFamily="2" charset="0"/>
              </a:rPr>
              <a:t> </a:t>
            </a:r>
            <a:endParaRPr lang="en-US" dirty="0" smtClean="0">
              <a:latin typeface="Gotham" panose="02000504050000020004" pitchFamily="2" charset="0"/>
            </a:endParaRPr>
          </a:p>
          <a:p>
            <a:pPr fontAlgn="ctr"/>
            <a:r>
              <a:rPr lang="en-US" b="1" dirty="0" smtClean="0">
                <a:latin typeface="Gotham" panose="02000504050000020004" pitchFamily="2" charset="0"/>
              </a:rPr>
              <a:t>Webinar </a:t>
            </a:r>
            <a:r>
              <a:rPr lang="en-US" b="1" dirty="0">
                <a:latin typeface="Gotham" panose="02000504050000020004" pitchFamily="2" charset="0"/>
              </a:rPr>
              <a:t>3</a:t>
            </a:r>
            <a:r>
              <a:rPr lang="en-US" dirty="0">
                <a:latin typeface="Gotham" panose="02000504050000020004" pitchFamily="2" charset="0"/>
              </a:rPr>
              <a:t> </a:t>
            </a:r>
            <a:r>
              <a:rPr lang="en-US" dirty="0" smtClean="0">
                <a:latin typeface="Gotham" panose="02000504050000020004" pitchFamily="2" charset="0"/>
              </a:rPr>
              <a:t>– </a:t>
            </a:r>
            <a:r>
              <a:rPr lang="en-US" u="sng" dirty="0" smtClean="0">
                <a:latin typeface="Gotham" panose="02000504050000020004" pitchFamily="2" charset="0"/>
              </a:rPr>
              <a:t>Facilitated meeting with Organization group   </a:t>
            </a:r>
          </a:p>
          <a:p>
            <a:pPr fontAlgn="ctr"/>
            <a:r>
              <a:rPr lang="en-US" b="1" dirty="0" smtClean="0">
                <a:latin typeface="Gotham" panose="02000504050000020004" pitchFamily="2" charset="0"/>
              </a:rPr>
              <a:t>Webinar </a:t>
            </a:r>
            <a:r>
              <a:rPr lang="en-US" b="1" dirty="0">
                <a:latin typeface="Gotham" panose="02000504050000020004" pitchFamily="2" charset="0"/>
              </a:rPr>
              <a:t>4</a:t>
            </a:r>
            <a:r>
              <a:rPr lang="en-US" dirty="0">
                <a:latin typeface="Gotham" panose="02000504050000020004" pitchFamily="2" charset="0"/>
              </a:rPr>
              <a:t> </a:t>
            </a:r>
            <a:r>
              <a:rPr lang="en-US" dirty="0" smtClean="0">
                <a:latin typeface="Gotham" panose="02000504050000020004" pitchFamily="2" charset="0"/>
              </a:rPr>
              <a:t>– </a:t>
            </a:r>
            <a:r>
              <a:rPr lang="en-US" u="sng" dirty="0" smtClean="0">
                <a:latin typeface="Gotham" panose="02000504050000020004" pitchFamily="2" charset="0"/>
              </a:rPr>
              <a:t>Promotion </a:t>
            </a:r>
            <a:r>
              <a:rPr lang="en-US" u="sng" dirty="0">
                <a:latin typeface="Gotham" panose="02000504050000020004" pitchFamily="2" charset="0"/>
              </a:rPr>
              <a:t>group </a:t>
            </a:r>
            <a:r>
              <a:rPr lang="en-US" u="sng" dirty="0" smtClean="0">
                <a:latin typeface="Gotham" panose="02000504050000020004" pitchFamily="2" charset="0"/>
              </a:rPr>
              <a:t> </a:t>
            </a:r>
          </a:p>
          <a:p>
            <a:pPr fontAlgn="ctr"/>
            <a:r>
              <a:rPr lang="en-US" sz="1000" dirty="0" smtClean="0">
                <a:latin typeface="Gotham" panose="02000504050000020004" pitchFamily="2" charset="0"/>
              </a:rPr>
              <a:t> </a:t>
            </a:r>
            <a:r>
              <a:rPr lang="en-US" b="1" dirty="0" smtClean="0">
                <a:latin typeface="Gotham" panose="02000504050000020004" pitchFamily="2" charset="0"/>
              </a:rPr>
              <a:t>Webinar </a:t>
            </a:r>
            <a:r>
              <a:rPr lang="en-US" b="1" dirty="0">
                <a:latin typeface="Gotham" panose="02000504050000020004" pitchFamily="2" charset="0"/>
              </a:rPr>
              <a:t>5</a:t>
            </a:r>
            <a:r>
              <a:rPr lang="en-US" dirty="0">
                <a:latin typeface="Gotham" panose="02000504050000020004" pitchFamily="2" charset="0"/>
              </a:rPr>
              <a:t> </a:t>
            </a:r>
            <a:r>
              <a:rPr lang="en-US" dirty="0" smtClean="0">
                <a:latin typeface="Gotham" panose="02000504050000020004" pitchFamily="2" charset="0"/>
              </a:rPr>
              <a:t>–</a:t>
            </a:r>
            <a:r>
              <a:rPr lang="en-US" u="sng" dirty="0" smtClean="0">
                <a:latin typeface="Gotham" panose="02000504050000020004" pitchFamily="2" charset="0"/>
              </a:rPr>
              <a:t>Design group</a:t>
            </a:r>
            <a:r>
              <a:rPr lang="en-US" dirty="0" smtClean="0">
                <a:latin typeface="Gotham" panose="02000504050000020004" pitchFamily="2" charset="0"/>
              </a:rPr>
              <a:t/>
            </a:r>
            <a:br>
              <a:rPr lang="en-US" dirty="0" smtClean="0">
                <a:latin typeface="Gotham" panose="02000504050000020004" pitchFamily="2" charset="0"/>
              </a:rPr>
            </a:br>
            <a:r>
              <a:rPr lang="en-US" b="1" dirty="0">
                <a:latin typeface="Gotham" panose="02000504050000020004" pitchFamily="2" charset="0"/>
              </a:rPr>
              <a:t>Webinar 6</a:t>
            </a:r>
            <a:r>
              <a:rPr lang="en-US" dirty="0">
                <a:latin typeface="Gotham" panose="02000504050000020004" pitchFamily="2" charset="0"/>
              </a:rPr>
              <a:t> - </a:t>
            </a:r>
            <a:r>
              <a:rPr lang="en-US" u="sng" dirty="0" smtClean="0">
                <a:latin typeface="Gotham" panose="02000504050000020004" pitchFamily="2" charset="0"/>
              </a:rPr>
              <a:t>Economic </a:t>
            </a:r>
            <a:r>
              <a:rPr lang="en-US" u="sng" dirty="0">
                <a:latin typeface="Gotham" panose="02000504050000020004" pitchFamily="2" charset="0"/>
              </a:rPr>
              <a:t>Vitality </a:t>
            </a:r>
            <a:r>
              <a:rPr lang="en-US" u="sng" dirty="0" smtClean="0">
                <a:latin typeface="Gotham" panose="02000504050000020004" pitchFamily="2" charset="0"/>
              </a:rPr>
              <a:t>group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US" dirty="0" smtClean="0">
                <a:latin typeface="Gotham" panose="02000504050000020004" pitchFamily="2" charset="0"/>
              </a:rPr>
              <a:t> Review activities relevant to COVID-19 recovery and decide on any new   activities to accomplish recovery workplan goals. (1 hour each)</a:t>
            </a:r>
          </a:p>
          <a:p>
            <a:pPr fontAlgn="ctr"/>
            <a:r>
              <a:rPr lang="en-US" dirty="0" smtClean="0">
                <a:latin typeface="Gotham" panose="02000504050000020004" pitchFamily="2" charset="0"/>
              </a:rPr>
              <a:t/>
            </a:r>
            <a:br>
              <a:rPr lang="en-US" dirty="0" smtClean="0">
                <a:latin typeface="Gotham" panose="02000504050000020004" pitchFamily="2" charset="0"/>
              </a:rPr>
            </a:br>
            <a:r>
              <a:rPr lang="en-US" b="1" dirty="0">
                <a:latin typeface="Gotham" panose="02000504050000020004" pitchFamily="2" charset="0"/>
              </a:rPr>
              <a:t>Webinar 7</a:t>
            </a:r>
            <a:r>
              <a:rPr lang="en-US" dirty="0">
                <a:latin typeface="Gotham" panose="02000504050000020004" pitchFamily="2" charset="0"/>
              </a:rPr>
              <a:t> </a:t>
            </a:r>
            <a:r>
              <a:rPr lang="en-US" dirty="0" smtClean="0">
                <a:latin typeface="Gotham" panose="02000504050000020004" pitchFamily="2" charset="0"/>
              </a:rPr>
              <a:t>–</a:t>
            </a:r>
            <a:r>
              <a:rPr lang="en-US" u="sng" dirty="0" smtClean="0">
                <a:latin typeface="Gotham" panose="02000504050000020004" pitchFamily="2" charset="0"/>
              </a:rPr>
              <a:t>Meeting </a:t>
            </a:r>
            <a:r>
              <a:rPr lang="en-US" u="sng" dirty="0">
                <a:latin typeface="Gotham" panose="02000504050000020004" pitchFamily="2" charset="0"/>
              </a:rPr>
              <a:t>with Board, staff and Committee/Task Force Chairs </a:t>
            </a:r>
            <a:r>
              <a:rPr lang="en-US" dirty="0">
                <a:latin typeface="Gotham" panose="02000504050000020004" pitchFamily="2" charset="0"/>
              </a:rPr>
              <a:t>to review finished “Recovery Dashboard” and discuss advocacy messaging and metrics. (1 hour)</a:t>
            </a:r>
          </a:p>
        </p:txBody>
      </p:sp>
    </p:spTree>
    <p:extLst>
      <p:ext uri="{BB962C8B-B14F-4D97-AF65-F5344CB8AC3E}">
        <p14:creationId xmlns:p14="http://schemas.microsoft.com/office/powerpoint/2010/main" val="9257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479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Planning for Recovery</vt:lpstr>
      <vt:lpstr>A Pathway Forward</vt:lpstr>
      <vt:lpstr>A Pathway Forward</vt:lpstr>
      <vt:lpstr>Getting Started</vt:lpstr>
      <vt:lpstr>Getting Started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Street Advocacy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Davis</dc:creator>
  <cp:lastModifiedBy>Vicki Davis</cp:lastModifiedBy>
  <cp:revision>23</cp:revision>
  <dcterms:created xsi:type="dcterms:W3CDTF">2020-05-22T18:08:47Z</dcterms:created>
  <dcterms:modified xsi:type="dcterms:W3CDTF">2020-05-26T13:42:31Z</dcterms:modified>
</cp:coreProperties>
</file>