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58" r:id="rId2"/>
    <p:sldId id="257" r:id="rId3"/>
  </p:sldIdLst>
  <p:sldSz cx="7772400" cy="105156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33CC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24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025" y="9814560"/>
            <a:ext cx="7770376" cy="701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9712618"/>
            <a:ext cx="7770376" cy="981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9516" y="1163726"/>
            <a:ext cx="6412230" cy="5468112"/>
          </a:xfrm>
        </p:spPr>
        <p:txBody>
          <a:bodyPr anchor="b">
            <a:normAutofit/>
          </a:bodyPr>
          <a:lstStyle>
            <a:lvl1pPr algn="l">
              <a:lnSpc>
                <a:spcPct val="85000"/>
              </a:lnSpc>
              <a:defRPr sz="6800" spc="-43"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701282" y="6831952"/>
            <a:ext cx="6412230" cy="1752600"/>
          </a:xfrm>
        </p:spPr>
        <p:txBody>
          <a:bodyPr lIns="91440" rIns="91440">
            <a:normAutofit/>
          </a:bodyPr>
          <a:lstStyle>
            <a:lvl1pPr marL="0" indent="0" algn="l">
              <a:buNone/>
              <a:defRPr sz="2040" cap="all" spc="170" baseline="0">
                <a:solidFill>
                  <a:schemeClr val="tx2"/>
                </a:solidFill>
                <a:latin typeface="+mj-lt"/>
              </a:defRPr>
            </a:lvl1pPr>
            <a:lvl2pPr marL="388620" indent="0" algn="ctr">
              <a:buNone/>
              <a:defRPr sz="2040"/>
            </a:lvl2pPr>
            <a:lvl3pPr marL="777240" indent="0" algn="ctr">
              <a:buNone/>
              <a:defRPr sz="2040"/>
            </a:lvl3pPr>
            <a:lvl4pPr marL="1165860" indent="0" algn="ctr">
              <a:buNone/>
              <a:defRPr sz="1700"/>
            </a:lvl4pPr>
            <a:lvl5pPr marL="1554480" indent="0" algn="ctr">
              <a:buNone/>
              <a:defRPr sz="1700"/>
            </a:lvl5pPr>
            <a:lvl6pPr marL="1943100" indent="0" algn="ctr">
              <a:buNone/>
              <a:defRPr sz="1700"/>
            </a:lvl6pPr>
            <a:lvl7pPr marL="2331720" indent="0" algn="ctr">
              <a:buNone/>
              <a:defRPr sz="1700"/>
            </a:lvl7pPr>
            <a:lvl8pPr marL="2720340" indent="0" algn="ctr">
              <a:buNone/>
              <a:defRPr sz="1700"/>
            </a:lvl8pPr>
            <a:lvl9pPr marL="3108960" indent="0" algn="ctr">
              <a:buNone/>
              <a:defRPr sz="1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1DFFC1-B95C-41F1-B355-03066CC27CB7}"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A8AD4-F4FD-4C00-87B0-0026AB00D696}" type="slidenum">
              <a:rPr lang="en-US" smtClean="0"/>
              <a:t>‹#›</a:t>
            </a:fld>
            <a:endParaRPr lang="en-US"/>
          </a:p>
        </p:txBody>
      </p:sp>
      <p:cxnSp>
        <p:nvCxnSpPr>
          <p:cNvPr id="9" name="Straight Connector 8"/>
          <p:cNvCxnSpPr/>
          <p:nvPr/>
        </p:nvCxnSpPr>
        <p:spPr>
          <a:xfrm>
            <a:off x="769882" y="6659880"/>
            <a:ext cx="62956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86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1DFFC1-B95C-41F1-B355-03066CC27CB7}"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A8AD4-F4FD-4C00-87B0-0026AB00D696}" type="slidenum">
              <a:rPr lang="en-US" smtClean="0"/>
              <a:t>‹#›</a:t>
            </a:fld>
            <a:endParaRPr lang="en-US"/>
          </a:p>
        </p:txBody>
      </p:sp>
    </p:spTree>
    <p:extLst>
      <p:ext uri="{BB962C8B-B14F-4D97-AF65-F5344CB8AC3E}">
        <p14:creationId xmlns:p14="http://schemas.microsoft.com/office/powerpoint/2010/main" val="130998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25" y="9814560"/>
            <a:ext cx="7770376" cy="701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9712618"/>
            <a:ext cx="7770376" cy="981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562124" y="635995"/>
            <a:ext cx="1675924" cy="882804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635994"/>
            <a:ext cx="4930616" cy="882804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1DFFC1-B95C-41F1-B355-03066CC27CB7}"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A8AD4-F4FD-4C00-87B0-0026AB00D696}" type="slidenum">
              <a:rPr lang="en-US" smtClean="0"/>
              <a:t>‹#›</a:t>
            </a:fld>
            <a:endParaRPr lang="en-US"/>
          </a:p>
        </p:txBody>
      </p:sp>
    </p:spTree>
    <p:extLst>
      <p:ext uri="{BB962C8B-B14F-4D97-AF65-F5344CB8AC3E}">
        <p14:creationId xmlns:p14="http://schemas.microsoft.com/office/powerpoint/2010/main" val="2948771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1DFFC1-B95C-41F1-B355-03066CC27CB7}"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A8AD4-F4FD-4C00-87B0-0026AB00D696}" type="slidenum">
              <a:rPr lang="en-US" smtClean="0"/>
              <a:t>‹#›</a:t>
            </a:fld>
            <a:endParaRPr lang="en-US"/>
          </a:p>
        </p:txBody>
      </p:sp>
    </p:spTree>
    <p:extLst>
      <p:ext uri="{BB962C8B-B14F-4D97-AF65-F5344CB8AC3E}">
        <p14:creationId xmlns:p14="http://schemas.microsoft.com/office/powerpoint/2010/main" val="929611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025" y="9814560"/>
            <a:ext cx="7770376" cy="701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9712618"/>
            <a:ext cx="7770376" cy="981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9516" y="1163726"/>
            <a:ext cx="6412230" cy="5468112"/>
          </a:xfrm>
        </p:spPr>
        <p:txBody>
          <a:bodyPr anchor="b" anchorCtr="0">
            <a:normAutofit/>
          </a:bodyPr>
          <a:lstStyle>
            <a:lvl1pPr>
              <a:lnSpc>
                <a:spcPct val="85000"/>
              </a:lnSpc>
              <a:defRPr sz="6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516" y="6828130"/>
            <a:ext cx="6412230" cy="1752600"/>
          </a:xfrm>
        </p:spPr>
        <p:txBody>
          <a:bodyPr lIns="91440" rIns="91440" anchor="t" anchorCtr="0">
            <a:normAutofit/>
          </a:bodyPr>
          <a:lstStyle>
            <a:lvl1pPr marL="0" indent="0">
              <a:buNone/>
              <a:defRPr sz="2040" cap="all" spc="170" baseline="0">
                <a:solidFill>
                  <a:schemeClr val="tx2"/>
                </a:solidFill>
                <a:latin typeface="+mj-lt"/>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1DFFC1-B95C-41F1-B355-03066CC27CB7}"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A8AD4-F4FD-4C00-87B0-0026AB00D696}" type="slidenum">
              <a:rPr lang="en-US" smtClean="0"/>
              <a:t>‹#›</a:t>
            </a:fld>
            <a:endParaRPr lang="en-US"/>
          </a:p>
        </p:txBody>
      </p:sp>
      <p:cxnSp>
        <p:nvCxnSpPr>
          <p:cNvPr id="9" name="Straight Connector 8"/>
          <p:cNvCxnSpPr/>
          <p:nvPr/>
        </p:nvCxnSpPr>
        <p:spPr>
          <a:xfrm>
            <a:off x="769882" y="6659880"/>
            <a:ext cx="62956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23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99516" y="439460"/>
            <a:ext cx="6412230" cy="222449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9516" y="2830125"/>
            <a:ext cx="3147822" cy="6169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63924" y="2830130"/>
            <a:ext cx="3147822" cy="6169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1DFFC1-B95C-41F1-B355-03066CC27CB7}"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4A8AD4-F4FD-4C00-87B0-0026AB00D696}" type="slidenum">
              <a:rPr lang="en-US" smtClean="0"/>
              <a:t>‹#›</a:t>
            </a:fld>
            <a:endParaRPr lang="en-US"/>
          </a:p>
        </p:txBody>
      </p:sp>
    </p:spTree>
    <p:extLst>
      <p:ext uri="{BB962C8B-B14F-4D97-AF65-F5344CB8AC3E}">
        <p14:creationId xmlns:p14="http://schemas.microsoft.com/office/powerpoint/2010/main" val="295914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99516" y="439460"/>
            <a:ext cx="6412230" cy="222449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516" y="2830613"/>
            <a:ext cx="3147822" cy="1128966"/>
          </a:xfrm>
        </p:spPr>
        <p:txBody>
          <a:bodyPr lIns="91440" rIns="91440" anchor="ctr">
            <a:normAutofit/>
          </a:bodyPr>
          <a:lstStyle>
            <a:lvl1pPr marL="0" indent="0">
              <a:buNone/>
              <a:defRPr sz="1700" b="0" cap="all" baseline="0">
                <a:solidFill>
                  <a:schemeClr val="tx2"/>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699516" y="3959579"/>
            <a:ext cx="3147822" cy="5039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63924" y="2830613"/>
            <a:ext cx="3147822" cy="1128966"/>
          </a:xfrm>
        </p:spPr>
        <p:txBody>
          <a:bodyPr lIns="91440" rIns="91440" anchor="ctr">
            <a:normAutofit/>
          </a:bodyPr>
          <a:lstStyle>
            <a:lvl1pPr marL="0" indent="0">
              <a:buNone/>
              <a:defRPr sz="1700" b="0" cap="all" baseline="0">
                <a:solidFill>
                  <a:schemeClr val="tx2"/>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63924" y="3959579"/>
            <a:ext cx="3147822" cy="5039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1DFFC1-B95C-41F1-B355-03066CC27CB7}" type="datetimeFigureOut">
              <a:rPr lang="en-US" smtClean="0"/>
              <a:t>8/1/2023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4A8AD4-F4FD-4C00-87B0-0026AB00D696}" type="slidenum">
              <a:rPr lang="en-US" smtClean="0"/>
              <a:t>‹#›</a:t>
            </a:fld>
            <a:endParaRPr lang="en-US"/>
          </a:p>
        </p:txBody>
      </p:sp>
    </p:spTree>
    <p:extLst>
      <p:ext uri="{BB962C8B-B14F-4D97-AF65-F5344CB8AC3E}">
        <p14:creationId xmlns:p14="http://schemas.microsoft.com/office/powerpoint/2010/main" val="128727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1DFFC1-B95C-41F1-B355-03066CC27CB7}" type="datetimeFigureOut">
              <a:rPr lang="en-US" smtClean="0"/>
              <a:t>8/1/2023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4A8AD4-F4FD-4C00-87B0-0026AB00D696}" type="slidenum">
              <a:rPr lang="en-US" smtClean="0"/>
              <a:t>‹#›</a:t>
            </a:fld>
            <a:endParaRPr lang="en-US"/>
          </a:p>
        </p:txBody>
      </p:sp>
    </p:spTree>
    <p:extLst>
      <p:ext uri="{BB962C8B-B14F-4D97-AF65-F5344CB8AC3E}">
        <p14:creationId xmlns:p14="http://schemas.microsoft.com/office/powerpoint/2010/main" val="266380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25" y="9814560"/>
            <a:ext cx="7770376" cy="701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1" y="9712618"/>
            <a:ext cx="7770376" cy="981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C1DFFC1-B95C-41F1-B355-03066CC27CB7}" type="datetimeFigureOut">
              <a:rPr lang="en-US" smtClean="0"/>
              <a:t>8/1/2023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B4A8AD4-F4FD-4C00-87B0-0026AB00D696}" type="slidenum">
              <a:rPr lang="en-US" smtClean="0"/>
              <a:t>‹#›</a:t>
            </a:fld>
            <a:endParaRPr lang="en-US"/>
          </a:p>
        </p:txBody>
      </p:sp>
    </p:spTree>
    <p:extLst>
      <p:ext uri="{BB962C8B-B14F-4D97-AF65-F5344CB8AC3E}">
        <p14:creationId xmlns:p14="http://schemas.microsoft.com/office/powerpoint/2010/main" val="153302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2" y="0"/>
            <a:ext cx="2582379" cy="105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575545" y="0"/>
            <a:ext cx="40805" cy="1051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91465" y="911350"/>
            <a:ext cx="2040255" cy="3505200"/>
          </a:xfrm>
        </p:spPr>
        <p:txBody>
          <a:bodyPr anchor="b">
            <a:normAutofit/>
          </a:bodyPr>
          <a:lstStyle>
            <a:lvl1pPr>
              <a:defRPr sz="30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2941202" y="1121664"/>
            <a:ext cx="4257984" cy="806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1465" y="4486656"/>
            <a:ext cx="2040255" cy="5181323"/>
          </a:xfrm>
        </p:spPr>
        <p:txBody>
          <a:bodyPr lIns="91440" rIns="91440">
            <a:normAutofit/>
          </a:bodyPr>
          <a:lstStyle>
            <a:lvl1pPr marL="0" indent="0">
              <a:buNone/>
              <a:defRPr sz="1275">
                <a:solidFill>
                  <a:srgbClr val="FFFFFF"/>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a:xfrm>
            <a:off x="296764" y="9905006"/>
            <a:ext cx="1669301" cy="559858"/>
          </a:xfrm>
        </p:spPr>
        <p:txBody>
          <a:bodyPr/>
          <a:lstStyle>
            <a:lvl1pPr algn="l">
              <a:defRPr/>
            </a:lvl1pPr>
          </a:lstStyle>
          <a:p>
            <a:fld id="{AC1DFFC1-B95C-41F1-B355-03066CC27CB7}" type="datetimeFigureOut">
              <a:rPr lang="en-US" smtClean="0"/>
              <a:t>8/1/2023</a:t>
            </a:fld>
            <a:endParaRPr lang="en-US"/>
          </a:p>
        </p:txBody>
      </p:sp>
      <p:sp>
        <p:nvSpPr>
          <p:cNvPr id="6" name="Footer Placeholder 5"/>
          <p:cNvSpPr>
            <a:spLocks noGrp="1"/>
          </p:cNvSpPr>
          <p:nvPr>
            <p:ph type="ftr" sz="quarter" idx="11"/>
          </p:nvPr>
        </p:nvSpPr>
        <p:spPr>
          <a:xfrm>
            <a:off x="3060382" y="9905006"/>
            <a:ext cx="2963228" cy="559858"/>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B4A8AD4-F4FD-4C00-87B0-0026AB00D696}" type="slidenum">
              <a:rPr lang="en-US" smtClean="0"/>
              <a:t>‹#›</a:t>
            </a:fld>
            <a:endParaRPr lang="en-US"/>
          </a:p>
        </p:txBody>
      </p:sp>
    </p:spTree>
    <p:extLst>
      <p:ext uri="{BB962C8B-B14F-4D97-AF65-F5344CB8AC3E}">
        <p14:creationId xmlns:p14="http://schemas.microsoft.com/office/powerpoint/2010/main" val="25869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7594600"/>
            <a:ext cx="7770376" cy="292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 y="7536450"/>
            <a:ext cx="7770376" cy="981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9516" y="7781544"/>
            <a:ext cx="6451092" cy="1261872"/>
          </a:xfrm>
        </p:spPr>
        <p:txBody>
          <a:bodyPr tIns="0" bIns="0" anchor="b">
            <a:noAutofit/>
          </a:bodyPr>
          <a:lstStyle>
            <a:lvl1pPr>
              <a:defRPr sz="306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0" y="0"/>
            <a:ext cx="7772391" cy="7536450"/>
          </a:xfrm>
          <a:blipFill>
            <a:blip r:embed="rId2"/>
            <a:stretch>
              <a:fillRect/>
            </a:stretch>
          </a:blipFill>
        </p:spPr>
        <p:txBody>
          <a:bodyPr lIns="457200" tIns="457200" anchor="t"/>
          <a:lstStyle>
            <a:lvl1pPr marL="0" indent="0">
              <a:buNone/>
              <a:defRPr sz="2720">
                <a:solidFill>
                  <a:schemeClr val="bg1"/>
                </a:solidFill>
              </a:defRPr>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699515" y="9057437"/>
            <a:ext cx="6451092" cy="911352"/>
          </a:xfrm>
        </p:spPr>
        <p:txBody>
          <a:bodyPr lIns="91440" tIns="0" rIns="91440" bIns="0">
            <a:normAutofit/>
          </a:bodyPr>
          <a:lstStyle>
            <a:lvl1pPr marL="0" indent="0">
              <a:spcBef>
                <a:spcPts val="0"/>
              </a:spcBef>
              <a:spcAft>
                <a:spcPts val="510"/>
              </a:spcAft>
              <a:buNone/>
              <a:defRPr sz="1275">
                <a:solidFill>
                  <a:srgbClr val="FFFFFF"/>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AC1DFFC1-B95C-41F1-B355-03066CC27CB7}"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4A8AD4-F4FD-4C00-87B0-0026AB00D696}" type="slidenum">
              <a:rPr lang="en-US" smtClean="0"/>
              <a:t>‹#›</a:t>
            </a:fld>
            <a:endParaRPr lang="en-US"/>
          </a:p>
        </p:txBody>
      </p:sp>
    </p:spTree>
    <p:extLst>
      <p:ext uri="{BB962C8B-B14F-4D97-AF65-F5344CB8AC3E}">
        <p14:creationId xmlns:p14="http://schemas.microsoft.com/office/powerpoint/2010/main" val="17284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814560"/>
            <a:ext cx="7772401" cy="701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9712617"/>
            <a:ext cx="7772401" cy="101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99516" y="439460"/>
            <a:ext cx="6412230" cy="222449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99515" y="2830125"/>
            <a:ext cx="6412231" cy="616915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9517" y="9905006"/>
            <a:ext cx="1576073" cy="559858"/>
          </a:xfrm>
          <a:prstGeom prst="rect">
            <a:avLst/>
          </a:prstGeom>
        </p:spPr>
        <p:txBody>
          <a:bodyPr vert="horz" lIns="91440" tIns="45720" rIns="91440" bIns="45720" rtlCol="0" anchor="ctr"/>
          <a:lstStyle>
            <a:lvl1pPr algn="l">
              <a:defRPr sz="765">
                <a:solidFill>
                  <a:srgbClr val="FFFFFF"/>
                </a:solidFill>
              </a:defRPr>
            </a:lvl1pPr>
          </a:lstStyle>
          <a:p>
            <a:fld id="{AC1DFFC1-B95C-41F1-B355-03066CC27CB7}" type="datetimeFigureOut">
              <a:rPr lang="en-US" smtClean="0"/>
              <a:t>8/1/2023</a:t>
            </a:fld>
            <a:endParaRPr lang="en-US"/>
          </a:p>
        </p:txBody>
      </p:sp>
      <p:sp>
        <p:nvSpPr>
          <p:cNvPr id="5" name="Footer Placeholder 4"/>
          <p:cNvSpPr>
            <a:spLocks noGrp="1"/>
          </p:cNvSpPr>
          <p:nvPr>
            <p:ph type="ftr" sz="quarter" idx="3"/>
          </p:nvPr>
        </p:nvSpPr>
        <p:spPr>
          <a:xfrm>
            <a:off x="2349943" y="9905006"/>
            <a:ext cx="3074538" cy="559858"/>
          </a:xfrm>
          <a:prstGeom prst="rect">
            <a:avLst/>
          </a:prstGeom>
        </p:spPr>
        <p:txBody>
          <a:bodyPr vert="horz" lIns="91440" tIns="45720" rIns="91440" bIns="45720" rtlCol="0" anchor="ctr"/>
          <a:lstStyle>
            <a:lvl1pPr algn="ctr">
              <a:defRPr sz="76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6311543" y="9905006"/>
            <a:ext cx="836416" cy="559858"/>
          </a:xfrm>
          <a:prstGeom prst="rect">
            <a:avLst/>
          </a:prstGeom>
        </p:spPr>
        <p:txBody>
          <a:bodyPr vert="horz" lIns="91440" tIns="45720" rIns="91440" bIns="45720" rtlCol="0" anchor="ctr"/>
          <a:lstStyle>
            <a:lvl1pPr algn="r">
              <a:defRPr sz="893">
                <a:solidFill>
                  <a:srgbClr val="FFFFFF"/>
                </a:solidFill>
              </a:defRPr>
            </a:lvl1pPr>
          </a:lstStyle>
          <a:p>
            <a:fld id="{3B4A8AD4-F4FD-4C00-87B0-0026AB00D696}" type="slidenum">
              <a:rPr lang="en-US" smtClean="0"/>
              <a:t>‹#›</a:t>
            </a:fld>
            <a:endParaRPr lang="en-US"/>
          </a:p>
        </p:txBody>
      </p:sp>
      <p:cxnSp>
        <p:nvCxnSpPr>
          <p:cNvPr id="10" name="Straight Connector 9"/>
          <p:cNvCxnSpPr/>
          <p:nvPr/>
        </p:nvCxnSpPr>
        <p:spPr>
          <a:xfrm>
            <a:off x="760877" y="2664696"/>
            <a:ext cx="63539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52244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777240" rtl="0" eaLnBrk="1" latinLnBrk="0" hangingPunct="1">
        <a:lnSpc>
          <a:spcPct val="85000"/>
        </a:lnSpc>
        <a:spcBef>
          <a:spcPct val="0"/>
        </a:spcBef>
        <a:buNone/>
        <a:defRPr sz="4080" kern="1200" spc="-43" baseline="0">
          <a:solidFill>
            <a:schemeClr val="tx1">
              <a:lumMod val="75000"/>
              <a:lumOff val="25000"/>
            </a:schemeClr>
          </a:solidFill>
          <a:latin typeface="+mj-lt"/>
          <a:ea typeface="+mj-ea"/>
          <a:cs typeface="+mj-cs"/>
        </a:defRPr>
      </a:lvl1pPr>
    </p:titleStyle>
    <p:bodyStyle>
      <a:lvl1pPr marL="77724" indent="-77724" algn="l" defTabSz="777240" rtl="0" eaLnBrk="1" latinLnBrk="0" hangingPunct="1">
        <a:lnSpc>
          <a:spcPct val="90000"/>
        </a:lnSpc>
        <a:spcBef>
          <a:spcPts val="1020"/>
        </a:spcBef>
        <a:spcAft>
          <a:spcPts val="170"/>
        </a:spcAft>
        <a:buClr>
          <a:schemeClr val="accent1"/>
        </a:buClr>
        <a:buSzPct val="100000"/>
        <a:buFont typeface="Calibri" panose="020F0502020204030204" pitchFamily="34" charset="0"/>
        <a:buChar char=" "/>
        <a:defRPr sz="1700" kern="1200">
          <a:solidFill>
            <a:schemeClr val="tx1">
              <a:lumMod val="75000"/>
              <a:lumOff val="25000"/>
            </a:schemeClr>
          </a:solidFill>
          <a:latin typeface="+mn-lt"/>
          <a:ea typeface="+mn-ea"/>
          <a:cs typeface="+mn-cs"/>
        </a:defRPr>
      </a:lvl1pPr>
      <a:lvl2pPr marL="326441" indent="-155448" algn="l" defTabSz="777240" rtl="0" eaLnBrk="1" latinLnBrk="0" hangingPunct="1">
        <a:lnSpc>
          <a:spcPct val="90000"/>
        </a:lnSpc>
        <a:spcBef>
          <a:spcPts val="170"/>
        </a:spcBef>
        <a:spcAft>
          <a:spcPts val="340"/>
        </a:spcAft>
        <a:buClr>
          <a:schemeClr val="accent1"/>
        </a:buClr>
        <a:buFont typeface="Calibri" pitchFamily="34" charset="0"/>
        <a:buChar char="◦"/>
        <a:defRPr sz="1530" kern="1200">
          <a:solidFill>
            <a:schemeClr val="tx1">
              <a:lumMod val="75000"/>
              <a:lumOff val="25000"/>
            </a:schemeClr>
          </a:solidFill>
          <a:latin typeface="+mn-lt"/>
          <a:ea typeface="+mn-ea"/>
          <a:cs typeface="+mn-cs"/>
        </a:defRPr>
      </a:lvl2pPr>
      <a:lvl3pPr marL="481889" indent="-155448"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3pPr>
      <a:lvl4pPr marL="637337" indent="-155448"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4pPr>
      <a:lvl5pPr marL="792785" indent="-155448"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5pPr>
      <a:lvl6pPr marL="93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6pPr>
      <a:lvl7pPr marL="110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7pPr>
      <a:lvl8pPr marL="127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8pPr>
      <a:lvl9pPr marL="144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27E408-D2BF-F3C3-4A51-1FB3306A82FA}"/>
              </a:ext>
            </a:extLst>
          </p:cNvPr>
          <p:cNvSpPr txBox="1"/>
          <p:nvPr/>
        </p:nvSpPr>
        <p:spPr>
          <a:xfrm>
            <a:off x="132523" y="305996"/>
            <a:ext cx="7513982" cy="9317935"/>
          </a:xfrm>
          <a:prstGeom prst="rect">
            <a:avLst/>
          </a:prstGeom>
          <a:noFill/>
        </p:spPr>
        <p:txBody>
          <a:bodyPr wrap="square">
            <a:spAutoFit/>
          </a:bodyPr>
          <a:lstStyle/>
          <a:p>
            <a:pPr marL="0" marR="0" algn="ctr">
              <a:spcBef>
                <a:spcPts val="0"/>
              </a:spcBef>
              <a:spcAft>
                <a:spcPts val="0"/>
              </a:spcAft>
            </a:pPr>
            <a:r>
              <a:rPr lang="en-US" sz="20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Main Street Director Training</a:t>
            </a:r>
            <a:endPar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Aug. 8-10, 2023</a:t>
            </a:r>
          </a:p>
          <a:p>
            <a:pPr marL="0" marR="0" algn="ctr">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Guymon, OK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sz="1600" b="1" dirty="0">
                <a:solidFill>
                  <a:srgbClr val="00B0F0"/>
                </a:solidFill>
                <a:latin typeface="Calibri" panose="020F0502020204030204" pitchFamily="34" charset="0"/>
                <a:cs typeface="Times New Roman" panose="02020603050405020304" pitchFamily="18" charset="0"/>
              </a:rPr>
              <a:t>Tuesday, August 8</a:t>
            </a:r>
          </a:p>
          <a:p>
            <a:pPr marL="0" marR="0" defTabSz="542925">
              <a:spcBef>
                <a:spcPts val="0"/>
              </a:spcBef>
              <a:spcAft>
                <a:spcPts val="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1:30 – 2:00	Welcome and Ice Breaker</a:t>
            </a:r>
          </a:p>
          <a:p>
            <a:pPr marL="0" marR="0" defTabSz="542925">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defTabSz="542925">
              <a:spcBef>
                <a:spcPts val="0"/>
              </a:spcBef>
              <a:spcAft>
                <a:spcPts val="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2:00 – 2:15	All about Guymon, Melyn Johnson</a:t>
            </a:r>
          </a:p>
          <a:p>
            <a:pPr marL="0" marR="0" defTabSz="542925">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defTabSz="542925">
              <a:spcBef>
                <a:spcPts val="0"/>
              </a:spcBef>
              <a:spcAft>
                <a:spcPts val="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2:15 – 3:15	STANDARD I: Broad Based Community Commitment to Revitalization, Lisa Thompson  </a:t>
            </a:r>
          </a:p>
          <a:p>
            <a:pPr marL="1087438" marR="0" defTabSz="542925">
              <a:spcBef>
                <a:spcPts val="0"/>
              </a:spcBef>
              <a:spcAft>
                <a:spcPts val="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Partnerships &amp; Collaborations, District and Community Outreach, Communication &amp; Public Relations</a:t>
            </a:r>
          </a:p>
          <a:p>
            <a:pPr marL="0" marR="0" defTabSz="542925">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defTabSz="542925">
              <a:spcBef>
                <a:spcPts val="0"/>
              </a:spcBef>
              <a:spcAft>
                <a:spcPts val="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3:15 – 3:30	Break</a:t>
            </a:r>
          </a:p>
          <a:p>
            <a:pPr marL="0" marR="0" defTabSz="542925">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087438" marR="0" indent="-1087438" defTabSz="542925">
              <a:spcBef>
                <a:spcPts val="0"/>
              </a:spcBef>
              <a:spcAft>
                <a:spcPts val="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3:30 – 4:30	Partnering… Working Smarter, Melyn Johnson - Being a good partner with other organizations (Chamber, media, and others) helps you be more productive and adds popularity points.</a:t>
            </a:r>
          </a:p>
          <a:p>
            <a:pPr marL="0" marR="0" defTabSz="542925">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p>
            <a:pPr marL="0" marR="0" defTabSz="542925">
              <a:spcBef>
                <a:spcPts val="0"/>
              </a:spcBef>
              <a:spcAft>
                <a:spcPts val="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4:30 – 5:00	Rural Renewal Initiative, Dr. Audrey King</a:t>
            </a:r>
          </a:p>
          <a:p>
            <a:pPr marR="0" defTabSz="542925">
              <a:spcBef>
                <a:spcPts val="0"/>
              </a:spcBef>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defTabSz="542925"/>
            <a:r>
              <a:rPr lang="en-US" sz="1350" dirty="0">
                <a:latin typeface="Calibri" panose="020F0502020204030204" pitchFamily="34" charset="0"/>
                <a:cs typeface="Times New Roman" panose="02020603050405020304" pitchFamily="18" charset="0"/>
              </a:rPr>
              <a:t>6:00 – 7:00  </a:t>
            </a:r>
            <a:r>
              <a:rPr lang="en-US" sz="1800" dirty="0">
                <a:effectLst/>
                <a:latin typeface="Calibri" panose="020F0502020204030204" pitchFamily="34" charset="0"/>
                <a:ea typeface="Calibri" panose="020F0502020204030204" pitchFamily="34" charset="0"/>
              </a:rPr>
              <a:t>    </a:t>
            </a:r>
            <a:r>
              <a:rPr lang="en-US" sz="1350" dirty="0">
                <a:latin typeface="Calibri" panose="020F0502020204030204" pitchFamily="34" charset="0"/>
                <a:cs typeface="Times New Roman" panose="02020603050405020304" pitchFamily="18" charset="0"/>
              </a:rPr>
              <a:t>Reception at The Ag Center (Guymon High School Alma </a:t>
            </a:r>
            <a:r>
              <a:rPr lang="en-US" sz="1350" dirty="0" err="1">
                <a:latin typeface="Calibri" panose="020F0502020204030204" pitchFamily="34" charset="0"/>
                <a:cs typeface="Times New Roman" panose="02020603050405020304" pitchFamily="18" charset="0"/>
              </a:rPr>
              <a:t>Folklorica</a:t>
            </a:r>
            <a:r>
              <a:rPr lang="en-US" sz="1350" dirty="0">
                <a:latin typeface="Calibri" panose="020F0502020204030204" pitchFamily="34" charset="0"/>
                <a:cs typeface="Times New Roman" panose="02020603050405020304" pitchFamily="18" charset="0"/>
              </a:rPr>
              <a:t> Dancers performing)</a:t>
            </a:r>
          </a:p>
          <a:p>
            <a:pPr marL="0" marR="0" defTabSz="542925">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rgbClr val="00B0F0"/>
                </a:solidFill>
                <a:latin typeface="Calibri" panose="020F0502020204030204" pitchFamily="34" charset="0"/>
                <a:cs typeface="Times New Roman" panose="02020603050405020304" pitchFamily="18" charset="0"/>
              </a:rPr>
              <a:t>Wednesday, August 9</a:t>
            </a:r>
          </a:p>
          <a:p>
            <a:pPr marL="0" marR="0" defTabSz="542925">
              <a:spcBef>
                <a:spcPts val="0"/>
              </a:spcBef>
              <a:spcAft>
                <a:spcPts val="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8:00 – 8:30	Coffee and Conversation</a:t>
            </a:r>
          </a:p>
          <a:p>
            <a:pPr marL="0" marR="0" defTabSz="542925">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p>
            <a:pPr marL="0" marR="0" defTabSz="542925">
              <a:spcBef>
                <a:spcPts val="0"/>
              </a:spcBef>
              <a:spcAft>
                <a:spcPts val="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8:30 – 9:30	Dr. Audrey King</a:t>
            </a:r>
          </a:p>
          <a:p>
            <a:pPr marL="0" marR="0" defTabSz="542925">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p>
            <a:pPr marL="0" marR="0" defTabSz="542925">
              <a:spcBef>
                <a:spcPts val="0"/>
              </a:spcBef>
              <a:spcAft>
                <a:spcPts val="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9:30 – 10:30	STANDARD II: Inclusive Leadership and Organizational Capacity, Lisa Thompson  </a:t>
            </a:r>
          </a:p>
          <a:p>
            <a:pPr marL="1087438" marR="0" defTabSz="542925">
              <a:spcBef>
                <a:spcPts val="0"/>
              </a:spcBef>
              <a:spcAft>
                <a:spcPts val="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Inclusive Organizational Culture &amp; Diverse Volunteer Engagement, Active Board Leadership &amp; Supporting Volunteer Base, Professional Staff Management, Effective Operational Structure</a:t>
            </a:r>
          </a:p>
          <a:p>
            <a:pPr marL="0" marR="0" defTabSz="542925">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p>
            <a:pPr marL="0" marR="0" defTabSz="542925">
              <a:spcBef>
                <a:spcPts val="0"/>
              </a:spcBef>
              <a:spcAft>
                <a:spcPts val="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10:30 – 10:45	Break</a:t>
            </a:r>
          </a:p>
          <a:p>
            <a:pPr marL="0" marR="0" defTabSz="542925">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p>
            <a:pPr marL="0" marR="0" defTabSz="542925">
              <a:spcBef>
                <a:spcPts val="0"/>
              </a:spcBef>
              <a:spcAft>
                <a:spcPts val="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10:45 – 11:45	STANDARD III: Diversified Funding and Sustainable Program Operations, Lisa Thompson</a:t>
            </a:r>
          </a:p>
          <a:p>
            <a:pPr marL="1087438" marR="0" defTabSz="542925">
              <a:spcBef>
                <a:spcPts val="0"/>
              </a:spcBef>
              <a:spcAft>
                <a:spcPts val="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Balanced Funding Structure, Strategic Revenue Development and Fundraising, Budget and Workplan Alignment, Financial Management and Best Practices</a:t>
            </a:r>
          </a:p>
          <a:p>
            <a:pPr marL="1087438" marR="0" defTabSz="542925">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defTabSz="542925">
              <a:spcBef>
                <a:spcPts val="0"/>
              </a:spcBef>
              <a:spcAft>
                <a:spcPts val="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11:45 – 1:15	Lunch on Your Own - Progressive Lunch Downtown (more information later)</a:t>
            </a:r>
          </a:p>
          <a:p>
            <a:pPr marL="0" marR="0" defTabSz="542925">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1087438" marR="0" indent="-1087438" defTabSz="542925">
              <a:spcBef>
                <a:spcPts val="0"/>
              </a:spcBef>
              <a:spcAft>
                <a:spcPts val="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1:15 – 2:00	AI Technology, Dakota Mullins - Using AI technology to </a:t>
            </a:r>
            <a:r>
              <a:rPr lang="en-US" sz="1350" dirty="0">
                <a:latin typeface="Calibri" panose="020F0502020204030204" pitchFamily="34" charset="0"/>
                <a:ea typeface="Calibri" panose="020F0502020204030204" pitchFamily="34" charset="0"/>
                <a:cs typeface="Times New Roman" panose="02020603050405020304" pitchFamily="18" charset="0"/>
              </a:rPr>
              <a:t>create</a:t>
            </a:r>
            <a:r>
              <a:rPr lang="en-US" sz="1350" dirty="0">
                <a:effectLst/>
                <a:latin typeface="Calibri" panose="020F0502020204030204" pitchFamily="34" charset="0"/>
                <a:ea typeface="Calibri" panose="020F0502020204030204" pitchFamily="34" charset="0"/>
                <a:cs typeface="Times New Roman" panose="02020603050405020304" pitchFamily="18" charset="0"/>
              </a:rPr>
              <a:t> fundraising letters, content, etc.</a:t>
            </a:r>
          </a:p>
          <a:p>
            <a:pPr marL="0" marR="0" defTabSz="542925">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defTabSz="542925">
              <a:spcBef>
                <a:spcPts val="0"/>
              </a:spcBef>
              <a:spcAft>
                <a:spcPts val="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2:00 – 5:00	True Colors (Break Included) – Dr. Renea Skelton, PhD</a:t>
            </a:r>
          </a:p>
          <a:p>
            <a:pPr marL="0" defTabSz="542925"/>
            <a:endParaRPr lang="en-US" sz="1000" dirty="0">
              <a:latin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FCCF7C1-6C60-75C2-9621-2EBDBD84C58D}"/>
              </a:ext>
            </a:extLst>
          </p:cNvPr>
          <p:cNvPicPr>
            <a:picLocks noChangeAspect="1"/>
          </p:cNvPicPr>
          <p:nvPr/>
        </p:nvPicPr>
        <p:blipFill>
          <a:blip r:embed="rId2">
            <a:clrChange>
              <a:clrFrom>
                <a:srgbClr val="F7F7F7"/>
              </a:clrFrom>
              <a:clrTo>
                <a:srgbClr val="F7F7F7">
                  <a:alpha val="0"/>
                </a:srgbClr>
              </a:clrTo>
            </a:clrChange>
          </a:blip>
          <a:stretch>
            <a:fillRect/>
          </a:stretch>
        </p:blipFill>
        <p:spPr>
          <a:xfrm rot="16200000">
            <a:off x="5962345" y="390116"/>
            <a:ext cx="2365611" cy="1499137"/>
          </a:xfrm>
          <a:prstGeom prst="rect">
            <a:avLst/>
          </a:prstGeom>
        </p:spPr>
      </p:pic>
      <p:pic>
        <p:nvPicPr>
          <p:cNvPr id="3" name="Picture 2">
            <a:extLst>
              <a:ext uri="{FF2B5EF4-FFF2-40B4-BE49-F238E27FC236}">
                <a16:creationId xmlns:a16="http://schemas.microsoft.com/office/drawing/2014/main" id="{AB619323-0210-4604-BB47-664EB85E23D5}"/>
              </a:ext>
            </a:extLst>
          </p:cNvPr>
          <p:cNvPicPr>
            <a:picLocks noChangeAspect="1"/>
          </p:cNvPicPr>
          <p:nvPr/>
        </p:nvPicPr>
        <p:blipFill>
          <a:blip r:embed="rId3"/>
          <a:stretch>
            <a:fillRect/>
          </a:stretch>
        </p:blipFill>
        <p:spPr>
          <a:xfrm>
            <a:off x="6241773" y="9151027"/>
            <a:ext cx="1219621" cy="1212489"/>
          </a:xfrm>
          <a:prstGeom prst="rect">
            <a:avLst/>
          </a:prstGeom>
        </p:spPr>
      </p:pic>
      <p:sp>
        <p:nvSpPr>
          <p:cNvPr id="4" name="TextBox 3">
            <a:extLst>
              <a:ext uri="{FF2B5EF4-FFF2-40B4-BE49-F238E27FC236}">
                <a16:creationId xmlns:a16="http://schemas.microsoft.com/office/drawing/2014/main" id="{8EFC87DD-F7F0-D500-24D2-30543A1AFBD1}"/>
              </a:ext>
            </a:extLst>
          </p:cNvPr>
          <p:cNvSpPr txBox="1"/>
          <p:nvPr/>
        </p:nvSpPr>
        <p:spPr>
          <a:xfrm>
            <a:off x="3098997" y="9409738"/>
            <a:ext cx="1574405" cy="307777"/>
          </a:xfrm>
          <a:prstGeom prst="rect">
            <a:avLst/>
          </a:prstGeom>
          <a:noFill/>
        </p:spPr>
        <p:txBody>
          <a:bodyPr wrap="none" rtlCol="0">
            <a:spAutoFit/>
          </a:bodyPr>
          <a:lstStyle/>
          <a:p>
            <a:r>
              <a:rPr lang="en-US" sz="1400" b="1" dirty="0"/>
              <a:t>Continued on back</a:t>
            </a:r>
          </a:p>
        </p:txBody>
      </p:sp>
    </p:spTree>
    <p:extLst>
      <p:ext uri="{BB962C8B-B14F-4D97-AF65-F5344CB8AC3E}">
        <p14:creationId xmlns:p14="http://schemas.microsoft.com/office/powerpoint/2010/main" val="295899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0F3680-D87C-5AEB-0700-E957E6187AE4}"/>
              </a:ext>
            </a:extLst>
          </p:cNvPr>
          <p:cNvSpPr txBox="1"/>
          <p:nvPr/>
        </p:nvSpPr>
        <p:spPr>
          <a:xfrm>
            <a:off x="130037" y="284710"/>
            <a:ext cx="7512326" cy="5516895"/>
          </a:xfrm>
          <a:prstGeom prst="rect">
            <a:avLst/>
          </a:prstGeom>
          <a:noFill/>
        </p:spPr>
        <p:txBody>
          <a:bodyPr wrap="square">
            <a:spAutoFit/>
          </a:bodyPr>
          <a:lstStyle/>
          <a:p>
            <a:pPr algn="ctr"/>
            <a:r>
              <a:rPr lang="en-US" sz="2000" b="1" dirty="0">
                <a:solidFill>
                  <a:srgbClr val="00B0F0"/>
                </a:solidFill>
                <a:latin typeface="Calibri" panose="020F0502020204030204" pitchFamily="34" charset="0"/>
                <a:cs typeface="Times New Roman" panose="02020603050405020304" pitchFamily="18" charset="0"/>
              </a:rPr>
              <a:t>Main Street Director Training</a:t>
            </a:r>
          </a:p>
          <a:p>
            <a:pPr algn="ctr"/>
            <a:r>
              <a:rPr lang="pl-PL" sz="1600" dirty="0">
                <a:latin typeface="Calibri" panose="020F0502020204030204" pitchFamily="34" charset="0"/>
                <a:cs typeface="Times New Roman" panose="02020603050405020304" pitchFamily="18" charset="0"/>
              </a:rPr>
              <a:t>Aug. 8-10, 2023</a:t>
            </a:r>
          </a:p>
          <a:p>
            <a:pPr algn="ctr"/>
            <a:r>
              <a:rPr lang="pl-PL" sz="1600" dirty="0">
                <a:latin typeface="Calibri" panose="020F0502020204030204" pitchFamily="34" charset="0"/>
                <a:cs typeface="Times New Roman" panose="02020603050405020304" pitchFamily="18" charset="0"/>
              </a:rPr>
              <a:t>Guymon, OK</a:t>
            </a:r>
          </a:p>
          <a:p>
            <a:pPr marL="0" marR="0">
              <a:spcBef>
                <a:spcPts val="0"/>
              </a:spcBef>
              <a:spcAft>
                <a:spcPts val="0"/>
              </a:spcAft>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1087438" marR="0" lvl="0" indent="-1087438" algn="l" defTabSz="542925"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6:30-9:30           Bob’s Block Party at Bob’s Cowboy Bar, 132 N. Ellison St., where there will be Cornhole Tournament, Jinga, food truck with cowboy’s chicken fried steak special, live music being Ken </a:t>
            </a:r>
            <a:r>
              <a:rPr kumimoji="0" lang="en-US" sz="13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Stonecipher</a:t>
            </a: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unplugged. Next door at Fisch and Hitch, 123 N. Main, will be an Evening Market with vendors from our Saturday Morning Local Farmers Market selling wares and other fun things.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rgbClr val="00B0F0"/>
                </a:solidFill>
                <a:latin typeface="Calibri" panose="020F0502020204030204" pitchFamily="34" charset="0"/>
                <a:cs typeface="Times New Roman" panose="02020603050405020304" pitchFamily="18" charset="0"/>
              </a:rPr>
              <a:t>Thursday, August 10</a:t>
            </a:r>
          </a:p>
          <a:p>
            <a:pPr marL="0" marR="0">
              <a:spcBef>
                <a:spcPts val="0"/>
              </a:spcBef>
              <a:spcAft>
                <a:spcPts val="0"/>
              </a:spcAft>
              <a:tabLst>
                <a:tab pos="1087438" algn="l"/>
              </a:tabLst>
            </a:pPr>
            <a:r>
              <a:rPr lang="en-US" sz="1350" dirty="0">
                <a:effectLst/>
                <a:latin typeface="Calibri" panose="020F0502020204030204" pitchFamily="34" charset="0"/>
                <a:ea typeface="Calibri" panose="020F0502020204030204" pitchFamily="34" charset="0"/>
                <a:cs typeface="Times New Roman" panose="02020603050405020304" pitchFamily="18" charset="0"/>
              </a:rPr>
              <a:t>8:00 – 8:30	Coffee and Conversation</a:t>
            </a:r>
          </a:p>
          <a:p>
            <a:pPr marL="0" marR="0">
              <a:spcBef>
                <a:spcPts val="0"/>
              </a:spcBef>
              <a:spcAft>
                <a:spcPts val="0"/>
              </a:spcAft>
              <a:tabLst>
                <a:tab pos="1087438"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1087438" marR="0" indent="-1087438">
              <a:spcBef>
                <a:spcPts val="0"/>
              </a:spcBef>
              <a:spcAft>
                <a:spcPts val="0"/>
              </a:spcAft>
              <a:tabLst>
                <a:tab pos="1087438" algn="l"/>
              </a:tabLst>
            </a:pPr>
            <a:r>
              <a:rPr lang="en-US" sz="1350" dirty="0">
                <a:effectLst/>
                <a:latin typeface="Calibri" panose="020F0502020204030204" pitchFamily="34" charset="0"/>
                <a:ea typeface="Calibri" panose="020F0502020204030204" pitchFamily="34" charset="0"/>
                <a:cs typeface="Times New Roman" panose="02020603050405020304" pitchFamily="18" charset="0"/>
              </a:rPr>
              <a:t>8:30 – 10:00	Reach Customers Online with Google, Jarrod Foster - Learn how your business can be found online with Google.  This workshop explains how Google Search works and how you can improve a website’s visibility with Search Engine Optimization (SEO).  The session also introduces products like Google Business Profile, Google Trends, Search Console, Google Ads, and more.</a:t>
            </a:r>
          </a:p>
          <a:p>
            <a:pPr marL="0" marR="0">
              <a:spcBef>
                <a:spcPts val="0"/>
              </a:spcBef>
              <a:spcAft>
                <a:spcPts val="0"/>
              </a:spcAft>
              <a:tabLst>
                <a:tab pos="1087438"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defTabSz="438150">
              <a:spcBef>
                <a:spcPts val="0"/>
              </a:spcBef>
              <a:spcAft>
                <a:spcPts val="0"/>
              </a:spcAft>
              <a:tabLst>
                <a:tab pos="1087438" algn="l"/>
              </a:tabLst>
            </a:pPr>
            <a:r>
              <a:rPr lang="en-US" sz="1350" dirty="0">
                <a:effectLst/>
                <a:latin typeface="Calibri" panose="020F0502020204030204" pitchFamily="34" charset="0"/>
                <a:ea typeface="Calibri" panose="020F0502020204030204" pitchFamily="34" charset="0"/>
                <a:cs typeface="Times New Roman" panose="02020603050405020304" pitchFamily="18" charset="0"/>
              </a:rPr>
              <a:t>10:00 – 10:15	Break</a:t>
            </a:r>
          </a:p>
          <a:p>
            <a:pPr marL="0" marR="0">
              <a:spcBef>
                <a:spcPts val="0"/>
              </a:spcBef>
              <a:spcAft>
                <a:spcPts val="0"/>
              </a:spcAft>
              <a:tabLst>
                <a:tab pos="1087438"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defTabSz="438150">
              <a:spcBef>
                <a:spcPts val="0"/>
              </a:spcBef>
              <a:spcAft>
                <a:spcPts val="0"/>
              </a:spcAft>
              <a:tabLst>
                <a:tab pos="1087438" algn="l"/>
              </a:tabLst>
            </a:pPr>
            <a:r>
              <a:rPr lang="en-US" sz="1350" dirty="0">
                <a:effectLst/>
                <a:latin typeface="Calibri" panose="020F0502020204030204" pitchFamily="34" charset="0"/>
                <a:ea typeface="Calibri" panose="020F0502020204030204" pitchFamily="34" charset="0"/>
                <a:cs typeface="Times New Roman" panose="02020603050405020304" pitchFamily="18" charset="0"/>
              </a:rPr>
              <a:t>10:15 – 11:00	Local Economic Development, Sheila Martin</a:t>
            </a:r>
          </a:p>
          <a:p>
            <a:pPr marL="0" marR="0">
              <a:spcBef>
                <a:spcPts val="0"/>
              </a:spcBef>
              <a:spcAft>
                <a:spcPts val="0"/>
              </a:spcAft>
              <a:tabLst>
                <a:tab pos="1087438"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tabLst>
                <a:tab pos="1087438" algn="l"/>
              </a:tabLst>
            </a:pPr>
            <a:r>
              <a:rPr lang="en-US" sz="1350" dirty="0">
                <a:effectLst/>
                <a:latin typeface="Calibri" panose="020F0502020204030204" pitchFamily="34" charset="0"/>
                <a:ea typeface="Calibri" panose="020F0502020204030204" pitchFamily="34" charset="0"/>
                <a:cs typeface="Times New Roman" panose="02020603050405020304" pitchFamily="18" charset="0"/>
              </a:rPr>
              <a:t>11:00 – 12:00	Director Round Table</a:t>
            </a:r>
          </a:p>
          <a:p>
            <a:pPr marL="0" marR="0">
              <a:spcBef>
                <a:spcPts val="0"/>
              </a:spcBef>
              <a:spcAft>
                <a:spcPts val="0"/>
              </a:spcAft>
              <a:tabLst>
                <a:tab pos="1087438"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defTabSz="655638">
              <a:spcBef>
                <a:spcPts val="0"/>
              </a:spcBef>
              <a:spcAft>
                <a:spcPts val="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12:00	           Training Adjourn</a:t>
            </a:r>
            <a:endParaRPr lang="en-US" sz="1350" dirty="0"/>
          </a:p>
        </p:txBody>
      </p:sp>
      <p:grpSp>
        <p:nvGrpSpPr>
          <p:cNvPr id="15" name="Group 14">
            <a:extLst>
              <a:ext uri="{FF2B5EF4-FFF2-40B4-BE49-F238E27FC236}">
                <a16:creationId xmlns:a16="http://schemas.microsoft.com/office/drawing/2014/main" id="{391AFBDB-077B-4014-B979-BD5F64EBA1C0}"/>
              </a:ext>
            </a:extLst>
          </p:cNvPr>
          <p:cNvGrpSpPr/>
          <p:nvPr/>
        </p:nvGrpSpPr>
        <p:grpSpPr>
          <a:xfrm>
            <a:off x="251789" y="6003676"/>
            <a:ext cx="7350818" cy="2693045"/>
            <a:chOff x="251789" y="4956751"/>
            <a:chExt cx="7350818" cy="2693045"/>
          </a:xfrm>
        </p:grpSpPr>
        <p:sp>
          <p:nvSpPr>
            <p:cNvPr id="9" name="TextBox 8">
              <a:extLst>
                <a:ext uri="{FF2B5EF4-FFF2-40B4-BE49-F238E27FC236}">
                  <a16:creationId xmlns:a16="http://schemas.microsoft.com/office/drawing/2014/main" id="{C0AE871D-178A-6EA7-D403-8920B0FF0CF6}"/>
                </a:ext>
              </a:extLst>
            </p:cNvPr>
            <p:cNvSpPr txBox="1"/>
            <p:nvPr/>
          </p:nvSpPr>
          <p:spPr>
            <a:xfrm>
              <a:off x="1417983" y="4956751"/>
              <a:ext cx="6184624" cy="2693045"/>
            </a:xfrm>
            <a:prstGeom prst="rect">
              <a:avLst/>
            </a:prstGeom>
            <a:noFill/>
          </p:spPr>
          <p:txBody>
            <a:bodyPr wrap="square">
              <a:spAutoFit/>
            </a:bodyPr>
            <a:lstStyle/>
            <a:p>
              <a:r>
                <a:rPr lang="en-US" sz="1300" b="1" dirty="0"/>
                <a:t>Dr. Renea Skelton, PhD</a:t>
              </a:r>
              <a:r>
                <a:rPr lang="en-US" sz="1300" dirty="0"/>
                <a:t>, is a Certified Life and Communication Coach, True Colors Master Trainer, Speaker, and Author. With over 20 years of experience in leadership and emotional intelligence development, she successfully helped countless individuals and teams drive performance and impact within their organizations, and within themselves. As a Master Trainer, she delivers energetic, engaging, and life-changing workshops centered on leveraging effective communication, increasing emotional intelligence, and reducing conflict. Dr. Renea delivered the True Colors methodology to over 9K individuals in the educational, corporate, government, healthcare, and military industries. She is a retired Air Force combat veteran of 22 years, and her superpower is serving others with a hyper-focus on self-awareness and how we authentically communicate. Dr. Renea is the author of an award-winning Emotional Intelligence children's book series: "The Adventures of Henry the Hedgehog" and her greatest joy is found with her husband of 25 years &amp; her three amazingly resilient children. </a:t>
              </a:r>
            </a:p>
          </p:txBody>
        </p:sp>
        <p:pic>
          <p:nvPicPr>
            <p:cNvPr id="10" name="Picture 9">
              <a:extLst>
                <a:ext uri="{FF2B5EF4-FFF2-40B4-BE49-F238E27FC236}">
                  <a16:creationId xmlns:a16="http://schemas.microsoft.com/office/drawing/2014/main" id="{47540AE6-43F0-B79D-F858-88ECB974BBE0}"/>
                </a:ext>
              </a:extLst>
            </p:cNvPr>
            <p:cNvPicPr>
              <a:picLocks noChangeAspect="1"/>
            </p:cNvPicPr>
            <p:nvPr/>
          </p:nvPicPr>
          <p:blipFill>
            <a:blip r:embed="rId2"/>
            <a:stretch>
              <a:fillRect/>
            </a:stretch>
          </p:blipFill>
          <p:spPr>
            <a:xfrm>
              <a:off x="283678" y="4999105"/>
              <a:ext cx="982940" cy="10347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815CB9E5-2DC1-4015-7B68-C27E89916A09}"/>
                </a:ext>
              </a:extLst>
            </p:cNvPr>
            <p:cNvPicPr>
              <a:picLocks noChangeAspect="1"/>
            </p:cNvPicPr>
            <p:nvPr/>
          </p:nvPicPr>
          <p:blipFill rotWithShape="1">
            <a:blip r:embed="rId3">
              <a:clrChange>
                <a:clrFrom>
                  <a:srgbClr val="FFF5ED"/>
                </a:clrFrom>
                <a:clrTo>
                  <a:srgbClr val="FFF5ED">
                    <a:alpha val="0"/>
                  </a:srgbClr>
                </a:clrTo>
              </a:clrChange>
            </a:blip>
            <a:srcRect l="2343"/>
            <a:stretch/>
          </p:blipFill>
          <p:spPr>
            <a:xfrm>
              <a:off x="251789" y="6150866"/>
              <a:ext cx="982941" cy="1310654"/>
            </a:xfrm>
            <a:prstGeom prst="rect">
              <a:avLst/>
            </a:prstGeom>
          </p:spPr>
        </p:pic>
      </p:grpSp>
      <p:cxnSp>
        <p:nvCxnSpPr>
          <p:cNvPr id="14" name="Straight Arrow Connector 13">
            <a:extLst>
              <a:ext uri="{FF2B5EF4-FFF2-40B4-BE49-F238E27FC236}">
                <a16:creationId xmlns:a16="http://schemas.microsoft.com/office/drawing/2014/main" id="{463241CA-5EF2-775F-6D44-3372B281EDD0}"/>
              </a:ext>
            </a:extLst>
          </p:cNvPr>
          <p:cNvCxnSpPr/>
          <p:nvPr/>
        </p:nvCxnSpPr>
        <p:spPr>
          <a:xfrm>
            <a:off x="665921" y="5770020"/>
            <a:ext cx="64935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EAEE527-A1E5-E610-709D-277E419581B5}"/>
              </a:ext>
            </a:extLst>
          </p:cNvPr>
          <p:cNvPicPr>
            <a:picLocks noChangeAspect="1"/>
          </p:cNvPicPr>
          <p:nvPr/>
        </p:nvPicPr>
        <p:blipFill rotWithShape="1">
          <a:blip r:embed="rId4">
            <a:clrChange>
              <a:clrFrom>
                <a:srgbClr val="F6F6F6"/>
              </a:clrFrom>
              <a:clrTo>
                <a:srgbClr val="F6F6F6">
                  <a:alpha val="0"/>
                </a:srgbClr>
              </a:clrTo>
            </a:clrChange>
          </a:blip>
          <a:srcRect l="22166" t="22416" r="20887" b="6514"/>
          <a:stretch/>
        </p:blipFill>
        <p:spPr>
          <a:xfrm>
            <a:off x="2875721" y="8845783"/>
            <a:ext cx="1930297" cy="1504163"/>
          </a:xfrm>
          <a:prstGeom prst="rect">
            <a:avLst/>
          </a:prstGeom>
        </p:spPr>
      </p:pic>
      <p:pic>
        <p:nvPicPr>
          <p:cNvPr id="2" name="Picture 1">
            <a:extLst>
              <a:ext uri="{FF2B5EF4-FFF2-40B4-BE49-F238E27FC236}">
                <a16:creationId xmlns:a16="http://schemas.microsoft.com/office/drawing/2014/main" id="{FE1E82D2-4961-9F2C-D3F1-128BEDDD76B2}"/>
              </a:ext>
            </a:extLst>
          </p:cNvPr>
          <p:cNvPicPr>
            <a:picLocks noChangeAspect="1"/>
          </p:cNvPicPr>
          <p:nvPr/>
        </p:nvPicPr>
        <p:blipFill>
          <a:blip r:embed="rId5"/>
          <a:stretch>
            <a:fillRect/>
          </a:stretch>
        </p:blipFill>
        <p:spPr>
          <a:xfrm>
            <a:off x="6245034" y="9149990"/>
            <a:ext cx="1219306" cy="1213209"/>
          </a:xfrm>
          <a:prstGeom prst="rect">
            <a:avLst/>
          </a:prstGeom>
        </p:spPr>
      </p:pic>
    </p:spTree>
    <p:extLst>
      <p:ext uri="{BB962C8B-B14F-4D97-AF65-F5344CB8AC3E}">
        <p14:creationId xmlns:p14="http://schemas.microsoft.com/office/powerpoint/2010/main" val="2804354812"/>
      </p:ext>
    </p:extLst>
  </p:cSld>
  <p:clrMapOvr>
    <a:masterClrMapping/>
  </p:clrMapOvr>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544</TotalTime>
  <Words>681</Words>
  <Application>Microsoft Office PowerPoint</Application>
  <PresentationFormat>Custom</PresentationFormat>
  <Paragraphs>59</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Calibri</vt:lpstr>
      <vt:lpstr>Calibri Light</vt:lpstr>
      <vt:lpstr>Retrospect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Schilling</dc:creator>
  <cp:lastModifiedBy>Anna Schilling</cp:lastModifiedBy>
  <cp:revision>15</cp:revision>
  <cp:lastPrinted>2023-07-25T20:37:27Z</cp:lastPrinted>
  <dcterms:created xsi:type="dcterms:W3CDTF">2023-07-17T19:50:25Z</dcterms:created>
  <dcterms:modified xsi:type="dcterms:W3CDTF">2023-08-01T17:33:27Z</dcterms:modified>
</cp:coreProperties>
</file>