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0" d="100"/>
          <a:sy n="120" d="100"/>
        </p:scale>
        <p:origin x="2160" y="-2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2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15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43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8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6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9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8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04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0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8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5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C72CAA-268A-401C-92C4-158876A953D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69CBCB-6C54-480F-8B80-922581F20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1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D966AF-DBBA-2651-3C49-4DFE5A91F103}"/>
              </a:ext>
            </a:extLst>
          </p:cNvPr>
          <p:cNvSpPr txBox="1"/>
          <p:nvPr/>
        </p:nvSpPr>
        <p:spPr>
          <a:xfrm>
            <a:off x="190475" y="1405126"/>
            <a:ext cx="6667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lvl="0" indent="-230188"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Clicking on portal registration link you received in your email (Check Spam) will open the following in your web browser.  </a:t>
            </a:r>
          </a:p>
          <a:p>
            <a:pPr marL="230188" lvl="0" indent="-230188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Email will come from </a:t>
            </a:r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SVC_D365-ODOC@agency.ok.gov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/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Leave the “</a:t>
            </a:r>
            <a:r>
              <a:rPr lang="en-US" sz="1400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have an existing accoun</a:t>
            </a:r>
            <a:r>
              <a:rPr lang="en-US" sz="1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unchecked-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Click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76B12F-5CC8-6EA4-ACDB-76B002782431}"/>
              </a:ext>
            </a:extLst>
          </p:cNvPr>
          <p:cNvSpPr txBox="1"/>
          <p:nvPr/>
        </p:nvSpPr>
        <p:spPr>
          <a:xfrm>
            <a:off x="457200" y="382557"/>
            <a:ext cx="34324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Oklahoma Commerce Portal Registration Instructions</a:t>
            </a:r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E2DED49-07B9-EB68-E007-3ACE46B68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454" y="321270"/>
            <a:ext cx="1475360" cy="67061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D109B50-61BE-B7EC-2839-345FBDF7CF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174" y="2504661"/>
            <a:ext cx="5547435" cy="219931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6A827F58-F296-CC9A-D980-3460185A1185}"/>
              </a:ext>
            </a:extLst>
          </p:cNvPr>
          <p:cNvSpPr txBox="1"/>
          <p:nvPr/>
        </p:nvSpPr>
        <p:spPr>
          <a:xfrm>
            <a:off x="298174" y="4584702"/>
            <a:ext cx="2101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3.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Click User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Signup/Login</a:t>
            </a:r>
          </a:p>
        </p:txBody>
      </p:sp>
      <p:pic>
        <p:nvPicPr>
          <p:cNvPr id="27" name="Picture 26" descr="Graphical user interface, text, application, email&#10;&#10;AI-generated content may be incorrect.">
            <a:extLst>
              <a:ext uri="{FF2B5EF4-FFF2-40B4-BE49-F238E27FC236}">
                <a16:creationId xmlns:a16="http://schemas.microsoft.com/office/drawing/2014/main" id="{1D8C073F-7895-AFE0-9DE0-359AC139CF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960384"/>
            <a:ext cx="5943600" cy="20008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8" name="Rectangle 21">
            <a:extLst>
              <a:ext uri="{FF2B5EF4-FFF2-40B4-BE49-F238E27FC236}">
                <a16:creationId xmlns:a16="http://schemas.microsoft.com/office/drawing/2014/main" id="{3DADD5B9-E6B7-00B2-D35D-536F397DA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83527" y="-71561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9" name="Picture 28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F3AE7780-A89E-AF31-26E0-6C1AD3617A9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767" y="7310147"/>
            <a:ext cx="2056765" cy="2479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3C648D46-53C1-6A20-CBEC-7ADBB1B03A7C}"/>
              </a:ext>
            </a:extLst>
          </p:cNvPr>
          <p:cNvSpPr txBox="1"/>
          <p:nvPr/>
        </p:nvSpPr>
        <p:spPr>
          <a:xfrm>
            <a:off x="340644" y="7247408"/>
            <a:ext cx="411877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Select “</a:t>
            </a:r>
            <a:r>
              <a:rPr lang="en-US" sz="1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Sign up now</a:t>
            </a: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”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9530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application&#10;&#10;AI-generated content may be incorrect.">
            <a:extLst>
              <a:ext uri="{FF2B5EF4-FFF2-40B4-BE49-F238E27FC236}">
                <a16:creationId xmlns:a16="http://schemas.microsoft.com/office/drawing/2014/main" id="{1E8E98EF-9D1A-758A-3B2D-E6509CA3B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791" y="1654508"/>
            <a:ext cx="1662417" cy="37113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98F40F3-D6AC-FD7A-FB59-0F98B253EF8C}"/>
              </a:ext>
            </a:extLst>
          </p:cNvPr>
          <p:cNvSpPr txBox="1"/>
          <p:nvPr/>
        </p:nvSpPr>
        <p:spPr>
          <a:xfrm>
            <a:off x="298766" y="473177"/>
            <a:ext cx="655923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/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4625" indent="-174625"/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4625" indent="-174625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Retrieve and enter the Validation Code from the email you provided. Once you select Verify Code, complete the remainder of the form with password information and First/Last Name and select Create.  This will take you to the Profile page to complete the registration process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3215C3-4D10-FAC9-0722-C17C080FD30C}"/>
              </a:ext>
            </a:extLst>
          </p:cNvPr>
          <p:cNvSpPr txBox="1"/>
          <p:nvPr/>
        </p:nvSpPr>
        <p:spPr>
          <a:xfrm>
            <a:off x="298766" y="5578540"/>
            <a:ext cx="4841752" cy="325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Select your Name at the top right corner and select </a:t>
            </a:r>
            <a:r>
              <a:rPr lang="en-US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Profile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DA5CCD-1589-9473-7A6C-A6BA60B3EA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66" y="5741309"/>
            <a:ext cx="5688061" cy="178628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11382D4-92AC-E2CB-4E4D-746EFCF5694C}"/>
              </a:ext>
            </a:extLst>
          </p:cNvPr>
          <p:cNvSpPr txBox="1"/>
          <p:nvPr/>
        </p:nvSpPr>
        <p:spPr>
          <a:xfrm>
            <a:off x="298766" y="7342541"/>
            <a:ext cx="62604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Complete the User Profile page (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 Main Street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and select Submit.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6C74C8-6EEB-D81F-1670-43391C57AC3C}"/>
              </a:ext>
            </a:extLst>
          </p:cNvPr>
          <p:cNvSpPr txBox="1"/>
          <p:nvPr/>
        </p:nvSpPr>
        <p:spPr>
          <a:xfrm>
            <a:off x="298766" y="10402244"/>
            <a:ext cx="6407864" cy="1263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25" marR="0" lvl="0" indent="-111125">
              <a:lnSpc>
                <a:spcPct val="115000"/>
              </a:lnSpc>
            </a:pPr>
            <a:r>
              <a:rPr lang="en-US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A message will display that your information has been saved and is being reviewed. You will receive an email once approved allowing access to the portal. 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lnSpc>
                <a:spcPct val="115000"/>
              </a:lnSpc>
              <a:buNone/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11125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your request is denied, you will receive an email with an explanation and/or further instructions.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269B58D-8529-AB1F-0F11-BA2CC50A57AA}"/>
              </a:ext>
            </a:extLst>
          </p:cNvPr>
          <p:cNvSpPr txBox="1"/>
          <p:nvPr/>
        </p:nvSpPr>
        <p:spPr>
          <a:xfrm>
            <a:off x="319409" y="518879"/>
            <a:ext cx="6219182" cy="325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 Email Address and select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Send Validation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A6E3BC8-C935-AE12-1BD3-F516ECE2F4F2}"/>
              </a:ext>
            </a:extLst>
          </p:cNvPr>
          <p:cNvGrpSpPr/>
          <p:nvPr/>
        </p:nvGrpSpPr>
        <p:grpSpPr>
          <a:xfrm>
            <a:off x="390214" y="7690361"/>
            <a:ext cx="5596613" cy="2711883"/>
            <a:chOff x="390214" y="7690361"/>
            <a:chExt cx="5596613" cy="2711883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4EFEA688-FA25-F6B2-CDD1-11AF3E42F6F8}"/>
                </a:ext>
              </a:extLst>
            </p:cNvPr>
            <p:cNvGrpSpPr/>
            <p:nvPr/>
          </p:nvGrpSpPr>
          <p:grpSpPr>
            <a:xfrm>
              <a:off x="390214" y="7690361"/>
              <a:ext cx="5596613" cy="2711883"/>
              <a:chOff x="390214" y="7690361"/>
              <a:chExt cx="5596613" cy="2711883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A8A57000-4E6F-BB3A-2C35-C0A3C7F026EF}"/>
                  </a:ext>
                </a:extLst>
              </p:cNvPr>
              <p:cNvGrpSpPr/>
              <p:nvPr/>
            </p:nvGrpSpPr>
            <p:grpSpPr>
              <a:xfrm>
                <a:off x="390214" y="7690361"/>
                <a:ext cx="5596613" cy="2711883"/>
                <a:chOff x="390214" y="7690361"/>
                <a:chExt cx="5596613" cy="2920237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73213F71-E358-55B4-2603-2C64BBFB7C1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90214" y="7690361"/>
                  <a:ext cx="5596613" cy="2920237"/>
                </a:xfrm>
                <a:prstGeom prst="rect">
                  <a:avLst/>
                </a:prstGeom>
              </p:spPr>
            </p:pic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9339B0D7-8E83-6BE1-A950-E28268B6F344}"/>
                    </a:ext>
                  </a:extLst>
                </p:cNvPr>
                <p:cNvSpPr/>
                <p:nvPr/>
              </p:nvSpPr>
              <p:spPr>
                <a:xfrm>
                  <a:off x="755374" y="9088341"/>
                  <a:ext cx="254442" cy="4571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AFC31C8B-BF96-EF66-B95F-A6D5D28064EA}"/>
                    </a:ext>
                  </a:extLst>
                </p:cNvPr>
                <p:cNvSpPr/>
                <p:nvPr/>
              </p:nvSpPr>
              <p:spPr>
                <a:xfrm>
                  <a:off x="3315694" y="9088341"/>
                  <a:ext cx="1006433" cy="4571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29A61919-EE34-3609-9D86-174948F52AD3}"/>
                    </a:ext>
                  </a:extLst>
                </p:cNvPr>
                <p:cNvSpPr/>
                <p:nvPr/>
              </p:nvSpPr>
              <p:spPr>
                <a:xfrm>
                  <a:off x="755374" y="9406393"/>
                  <a:ext cx="254442" cy="10336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899E55FB-8602-4A07-F2D3-644049E4E170}"/>
                    </a:ext>
                  </a:extLst>
                </p:cNvPr>
                <p:cNvSpPr/>
                <p:nvPr/>
              </p:nvSpPr>
              <p:spPr>
                <a:xfrm>
                  <a:off x="3315694" y="9756250"/>
                  <a:ext cx="485029" cy="4571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4D777127-BF52-A8DB-DC2B-831A5E1477E8}"/>
                    </a:ext>
                  </a:extLst>
                </p:cNvPr>
                <p:cNvSpPr/>
                <p:nvPr/>
              </p:nvSpPr>
              <p:spPr>
                <a:xfrm>
                  <a:off x="755374" y="9756250"/>
                  <a:ext cx="1335819" cy="4571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33A68DE-2901-B483-BE6C-811657B65530}"/>
                  </a:ext>
                </a:extLst>
              </p:cNvPr>
              <p:cNvSpPr/>
              <p:nvPr/>
            </p:nvSpPr>
            <p:spPr>
              <a:xfrm>
                <a:off x="755374" y="9915277"/>
                <a:ext cx="755374" cy="457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5673621-28BE-F650-06F1-0F75C0248902}"/>
                </a:ext>
              </a:extLst>
            </p:cNvPr>
            <p:cNvSpPr/>
            <p:nvPr/>
          </p:nvSpPr>
          <p:spPr>
            <a:xfrm>
              <a:off x="5208104" y="7752522"/>
              <a:ext cx="778723" cy="1351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00345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215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Schilling</dc:creator>
  <cp:lastModifiedBy>Anna Schilling</cp:lastModifiedBy>
  <cp:revision>1</cp:revision>
  <dcterms:created xsi:type="dcterms:W3CDTF">2025-10-02T18:33:28Z</dcterms:created>
  <dcterms:modified xsi:type="dcterms:W3CDTF">2025-10-02T18:51:52Z</dcterms:modified>
</cp:coreProperties>
</file>