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68" r:id="rId2"/>
    <p:sldId id="279" r:id="rId3"/>
    <p:sldId id="278" r:id="rId4"/>
    <p:sldId id="282" r:id="rId5"/>
    <p:sldId id="263" r:id="rId6"/>
    <p:sldId id="266" r:id="rId7"/>
    <p:sldId id="275" r:id="rId8"/>
  </p:sldIdLst>
  <p:sldSz cx="9144000" cy="6858000" type="letter"/>
  <p:notesSz cx="9144000" cy="6858000"/>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D13B"/>
    <a:srgbClr val="76A63A"/>
    <a:srgbClr val="DA5A28"/>
    <a:srgbClr val="E18051"/>
    <a:srgbClr val="F5DB75"/>
    <a:srgbClr val="F5DBFF"/>
    <a:srgbClr val="A3C1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53" autoAdjust="0"/>
  </p:normalViewPr>
  <p:slideViewPr>
    <p:cSldViewPr snapToGrid="0">
      <p:cViewPr>
        <p:scale>
          <a:sx n="72" d="100"/>
          <a:sy n="72" d="100"/>
        </p:scale>
        <p:origin x="-1320"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7" d="100"/>
          <a:sy n="107" d="100"/>
        </p:scale>
        <p:origin x="-666"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6248400"/>
            <a:ext cx="9144000" cy="342900"/>
          </a:xfrm>
          <a:prstGeom prst="rect">
            <a:avLst/>
          </a:prstGeom>
        </p:spPr>
        <p:txBody>
          <a:bodyPr vert="horz" lIns="91440" tIns="45720" rIns="91440" bIns="45720" rtlCol="0" anchor="b"/>
          <a:lstStyle>
            <a:lvl1pPr algn="l">
              <a:defRPr sz="1200"/>
            </a:lvl1pPr>
          </a:lstStyle>
          <a:p>
            <a:r>
              <a:rPr lang="en-US" dirty="0" smtClean="0"/>
              <a:t>	Project: </a:t>
            </a:r>
            <a:endParaRPr lang="en-US" dirty="0"/>
          </a:p>
        </p:txBody>
      </p:sp>
    </p:spTree>
    <p:extLst>
      <p:ext uri="{BB962C8B-B14F-4D97-AF65-F5344CB8AC3E}">
        <p14:creationId xmlns:p14="http://schemas.microsoft.com/office/powerpoint/2010/main" val="3408656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75B65FF8-FDC7-4732-8D22-CCCBA43C79B1}" type="datetimeFigureOut">
              <a:rPr lang="en-US" smtClean="0"/>
              <a:pPr/>
              <a:t>4/5/17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110BCECD-0CDE-4743-B402-A18C78CCC9B5}" type="slidenum">
              <a:rPr lang="en-US" smtClean="0"/>
              <a:pPr/>
              <a:t>‹#›</a:t>
            </a:fld>
            <a:endParaRPr lang="en-US"/>
          </a:p>
        </p:txBody>
      </p:sp>
    </p:spTree>
    <p:extLst>
      <p:ext uri="{BB962C8B-B14F-4D97-AF65-F5344CB8AC3E}">
        <p14:creationId xmlns:p14="http://schemas.microsoft.com/office/powerpoint/2010/main" val="774321458"/>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a:defRPr sz="3600">
                <a:solidFill>
                  <a:srgbClr val="FFFFFF"/>
                </a:solidFill>
                <a:latin typeface="Felt Tip Roman Heavy" charset="0"/>
                <a:ea typeface="ＭＳ Ｐゴシック" charset="-128"/>
                <a:sym typeface="Felt Tip Roman Heavy" charset="0"/>
              </a:defRPr>
            </a:lvl1pPr>
            <a:lvl2pPr marL="742950" indent="-285750" eaLnBrk="0">
              <a:defRPr sz="3600">
                <a:solidFill>
                  <a:srgbClr val="FFFFFF"/>
                </a:solidFill>
                <a:latin typeface="Felt Tip Roman Heavy" charset="0"/>
                <a:ea typeface="ＭＳ Ｐゴシック" charset="-128"/>
                <a:sym typeface="Felt Tip Roman Heavy" charset="0"/>
              </a:defRPr>
            </a:lvl2pPr>
            <a:lvl3pPr marL="1143000" indent="-228600" eaLnBrk="0">
              <a:defRPr sz="3600">
                <a:solidFill>
                  <a:srgbClr val="FFFFFF"/>
                </a:solidFill>
                <a:latin typeface="Felt Tip Roman Heavy" charset="0"/>
                <a:ea typeface="ＭＳ Ｐゴシック" charset="-128"/>
                <a:sym typeface="Felt Tip Roman Heavy" charset="0"/>
              </a:defRPr>
            </a:lvl3pPr>
            <a:lvl4pPr marL="1600200" indent="-228600" eaLnBrk="0">
              <a:defRPr sz="3600">
                <a:solidFill>
                  <a:srgbClr val="FFFFFF"/>
                </a:solidFill>
                <a:latin typeface="Felt Tip Roman Heavy" charset="0"/>
                <a:ea typeface="ＭＳ Ｐゴシック" charset="-128"/>
                <a:sym typeface="Felt Tip Roman Heavy" charset="0"/>
              </a:defRPr>
            </a:lvl4pPr>
            <a:lvl5pPr marL="2057400" indent="-228600" eaLnBrk="0">
              <a:defRPr sz="3600">
                <a:solidFill>
                  <a:srgbClr val="FFFFFF"/>
                </a:solidFill>
                <a:latin typeface="Felt Tip Roman Heavy" charset="0"/>
                <a:ea typeface="ＭＳ Ｐゴシック" charset="-128"/>
                <a:sym typeface="Felt Tip Roman Heavy" charset="0"/>
              </a:defRPr>
            </a:lvl5pPr>
            <a:lvl6pPr marL="2514600" indent="-228600" algn="ctr" eaLnBrk="0" fontAlgn="base" hangingPunct="0">
              <a:spcBef>
                <a:spcPct val="0"/>
              </a:spcBef>
              <a:spcAft>
                <a:spcPct val="0"/>
              </a:spcAft>
              <a:defRPr sz="3600">
                <a:solidFill>
                  <a:srgbClr val="FFFFFF"/>
                </a:solidFill>
                <a:latin typeface="Felt Tip Roman Heavy" charset="0"/>
                <a:ea typeface="ＭＳ Ｐゴシック" charset="-128"/>
                <a:sym typeface="Felt Tip Roman Heavy" charset="0"/>
              </a:defRPr>
            </a:lvl6pPr>
            <a:lvl7pPr marL="2971800" indent="-228600" algn="ctr" eaLnBrk="0" fontAlgn="base" hangingPunct="0">
              <a:spcBef>
                <a:spcPct val="0"/>
              </a:spcBef>
              <a:spcAft>
                <a:spcPct val="0"/>
              </a:spcAft>
              <a:defRPr sz="3600">
                <a:solidFill>
                  <a:srgbClr val="FFFFFF"/>
                </a:solidFill>
                <a:latin typeface="Felt Tip Roman Heavy" charset="0"/>
                <a:ea typeface="ＭＳ Ｐゴシック" charset="-128"/>
                <a:sym typeface="Felt Tip Roman Heavy" charset="0"/>
              </a:defRPr>
            </a:lvl7pPr>
            <a:lvl8pPr marL="3429000" indent="-228600" algn="ctr" eaLnBrk="0" fontAlgn="base" hangingPunct="0">
              <a:spcBef>
                <a:spcPct val="0"/>
              </a:spcBef>
              <a:spcAft>
                <a:spcPct val="0"/>
              </a:spcAft>
              <a:defRPr sz="3600">
                <a:solidFill>
                  <a:srgbClr val="FFFFFF"/>
                </a:solidFill>
                <a:latin typeface="Felt Tip Roman Heavy" charset="0"/>
                <a:ea typeface="ＭＳ Ｐゴシック" charset="-128"/>
                <a:sym typeface="Felt Tip Roman Heavy" charset="0"/>
              </a:defRPr>
            </a:lvl8pPr>
            <a:lvl9pPr marL="3886200" indent="-228600" algn="ctr" eaLnBrk="0" fontAlgn="base" hangingPunct="0">
              <a:spcBef>
                <a:spcPct val="0"/>
              </a:spcBef>
              <a:spcAft>
                <a:spcPct val="0"/>
              </a:spcAft>
              <a:defRPr sz="3600">
                <a:solidFill>
                  <a:srgbClr val="FFFFFF"/>
                </a:solidFill>
                <a:latin typeface="Felt Tip Roman Heavy" charset="0"/>
                <a:ea typeface="ＭＳ Ｐゴシック" charset="-128"/>
                <a:sym typeface="Felt Tip Roman Heavy" charset="0"/>
              </a:defRPr>
            </a:lvl9pPr>
          </a:lstStyle>
          <a:p>
            <a:pPr algn="r" defTabSz="914400" eaLnBrk="1" hangingPunct="1"/>
            <a:fld id="{898883D1-7B2F-5642-B36F-27C92B568C4D}" type="slidenum">
              <a:rPr lang="en-US" altLang="en-US" sz="1200">
                <a:solidFill>
                  <a:srgbClr val="000000"/>
                </a:solidFill>
                <a:latin typeface="Arial" charset="0"/>
              </a:rPr>
              <a:pPr algn="r" defTabSz="914400" eaLnBrk="1" hangingPunct="1"/>
              <a:t>1</a:t>
            </a:fld>
            <a:endParaRPr lang="en-US" altLang="en-US" sz="1200">
              <a:solidFill>
                <a:srgbClr val="000000"/>
              </a:solidFill>
              <a:latin typeface="Arial" charset="0"/>
            </a:endParaRPr>
          </a:p>
        </p:txBody>
      </p:sp>
      <p:sp>
        <p:nvSpPr>
          <p:cNvPr id="154626" name="Rectangle 2"/>
          <p:cNvSpPr>
            <a:spLocks noGrp="1" noRot="1" noChangeAspect="1" noChangeArrowheads="1" noTextEdit="1"/>
          </p:cNvSpPr>
          <p:nvPr>
            <p:ph type="sldImg"/>
          </p:nvPr>
        </p:nvSpPr>
        <p:spPr>
          <a:ln>
            <a:solidFill>
              <a:srgbClr val="000000"/>
            </a:solidFill>
            <a:miter lim="800000"/>
            <a:headEnd/>
            <a:tailEnd/>
          </a:ln>
        </p:spPr>
      </p:sp>
      <p:sp>
        <p:nvSpPr>
          <p:cNvPr id="154627" name="Rectangle 3"/>
          <p:cNvSpPr>
            <a:spLocks noGrp="1" noChangeArrowheads="1"/>
          </p:cNvSpPr>
          <p:nvPr>
            <p:ph type="body" idx="1"/>
          </p:nvPr>
        </p:nvSpPr>
        <p:spPr>
          <a:xfrm>
            <a:off x="1219200" y="3256360"/>
            <a:ext cx="6705600" cy="3087290"/>
          </a:xfrm>
          <a:extLs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defRPr/>
            </a:pPr>
            <a:endParaRPr lang="en-US" dirty="0">
              <a:latin typeface="Calibri" charset="0"/>
            </a:endParaRPr>
          </a:p>
        </p:txBody>
      </p:sp>
    </p:spTree>
    <p:extLst>
      <p:ext uri="{BB962C8B-B14F-4D97-AF65-F5344CB8AC3E}">
        <p14:creationId xmlns:p14="http://schemas.microsoft.com/office/powerpoint/2010/main" val="390742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dirty="0" smtClean="0"/>
              <a:t>Example,</a:t>
            </a:r>
            <a:r>
              <a:rPr lang="en-US" baseline="0" dirty="0" smtClean="0"/>
              <a:t> L</a:t>
            </a:r>
            <a:r>
              <a:rPr lang="en-US" dirty="0" smtClean="0"/>
              <a:t>ist of best</a:t>
            </a:r>
            <a:r>
              <a:rPr lang="en-US" baseline="0" dirty="0" smtClean="0"/>
              <a:t> and potential places</a:t>
            </a:r>
            <a:r>
              <a:rPr lang="en-US" dirty="0" smtClean="0"/>
              <a:t>,</a:t>
            </a:r>
            <a:r>
              <a:rPr lang="en-US" baseline="0" dirty="0" smtClean="0"/>
              <a:t> Downtown Great Falls, MT</a:t>
            </a:r>
            <a:endParaRPr lang="en-US" dirty="0" smtClean="0"/>
          </a:p>
          <a:p>
            <a:endParaRPr lang="en-US" dirty="0"/>
          </a:p>
        </p:txBody>
      </p:sp>
      <p:sp>
        <p:nvSpPr>
          <p:cNvPr id="4" name="Slide Number Placeholder 3"/>
          <p:cNvSpPr>
            <a:spLocks noGrp="1"/>
          </p:cNvSpPr>
          <p:nvPr>
            <p:ph type="sldNum" sz="quarter" idx="10"/>
          </p:nvPr>
        </p:nvSpPr>
        <p:spPr/>
        <p:txBody>
          <a:bodyPr/>
          <a:lstStyle/>
          <a:p>
            <a:fld id="{090B767F-9550-FB43-8030-0425D12DEF3D}" type="slidenum">
              <a:rPr lang="en-US" smtClean="0"/>
              <a:t>2</a:t>
            </a:fld>
            <a:endParaRPr lang="en-US"/>
          </a:p>
        </p:txBody>
      </p:sp>
    </p:spTree>
    <p:extLst>
      <p:ext uri="{BB962C8B-B14F-4D97-AF65-F5344CB8AC3E}">
        <p14:creationId xmlns:p14="http://schemas.microsoft.com/office/powerpoint/2010/main" val="1053511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dirty="0" smtClean="0"/>
              <a:t>Example,</a:t>
            </a:r>
            <a:r>
              <a:rPr lang="en-US" baseline="0" dirty="0" smtClean="0"/>
              <a:t> Location of </a:t>
            </a:r>
            <a:r>
              <a:rPr lang="en-US" dirty="0" smtClean="0"/>
              <a:t>of 5 best</a:t>
            </a:r>
            <a:r>
              <a:rPr lang="en-US" baseline="0" dirty="0" smtClean="0"/>
              <a:t> and 5 potential </a:t>
            </a:r>
            <a:r>
              <a:rPr lang="en-US" dirty="0" smtClean="0"/>
              <a:t>places identified,</a:t>
            </a:r>
            <a:r>
              <a:rPr lang="en-US" baseline="0" dirty="0" smtClean="0"/>
              <a:t> Great Falls, MT</a:t>
            </a:r>
            <a:endParaRPr lang="en-US" dirty="0" smtClean="0"/>
          </a:p>
          <a:p>
            <a:endParaRPr lang="en-US" dirty="0"/>
          </a:p>
        </p:txBody>
      </p:sp>
      <p:sp>
        <p:nvSpPr>
          <p:cNvPr id="4" name="Slide Number Placeholder 3"/>
          <p:cNvSpPr>
            <a:spLocks noGrp="1"/>
          </p:cNvSpPr>
          <p:nvPr>
            <p:ph type="sldNum" sz="quarter" idx="10"/>
          </p:nvPr>
        </p:nvSpPr>
        <p:spPr/>
        <p:txBody>
          <a:bodyPr/>
          <a:lstStyle/>
          <a:p>
            <a:fld id="{110BCECD-0CDE-4743-B402-A18C78CCC9B5}" type="slidenum">
              <a:rPr lang="en-US" smtClean="0"/>
              <a:pPr/>
              <a:t>3</a:t>
            </a:fld>
            <a:endParaRPr lang="en-US"/>
          </a:p>
        </p:txBody>
      </p:sp>
    </p:spTree>
    <p:extLst>
      <p:ext uri="{BB962C8B-B14F-4D97-AF65-F5344CB8AC3E}">
        <p14:creationId xmlns:p14="http://schemas.microsoft.com/office/powerpoint/2010/main" val="411013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L</a:t>
            </a:r>
            <a:r>
              <a:rPr lang="en-US" dirty="0" smtClean="0"/>
              <a:t>ist of activities</a:t>
            </a:r>
            <a:r>
              <a:rPr lang="en-US" baseline="0" dirty="0" smtClean="0"/>
              <a:t> that make one of the five best places great and two things that make one of the five places with most potential good and three things that would make it better</a:t>
            </a:r>
            <a:r>
              <a:rPr lang="en-US" dirty="0" smtClean="0"/>
              <a:t>,</a:t>
            </a:r>
            <a:r>
              <a:rPr lang="en-US" baseline="0" dirty="0" smtClean="0"/>
              <a:t> Great Falls, MT</a:t>
            </a:r>
            <a:endParaRPr lang="en-US" dirty="0"/>
          </a:p>
        </p:txBody>
      </p:sp>
      <p:sp>
        <p:nvSpPr>
          <p:cNvPr id="4" name="Slide Number Placeholder 3"/>
          <p:cNvSpPr>
            <a:spLocks noGrp="1"/>
          </p:cNvSpPr>
          <p:nvPr>
            <p:ph type="sldNum" sz="quarter" idx="10"/>
          </p:nvPr>
        </p:nvSpPr>
        <p:spPr/>
        <p:txBody>
          <a:bodyPr/>
          <a:lstStyle/>
          <a:p>
            <a:fld id="{110BCECD-0CDE-4743-B402-A18C78CCC9B5}" type="slidenum">
              <a:rPr lang="en-US" smtClean="0"/>
              <a:pPr/>
              <a:t>4</a:t>
            </a:fld>
            <a:endParaRPr lang="en-US"/>
          </a:p>
        </p:txBody>
      </p:sp>
    </p:spTree>
    <p:extLst>
      <p:ext uri="{BB962C8B-B14F-4D97-AF65-F5344CB8AC3E}">
        <p14:creationId xmlns:p14="http://schemas.microsoft.com/office/powerpoint/2010/main" val="596426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ask you to select a Main Street that you know well and identify 5 </a:t>
            </a:r>
            <a:r>
              <a:rPr lang="en-US" dirty="0" smtClean="0"/>
              <a:t>of the best places</a:t>
            </a:r>
            <a:r>
              <a:rPr lang="en-US" baseline="0" dirty="0" smtClean="0"/>
              <a:t> and 5 places with the most potential. Places can be anything from an open space to a business to an entire street. Use this template to list the places and provide reasons for the best places.</a:t>
            </a:r>
            <a:endParaRPr lang="en-US" dirty="0"/>
          </a:p>
        </p:txBody>
      </p:sp>
      <p:sp>
        <p:nvSpPr>
          <p:cNvPr id="4" name="Slide Number Placeholder 3"/>
          <p:cNvSpPr>
            <a:spLocks noGrp="1"/>
          </p:cNvSpPr>
          <p:nvPr>
            <p:ph type="sldNum" sz="quarter" idx="10"/>
          </p:nvPr>
        </p:nvSpPr>
        <p:spPr/>
        <p:txBody>
          <a:bodyPr/>
          <a:lstStyle/>
          <a:p>
            <a:fld id="{110BCECD-0CDE-4743-B402-A18C78CCC9B5}" type="slidenum">
              <a:rPr lang="en-US" smtClean="0"/>
              <a:pPr/>
              <a:t>5</a:t>
            </a:fld>
            <a:endParaRPr lang="en-US"/>
          </a:p>
        </p:txBody>
      </p:sp>
    </p:spTree>
    <p:extLst>
      <p:ext uri="{BB962C8B-B14F-4D97-AF65-F5344CB8AC3E}">
        <p14:creationId xmlns:p14="http://schemas.microsoft.com/office/powerpoint/2010/main" val="596426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dirty="0" smtClean="0"/>
              <a:t>Place an aerial image of your</a:t>
            </a:r>
            <a:r>
              <a:rPr lang="en-US" baseline="0" dirty="0" smtClean="0"/>
              <a:t> chosen </a:t>
            </a:r>
            <a:r>
              <a:rPr lang="en-US" dirty="0" smtClean="0"/>
              <a:t>Main Street on</a:t>
            </a:r>
            <a:r>
              <a:rPr lang="en-US" baseline="0" dirty="0" smtClean="0"/>
              <a:t> the slide and drag the</a:t>
            </a:r>
            <a:r>
              <a:rPr lang="en-US" dirty="0" smtClean="0"/>
              <a:t> dots over</a:t>
            </a:r>
            <a:r>
              <a:rPr lang="en-US" baseline="0" dirty="0" smtClean="0"/>
              <a:t> </a:t>
            </a:r>
            <a:r>
              <a:rPr lang="en-US" dirty="0" smtClean="0"/>
              <a:t>to identify 5 of the best places</a:t>
            </a:r>
            <a:r>
              <a:rPr lang="en-US" baseline="0" dirty="0" smtClean="0"/>
              <a:t> and 5</a:t>
            </a:r>
            <a:r>
              <a:rPr lang="en-US" dirty="0" smtClean="0"/>
              <a:t> with the most</a:t>
            </a:r>
            <a:r>
              <a:rPr lang="en-US" baseline="0" dirty="0" smtClean="0"/>
              <a:t> potential.</a:t>
            </a:r>
            <a:endParaRPr lang="en-US" dirty="0" smtClean="0"/>
          </a:p>
          <a:p>
            <a:pPr marL="0" marR="0" indent="0" algn="l" defTabSz="914293" rtl="0" eaLnBrk="1" fontAlgn="auto" latinLnBrk="0" hangingPunct="1">
              <a:lnSpc>
                <a:spcPct val="100000"/>
              </a:lnSpc>
              <a:spcBef>
                <a:spcPts val="0"/>
              </a:spcBef>
              <a:spcAft>
                <a:spcPts val="0"/>
              </a:spcAft>
              <a:buClrTx/>
              <a:buSzTx/>
              <a:buFontTx/>
              <a:buNone/>
              <a:tabLst/>
              <a:defRPr/>
            </a:pPr>
            <a:r>
              <a:rPr lang="en-US" dirty="0" smtClean="0"/>
              <a:t>The process of classifying these places helps local residents think through the importance of creating substantive physical and</a:t>
            </a:r>
            <a:r>
              <a:rPr lang="en-US" baseline="0" dirty="0" smtClean="0"/>
              <a:t> </a:t>
            </a:r>
            <a:r>
              <a:rPr lang="en-US" dirty="0" smtClean="0"/>
              <a:t>social connections between existing spaces, the strategic creation of new places,</a:t>
            </a:r>
            <a:r>
              <a:rPr lang="en-US" baseline="0" dirty="0" smtClean="0"/>
              <a:t> </a:t>
            </a:r>
            <a:r>
              <a:rPr lang="en-US" dirty="0" smtClean="0"/>
              <a:t>and the energy that can be generated through creating a network of destinations. </a:t>
            </a:r>
          </a:p>
          <a:p>
            <a:endParaRPr lang="en-US" dirty="0"/>
          </a:p>
        </p:txBody>
      </p:sp>
      <p:sp>
        <p:nvSpPr>
          <p:cNvPr id="4" name="Slide Number Placeholder 3"/>
          <p:cNvSpPr>
            <a:spLocks noGrp="1"/>
          </p:cNvSpPr>
          <p:nvPr>
            <p:ph type="sldNum" sz="quarter" idx="10"/>
          </p:nvPr>
        </p:nvSpPr>
        <p:spPr/>
        <p:txBody>
          <a:bodyPr/>
          <a:lstStyle/>
          <a:p>
            <a:fld id="{110BCECD-0CDE-4743-B402-A18C78CCC9B5}" type="slidenum">
              <a:rPr lang="en-US" smtClean="0"/>
              <a:pPr/>
              <a:t>6</a:t>
            </a:fld>
            <a:endParaRPr lang="en-US"/>
          </a:p>
        </p:txBody>
      </p:sp>
    </p:spTree>
    <p:extLst>
      <p:ext uri="{BB962C8B-B14F-4D97-AF65-F5344CB8AC3E}">
        <p14:creationId xmlns:p14="http://schemas.microsoft.com/office/powerpoint/2010/main" val="4110131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ask you to select one of the best places you identified and list 5 </a:t>
            </a:r>
            <a:r>
              <a:rPr lang="en-US" dirty="0" smtClean="0"/>
              <a:t>of the things</a:t>
            </a:r>
            <a:r>
              <a:rPr lang="en-US" baseline="0" dirty="0" smtClean="0"/>
              <a:t> you can do, participate in, or experience that make this place great. Then choose one of the places you identified with the most potential and list two things you can currently do here, and three things you could do, participate in, or experience that would make it more successful. </a:t>
            </a:r>
            <a:endParaRPr lang="en-US" dirty="0"/>
          </a:p>
        </p:txBody>
      </p:sp>
      <p:sp>
        <p:nvSpPr>
          <p:cNvPr id="4" name="Slide Number Placeholder 3"/>
          <p:cNvSpPr>
            <a:spLocks noGrp="1"/>
          </p:cNvSpPr>
          <p:nvPr>
            <p:ph type="sldNum" sz="quarter" idx="10"/>
          </p:nvPr>
        </p:nvSpPr>
        <p:spPr/>
        <p:txBody>
          <a:bodyPr/>
          <a:lstStyle/>
          <a:p>
            <a:fld id="{110BCECD-0CDE-4743-B402-A18C78CCC9B5}" type="slidenum">
              <a:rPr lang="en-US" smtClean="0"/>
              <a:pPr/>
              <a:t>7</a:t>
            </a:fld>
            <a:endParaRPr lang="en-US"/>
          </a:p>
        </p:txBody>
      </p:sp>
    </p:spTree>
    <p:extLst>
      <p:ext uri="{BB962C8B-B14F-4D97-AF65-F5344CB8AC3E}">
        <p14:creationId xmlns:p14="http://schemas.microsoft.com/office/powerpoint/2010/main" val="596426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015D4C-7EA0-4354-A29F-DE5BB697D88D}" type="datetimeFigureOut">
              <a:rPr lang="en-US" smtClean="0"/>
              <a:pPr/>
              <a:t>4/5/17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ABAB0E3-27A0-49F0-AEC3-10B89FC1F3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015D4C-7EA0-4354-A29F-DE5BB697D88D}" type="datetimeFigureOut">
              <a:rPr lang="en-US" smtClean="0"/>
              <a:pPr/>
              <a:t>4/5/17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ABAB0E3-27A0-49F0-AEC3-10B89FC1F3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015D4C-7EA0-4354-A29F-DE5BB697D88D}" type="datetimeFigureOut">
              <a:rPr lang="en-US" smtClean="0"/>
              <a:pPr/>
              <a:t>4/5/17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ABAB0E3-27A0-49F0-AEC3-10B89FC1F3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914401"/>
            <a:ext cx="8839200" cy="5791200"/>
          </a:xfrm>
        </p:spPr>
        <p:txBody>
          <a:bodyPr/>
          <a:lstStyle>
            <a:lvl1pPr>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015D4C-7EA0-4354-A29F-DE5BB697D88D}" type="datetimeFigureOut">
              <a:rPr lang="en-US" smtClean="0"/>
              <a:pPr/>
              <a:t>4/5/17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ABAB0E3-27A0-49F0-AEC3-10B89FC1F3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7015D4C-7EA0-4354-A29F-DE5BB697D88D}" type="datetimeFigureOut">
              <a:rPr lang="en-US" smtClean="0"/>
              <a:pPr/>
              <a:t>4/5/17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ABAB0E3-27A0-49F0-AEC3-10B89FC1F3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7015D4C-7EA0-4354-A29F-DE5BB697D88D}" type="datetimeFigureOut">
              <a:rPr lang="en-US" smtClean="0"/>
              <a:pPr/>
              <a:t>4/5/17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ABAB0E3-27A0-49F0-AEC3-10B89FC1F3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7015D4C-7EA0-4354-A29F-DE5BB697D88D}" type="datetimeFigureOut">
              <a:rPr lang="en-US" smtClean="0"/>
              <a:pPr/>
              <a:t>4/5/17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ABAB0E3-27A0-49F0-AEC3-10B89FC1F3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7015D4C-7EA0-4354-A29F-DE5BB697D88D}" type="datetimeFigureOut">
              <a:rPr lang="en-US" smtClean="0"/>
              <a:pPr/>
              <a:t>4/5/17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ABAB0E3-27A0-49F0-AEC3-10B89FC1F3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7015D4C-7EA0-4354-A29F-DE5BB697D88D}" type="datetimeFigureOut">
              <a:rPr lang="en-US" smtClean="0"/>
              <a:pPr/>
              <a:t>4/5/17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ABAB0E3-27A0-49F0-AEC3-10B89FC1F3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1722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a:p>
        </p:txBody>
      </p:sp>
      <p:sp>
        <p:nvSpPr>
          <p:cNvPr id="4" name="Text Placeholder 3"/>
          <p:cNvSpPr>
            <a:spLocks noGrp="1"/>
          </p:cNvSpPr>
          <p:nvPr>
            <p:ph type="body" sz="half" idx="2"/>
          </p:nvPr>
        </p:nvSpPr>
        <p:spPr>
          <a:xfrm>
            <a:off x="0" y="6172200"/>
            <a:ext cx="9144000" cy="685800"/>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93" rtl="0" eaLnBrk="1" latinLnBrk="0" hangingPunct="1">
        <a:spcBef>
          <a:spcPct val="0"/>
        </a:spcBef>
        <a:buNone/>
        <a:defRPr sz="4000" kern="1200">
          <a:solidFill>
            <a:schemeClr val="tx1"/>
          </a:solidFill>
          <a:latin typeface="Arial Black" pitchFamily="34" charset="0"/>
          <a:ea typeface="+mj-ea"/>
          <a:cs typeface="Arial" pitchFamily="34" charset="0"/>
        </a:defRPr>
      </a:lvl1pPr>
    </p:titleStyle>
    <p:bodyStyle>
      <a:lvl1pPr marL="342860" indent="-342860" algn="l" defTabSz="914293"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863" indent="-285717" algn="l" defTabSz="914293"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2867" indent="-228573" algn="l" defTabSz="914293"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descr="diagrams 03232015-03.png"/>
          <p:cNvPicPr>
            <a:picLocks noChangeAspect="1"/>
          </p:cNvPicPr>
          <p:nvPr/>
        </p:nvPicPr>
        <p:blipFill rotWithShape="1">
          <a:blip r:embed="rId3">
            <a:extLst>
              <a:ext uri="{28A0092B-C50C-407E-A947-70E740481C1C}">
                <a14:useLocalDpi xmlns:a14="http://schemas.microsoft.com/office/drawing/2010/main" val="0"/>
              </a:ext>
            </a:extLst>
          </a:blip>
          <a:srcRect t="9241" b="26281"/>
          <a:stretch/>
        </p:blipFill>
        <p:spPr bwMode="auto">
          <a:xfrm>
            <a:off x="0" y="203838"/>
            <a:ext cx="9001125" cy="44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17176" y="4547175"/>
            <a:ext cx="7933765" cy="2308324"/>
          </a:xfrm>
          <a:prstGeom prst="rect">
            <a:avLst/>
          </a:prstGeom>
          <a:noFill/>
        </p:spPr>
        <p:txBody>
          <a:bodyPr wrap="square" rtlCol="0">
            <a:spAutoFit/>
          </a:bodyPr>
          <a:lstStyle/>
          <a:p>
            <a:r>
              <a:rPr lang="en-US" sz="1400" dirty="0">
                <a:latin typeface="Georgia"/>
                <a:cs typeface="Georgia"/>
              </a:rPr>
              <a:t>To be successful, cities need destinations. They need destinations that give an identity and image to their communities and that help attract new residents, businesses and investment, but they also need strong community destinations for people to go to. A destination might be a downtown square, a main street, a waterfront, a park, or a museum. Cities of all sizes should have at least ten destinations where people want to be. What makes each destination successful is that it has places within it. For example, a square needs at least ten places: a café, a children’s play area, a place to read the paper or drink a cup of coffee, a place to sit, somewhere to meet friends, etc. Within each of the places, there should be at least ten things to do. Cumulatively, these activities, places and destinations are what make a great city. This is a big idea that PPS calls the “Power of 10”.</a:t>
            </a:r>
          </a:p>
          <a:p>
            <a:endParaRPr lang="en-US" dirty="0">
              <a:latin typeface="Georgia"/>
              <a:cs typeface="Georgia"/>
            </a:endParaRPr>
          </a:p>
        </p:txBody>
      </p:sp>
    </p:spTree>
    <p:extLst>
      <p:ext uri="{BB962C8B-B14F-4D97-AF65-F5344CB8AC3E}">
        <p14:creationId xmlns:p14="http://schemas.microsoft.com/office/powerpoint/2010/main" val="19360762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8758" y="705647"/>
            <a:ext cx="9349628" cy="2600712"/>
          </a:xfrm>
          <a:prstGeom prst="rect">
            <a:avLst/>
          </a:prstGeom>
          <a:noFill/>
        </p:spPr>
        <p:txBody>
          <a:bodyPr wrap="square" rtlCol="0">
            <a:spAutoFit/>
          </a:bodyPr>
          <a:lstStyle/>
          <a:p>
            <a:pPr>
              <a:spcAft>
                <a:spcPts val="600"/>
              </a:spcAft>
            </a:pPr>
            <a:r>
              <a:rPr lang="en-US" sz="2200" i="1" dirty="0" smtClean="0"/>
              <a:t>List 5 best places. For each place provide 3-5 reasons why it is the best.</a:t>
            </a:r>
          </a:p>
          <a:p>
            <a:endParaRPr lang="en-US" dirty="0" smtClean="0">
              <a:latin typeface="Georgia"/>
              <a:cs typeface="Georgia"/>
            </a:endParaRPr>
          </a:p>
          <a:p>
            <a:pPr marL="342900" indent="-342900">
              <a:buAutoNum type="arabicPeriod"/>
            </a:pPr>
            <a:r>
              <a:rPr lang="en-US" sz="2000" dirty="0" smtClean="0">
                <a:solidFill>
                  <a:schemeClr val="bg1">
                    <a:lumMod val="50000"/>
                  </a:schemeClr>
                </a:solidFill>
                <a:latin typeface="Georgia"/>
                <a:cs typeface="Georgia"/>
              </a:rPr>
              <a:t>Great Falls Civic Center – terminating vista of Central, events location</a:t>
            </a:r>
          </a:p>
          <a:p>
            <a:pPr marL="342900" indent="-342900">
              <a:buAutoNum type="arabicPeriod"/>
            </a:pPr>
            <a:r>
              <a:rPr lang="en-US" sz="2000" dirty="0" err="1" smtClean="0">
                <a:solidFill>
                  <a:schemeClr val="bg1">
                    <a:lumMod val="50000"/>
                  </a:schemeClr>
                </a:solidFill>
                <a:latin typeface="Georgia"/>
                <a:cs typeface="Georgia"/>
              </a:rPr>
              <a:t>Arvon</a:t>
            </a:r>
            <a:r>
              <a:rPr lang="en-US" sz="2000" dirty="0" smtClean="0">
                <a:solidFill>
                  <a:schemeClr val="bg1">
                    <a:lumMod val="50000"/>
                  </a:schemeClr>
                </a:solidFill>
                <a:latin typeface="Georgia"/>
                <a:cs typeface="Georgia"/>
              </a:rPr>
              <a:t> Block – center of block, preservation of building, opens to street</a:t>
            </a:r>
          </a:p>
          <a:p>
            <a:pPr marL="342900" indent="-342900">
              <a:buAutoNum type="arabicPeriod" startAt="3"/>
            </a:pPr>
            <a:r>
              <a:rPr lang="en-US" sz="2000" dirty="0">
                <a:solidFill>
                  <a:schemeClr val="bg1">
                    <a:lumMod val="50000"/>
                  </a:schemeClr>
                </a:solidFill>
                <a:latin typeface="Georgia"/>
                <a:cs typeface="Georgia"/>
              </a:rPr>
              <a:t>300 block – human scale, few vacant storefronts, historic architecture </a:t>
            </a:r>
            <a:r>
              <a:rPr lang="en-US" sz="2000" dirty="0" smtClean="0">
                <a:solidFill>
                  <a:schemeClr val="bg1">
                    <a:lumMod val="50000"/>
                  </a:schemeClr>
                </a:solidFill>
                <a:latin typeface="Georgia"/>
                <a:cs typeface="Georgia"/>
              </a:rPr>
              <a:t> </a:t>
            </a:r>
            <a:endParaRPr lang="en-US" sz="2000" dirty="0">
              <a:solidFill>
                <a:schemeClr val="bg1">
                  <a:lumMod val="50000"/>
                </a:schemeClr>
              </a:solidFill>
              <a:latin typeface="Georgia"/>
              <a:cs typeface="Georgia"/>
            </a:endParaRPr>
          </a:p>
          <a:p>
            <a:pPr marL="342900" indent="-342900">
              <a:buAutoNum type="arabicPeriod" startAt="4"/>
            </a:pPr>
            <a:r>
              <a:rPr lang="en-US" sz="2000" dirty="0">
                <a:solidFill>
                  <a:schemeClr val="bg1">
                    <a:lumMod val="50000"/>
                  </a:schemeClr>
                </a:solidFill>
                <a:latin typeface="Georgia"/>
                <a:cs typeface="Georgia"/>
              </a:rPr>
              <a:t>Mighty Mo Brew Co (business) – brings people downtown after work</a:t>
            </a:r>
          </a:p>
          <a:p>
            <a:pPr marL="342900" indent="-342900">
              <a:buFontTx/>
              <a:buAutoNum type="arabicPeriod" startAt="4"/>
            </a:pPr>
            <a:r>
              <a:rPr lang="en-US" sz="2000" dirty="0">
                <a:solidFill>
                  <a:schemeClr val="bg1">
                    <a:lumMod val="50000"/>
                  </a:schemeClr>
                </a:solidFill>
                <a:latin typeface="Georgia"/>
                <a:cs typeface="Georgia"/>
              </a:rPr>
              <a:t>Sip N Dip (business) – brings people downtown from out of town </a:t>
            </a:r>
          </a:p>
          <a:p>
            <a:pPr marL="342900" indent="-342900">
              <a:buAutoNum type="arabicPeriod"/>
            </a:pPr>
            <a:endParaRPr lang="en-US" dirty="0" smtClean="0"/>
          </a:p>
        </p:txBody>
      </p:sp>
      <p:sp>
        <p:nvSpPr>
          <p:cNvPr id="6" name="TextBox 5"/>
          <p:cNvSpPr txBox="1"/>
          <p:nvPr/>
        </p:nvSpPr>
        <p:spPr>
          <a:xfrm>
            <a:off x="264598" y="3156824"/>
            <a:ext cx="8255396" cy="1554272"/>
          </a:xfrm>
          <a:prstGeom prst="rect">
            <a:avLst/>
          </a:prstGeom>
          <a:noFill/>
        </p:spPr>
        <p:txBody>
          <a:bodyPr wrap="square" rtlCol="0">
            <a:spAutoFit/>
          </a:bodyPr>
          <a:lstStyle/>
          <a:p>
            <a:pPr>
              <a:spcAft>
                <a:spcPts val="600"/>
              </a:spcAft>
            </a:pPr>
            <a:r>
              <a:rPr lang="en-US" sz="2200" i="1" dirty="0" smtClean="0">
                <a:latin typeface="+mj-lt"/>
                <a:cs typeface="Archer Book Italic"/>
              </a:rPr>
              <a:t>List 5 places with the most potential. </a:t>
            </a:r>
            <a:r>
              <a:rPr lang="en-US" sz="2200" i="1" dirty="0"/>
              <a:t>For each place provide 3-5 reasons why </a:t>
            </a:r>
            <a:r>
              <a:rPr lang="en-US" sz="2200" i="1" dirty="0" smtClean="0"/>
              <a:t>it has potential.</a:t>
            </a:r>
            <a:endParaRPr lang="en-US" sz="2200" i="1" dirty="0"/>
          </a:p>
          <a:p>
            <a:pPr marL="342900" indent="-342900">
              <a:buAutoNum type="arabicPeriod"/>
            </a:pPr>
            <a:endParaRPr lang="en-US" sz="2400" dirty="0">
              <a:latin typeface="Georgia"/>
              <a:cs typeface="Georgia"/>
            </a:endParaRPr>
          </a:p>
          <a:p>
            <a:endParaRPr lang="en-US" sz="2200" i="1" dirty="0">
              <a:latin typeface="+mj-lt"/>
              <a:cs typeface="Archer Book Italic"/>
            </a:endParaRPr>
          </a:p>
        </p:txBody>
      </p:sp>
      <p:sp>
        <p:nvSpPr>
          <p:cNvPr id="7" name="TextBox 6"/>
          <p:cNvSpPr txBox="1"/>
          <p:nvPr/>
        </p:nvSpPr>
        <p:spPr>
          <a:xfrm>
            <a:off x="123477" y="3950817"/>
            <a:ext cx="9137384" cy="2862322"/>
          </a:xfrm>
          <a:prstGeom prst="rect">
            <a:avLst/>
          </a:prstGeom>
          <a:noFill/>
        </p:spPr>
        <p:txBody>
          <a:bodyPr wrap="square" rtlCol="0">
            <a:spAutoFit/>
          </a:bodyPr>
          <a:lstStyle/>
          <a:p>
            <a:pPr marL="342900" indent="-342900">
              <a:buAutoNum type="arabicPeriod"/>
            </a:pPr>
            <a:r>
              <a:rPr lang="en-US" sz="2000" dirty="0" smtClean="0">
                <a:solidFill>
                  <a:srgbClr val="7F7F7F"/>
                </a:solidFill>
                <a:latin typeface="Georgia"/>
                <a:cs typeface="Georgia"/>
              </a:rPr>
              <a:t>Rocky Mountain Building – large, vacant (com &amp; res), architectural features</a:t>
            </a:r>
          </a:p>
          <a:p>
            <a:pPr marL="342900" indent="-342900">
              <a:buAutoNum type="arabicPeriod"/>
            </a:pPr>
            <a:r>
              <a:rPr lang="en-US" sz="2000" dirty="0" smtClean="0">
                <a:solidFill>
                  <a:srgbClr val="7F7F7F"/>
                </a:solidFill>
                <a:latin typeface="Georgia"/>
                <a:cs typeface="Georgia"/>
              </a:rPr>
              <a:t>700 Block – streetscape improvements scheduled for 2016, unique businesses</a:t>
            </a:r>
          </a:p>
          <a:p>
            <a:pPr marL="342900" indent="-342900">
              <a:buAutoNum type="arabicPeriod"/>
            </a:pPr>
            <a:r>
              <a:rPr lang="en-US" sz="2000" dirty="0" smtClean="0">
                <a:solidFill>
                  <a:srgbClr val="7F7F7F"/>
                </a:solidFill>
                <a:latin typeface="Georgia"/>
                <a:cs typeface="Georgia"/>
              </a:rPr>
              <a:t>Davidson Plaza – Charlie Russell statue, buildings frame space, D.A. Davidson</a:t>
            </a:r>
          </a:p>
          <a:p>
            <a:pPr marL="342900" indent="-342900">
              <a:buAutoNum type="arabicPeriod"/>
            </a:pPr>
            <a:r>
              <a:rPr lang="en-US" sz="2000" dirty="0" smtClean="0">
                <a:solidFill>
                  <a:srgbClr val="7F7F7F"/>
                </a:solidFill>
                <a:latin typeface="Georgia"/>
                <a:cs typeface="Georgia"/>
              </a:rPr>
              <a:t>500 Block – vacant upper stories for nearly entire block, end anchor businesses</a:t>
            </a:r>
          </a:p>
          <a:p>
            <a:pPr marL="342900" indent="-342900">
              <a:buAutoNum type="arabicPeriod"/>
            </a:pPr>
            <a:r>
              <a:rPr lang="en-US" sz="2000" dirty="0" smtClean="0">
                <a:solidFill>
                  <a:srgbClr val="7F7F7F"/>
                </a:solidFill>
                <a:latin typeface="Georgia"/>
                <a:cs typeface="Georgia"/>
              </a:rPr>
              <a:t>Private parking lots – blank slate between two healthy blocks; Baum-</a:t>
            </a:r>
            <a:r>
              <a:rPr lang="en-US" sz="2000" dirty="0" err="1" smtClean="0">
                <a:solidFill>
                  <a:srgbClr val="7F7F7F"/>
                </a:solidFill>
                <a:latin typeface="Georgia"/>
                <a:cs typeface="Georgia"/>
              </a:rPr>
              <a:t>Trinastisch</a:t>
            </a:r>
            <a:endParaRPr lang="en-US" sz="2000" dirty="0" smtClean="0">
              <a:solidFill>
                <a:srgbClr val="7F7F7F"/>
              </a:solidFill>
              <a:latin typeface="Georgia"/>
              <a:cs typeface="Georgia"/>
            </a:endParaRPr>
          </a:p>
        </p:txBody>
      </p:sp>
      <p:sp>
        <p:nvSpPr>
          <p:cNvPr id="8" name="TextBox 7"/>
          <p:cNvSpPr txBox="1"/>
          <p:nvPr/>
        </p:nvSpPr>
        <p:spPr>
          <a:xfrm>
            <a:off x="51668" y="88205"/>
            <a:ext cx="9039412" cy="461665"/>
          </a:xfrm>
          <a:prstGeom prst="rect">
            <a:avLst/>
          </a:prstGeom>
          <a:noFill/>
        </p:spPr>
        <p:txBody>
          <a:bodyPr wrap="square" rtlCol="0">
            <a:spAutoFit/>
          </a:bodyPr>
          <a:lstStyle/>
          <a:p>
            <a:pPr algn="ctr"/>
            <a:r>
              <a:rPr lang="en-US" sz="2400" b="1" dirty="0" smtClean="0">
                <a:solidFill>
                  <a:srgbClr val="DA5A28"/>
                </a:solidFill>
                <a:latin typeface="Arial"/>
                <a:cs typeface="Arial"/>
              </a:rPr>
              <a:t>EXAMPLE: POWER OF 10, Great Falls, MT</a:t>
            </a:r>
            <a:endParaRPr lang="en-US" sz="2400" b="1" dirty="0">
              <a:solidFill>
                <a:srgbClr val="DA5A28"/>
              </a:solidFill>
              <a:latin typeface="Arial"/>
              <a:cs typeface="Arial"/>
            </a:endParaRPr>
          </a:p>
        </p:txBody>
      </p:sp>
    </p:spTree>
    <p:extLst>
      <p:ext uri="{BB962C8B-B14F-4D97-AF65-F5344CB8AC3E}">
        <p14:creationId xmlns:p14="http://schemas.microsoft.com/office/powerpoint/2010/main" val="388400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104588" y="35282"/>
            <a:ext cx="9039412" cy="461665"/>
          </a:xfrm>
          <a:prstGeom prst="rect">
            <a:avLst/>
          </a:prstGeom>
          <a:noFill/>
        </p:spPr>
        <p:txBody>
          <a:bodyPr wrap="square" rtlCol="0">
            <a:spAutoFit/>
          </a:bodyPr>
          <a:lstStyle/>
          <a:p>
            <a:pPr algn="ctr"/>
            <a:r>
              <a:rPr lang="en-US" sz="2400" b="1" dirty="0" smtClean="0">
                <a:solidFill>
                  <a:srgbClr val="DA5A28"/>
                </a:solidFill>
                <a:latin typeface="Arial"/>
                <a:cs typeface="Arial"/>
              </a:rPr>
              <a:t>EXAMPLE: POWER OF 10, Great Falls, MT</a:t>
            </a:r>
            <a:endParaRPr lang="en-US" sz="2400" b="1" dirty="0">
              <a:solidFill>
                <a:srgbClr val="DA5A28"/>
              </a:solidFill>
              <a:latin typeface="Arial"/>
              <a:cs typeface="Arial"/>
            </a:endParaRPr>
          </a:p>
        </p:txBody>
      </p:sp>
      <p:pic>
        <p:nvPicPr>
          <p:cNvPr id="58" name="Picture 57"/>
          <p:cNvPicPr>
            <a:picLocks noChangeAspect="1"/>
          </p:cNvPicPr>
          <p:nvPr/>
        </p:nvPicPr>
        <p:blipFill>
          <a:blip r:embed="rId3"/>
          <a:stretch>
            <a:fillRect/>
          </a:stretch>
        </p:blipFill>
        <p:spPr>
          <a:xfrm>
            <a:off x="0" y="517080"/>
            <a:ext cx="9204562" cy="6340920"/>
          </a:xfrm>
          <a:prstGeom prst="rect">
            <a:avLst/>
          </a:prstGeom>
        </p:spPr>
      </p:pic>
    </p:spTree>
    <p:extLst>
      <p:ext uri="{BB962C8B-B14F-4D97-AF65-F5344CB8AC3E}">
        <p14:creationId xmlns:p14="http://schemas.microsoft.com/office/powerpoint/2010/main" val="373656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0" y="584143"/>
            <a:ext cx="9144000" cy="914400"/>
          </a:xfrm>
        </p:spPr>
        <p:txBody>
          <a:bodyPr/>
          <a:lstStyle/>
          <a:p>
            <a:r>
              <a:rPr lang="en-US" sz="2200" i="1" dirty="0" smtClean="0">
                <a:latin typeface="Georgia"/>
                <a:cs typeface="Georgia"/>
              </a:rPr>
              <a:t>Choose 1 of your five best places. List 5 things you can do or experience in this place that make it great. </a:t>
            </a:r>
            <a:r>
              <a:rPr lang="en-US" sz="2200" b="1" i="1" dirty="0" smtClean="0">
                <a:latin typeface="Georgia"/>
                <a:cs typeface="Georgia"/>
              </a:rPr>
              <a:t>Place: Great Falls Civic Center</a:t>
            </a:r>
            <a:endParaRPr lang="en-US" sz="2200" b="1" i="1" dirty="0">
              <a:latin typeface="Georgia"/>
              <a:cs typeface="Georgia"/>
            </a:endParaRPr>
          </a:p>
        </p:txBody>
      </p:sp>
      <p:sp>
        <p:nvSpPr>
          <p:cNvPr id="19" name="Content Placeholder 2"/>
          <p:cNvSpPr>
            <a:spLocks noGrp="1"/>
          </p:cNvSpPr>
          <p:nvPr>
            <p:ph idx="1"/>
          </p:nvPr>
        </p:nvSpPr>
        <p:spPr>
          <a:xfrm>
            <a:off x="152400" y="1498544"/>
            <a:ext cx="8839200" cy="1870918"/>
          </a:xfrm>
        </p:spPr>
        <p:txBody>
          <a:bodyPr>
            <a:noAutofit/>
          </a:bodyPr>
          <a:lstStyle/>
          <a:p>
            <a:pPr marL="0" indent="0">
              <a:buNone/>
            </a:pPr>
            <a:r>
              <a:rPr lang="en-US" sz="2000" dirty="0" smtClean="0">
                <a:solidFill>
                  <a:schemeClr val="bg1">
                    <a:lumMod val="50000"/>
                  </a:schemeClr>
                </a:solidFill>
                <a:latin typeface="Georgia"/>
                <a:cs typeface="Georgia"/>
              </a:rPr>
              <a:t>1. Public Parks </a:t>
            </a:r>
            <a:r>
              <a:rPr lang="mr-IN" sz="2000" dirty="0" smtClean="0">
                <a:solidFill>
                  <a:schemeClr val="bg1">
                    <a:lumMod val="50000"/>
                  </a:schemeClr>
                </a:solidFill>
                <a:latin typeface="Georgia"/>
                <a:cs typeface="Georgia"/>
              </a:rPr>
              <a:t>–</a:t>
            </a:r>
            <a:r>
              <a:rPr lang="en-US" sz="2000" dirty="0" smtClean="0">
                <a:solidFill>
                  <a:schemeClr val="bg1">
                    <a:lumMod val="50000"/>
                  </a:schemeClr>
                </a:solidFill>
                <a:latin typeface="Georgia"/>
                <a:cs typeface="Georgia"/>
              </a:rPr>
              <a:t> Margaret Park and </a:t>
            </a:r>
            <a:r>
              <a:rPr lang="en-US" sz="2000" dirty="0" err="1" smtClean="0">
                <a:solidFill>
                  <a:schemeClr val="bg1">
                    <a:lumMod val="50000"/>
                  </a:schemeClr>
                </a:solidFill>
                <a:latin typeface="Georgia"/>
                <a:cs typeface="Georgia"/>
              </a:rPr>
              <a:t>Whitter</a:t>
            </a:r>
            <a:r>
              <a:rPr lang="en-US" sz="2000" dirty="0" smtClean="0">
                <a:solidFill>
                  <a:schemeClr val="bg1">
                    <a:lumMod val="50000"/>
                  </a:schemeClr>
                </a:solidFill>
                <a:latin typeface="Georgia"/>
                <a:cs typeface="Georgia"/>
              </a:rPr>
              <a:t> Park; mature trees = enclosure</a:t>
            </a:r>
          </a:p>
          <a:p>
            <a:pPr marL="0" indent="0">
              <a:buNone/>
            </a:pPr>
            <a:r>
              <a:rPr lang="en-US" sz="2000" dirty="0" smtClean="0">
                <a:solidFill>
                  <a:schemeClr val="bg1">
                    <a:lumMod val="50000"/>
                  </a:schemeClr>
                </a:solidFill>
                <a:latin typeface="Georgia"/>
                <a:cs typeface="Georgia"/>
              </a:rPr>
              <a:t>2. Outside events, e.g. Farmer’s Market, great place to meet people</a:t>
            </a:r>
          </a:p>
          <a:p>
            <a:pPr marL="0" indent="0">
              <a:buNone/>
            </a:pPr>
            <a:r>
              <a:rPr lang="en-US" sz="2000" dirty="0" smtClean="0">
                <a:solidFill>
                  <a:schemeClr val="bg1">
                    <a:lumMod val="50000"/>
                  </a:schemeClr>
                </a:solidFill>
                <a:latin typeface="Georgia"/>
                <a:cs typeface="Georgia"/>
              </a:rPr>
              <a:t>3. Inside events, Convention Center, Mansfield Theater, ballroom</a:t>
            </a:r>
          </a:p>
          <a:p>
            <a:pPr marL="0" indent="0">
              <a:buNone/>
            </a:pPr>
            <a:r>
              <a:rPr lang="en-US" sz="2000" dirty="0" smtClean="0">
                <a:solidFill>
                  <a:schemeClr val="bg1">
                    <a:lumMod val="50000"/>
                  </a:schemeClr>
                </a:solidFill>
                <a:latin typeface="Georgia"/>
                <a:cs typeface="Georgia"/>
              </a:rPr>
              <a:t>4. Terminus of the the street is a public, prominent historic structure</a:t>
            </a:r>
          </a:p>
          <a:p>
            <a:pPr marL="0" indent="0">
              <a:buNone/>
            </a:pPr>
            <a:r>
              <a:rPr lang="en-US" sz="2000" dirty="0" smtClean="0">
                <a:solidFill>
                  <a:schemeClr val="bg1">
                    <a:lumMod val="50000"/>
                  </a:schemeClr>
                </a:solidFill>
                <a:latin typeface="Georgia"/>
                <a:cs typeface="Georgia"/>
              </a:rPr>
              <a:t>5. Front steps as a public forum</a:t>
            </a:r>
          </a:p>
          <a:p>
            <a:pPr marL="0" indent="0">
              <a:buNone/>
            </a:pPr>
            <a:endParaRPr lang="en-US" sz="2000" dirty="0" smtClean="0">
              <a:latin typeface="Archer Book"/>
              <a:cs typeface="Archer Book"/>
            </a:endParaRPr>
          </a:p>
        </p:txBody>
      </p:sp>
      <p:sp>
        <p:nvSpPr>
          <p:cNvPr id="24" name="TextBox 23"/>
          <p:cNvSpPr txBox="1"/>
          <p:nvPr/>
        </p:nvSpPr>
        <p:spPr>
          <a:xfrm>
            <a:off x="104588" y="0"/>
            <a:ext cx="9039412" cy="461665"/>
          </a:xfrm>
          <a:prstGeom prst="rect">
            <a:avLst/>
          </a:prstGeom>
          <a:noFill/>
        </p:spPr>
        <p:txBody>
          <a:bodyPr wrap="square" rtlCol="0">
            <a:spAutoFit/>
          </a:bodyPr>
          <a:lstStyle/>
          <a:p>
            <a:pPr algn="ctr"/>
            <a:r>
              <a:rPr lang="en-US" sz="2400" b="1" dirty="0" smtClean="0">
                <a:solidFill>
                  <a:srgbClr val="DA5A28"/>
                </a:solidFill>
                <a:latin typeface="Arial"/>
                <a:cs typeface="Arial"/>
              </a:rPr>
              <a:t>POWER OF 10</a:t>
            </a:r>
            <a:r>
              <a:rPr lang="en-US" sz="2400" b="1" dirty="0" smtClean="0">
                <a:solidFill>
                  <a:srgbClr val="E18051"/>
                </a:solidFill>
                <a:latin typeface="Arial"/>
                <a:cs typeface="Arial"/>
              </a:rPr>
              <a:t>, </a:t>
            </a:r>
            <a:r>
              <a:rPr lang="en-US" sz="2400" b="1" dirty="0" smtClean="0">
                <a:solidFill>
                  <a:srgbClr val="DA5A28"/>
                </a:solidFill>
                <a:latin typeface="Arial"/>
                <a:cs typeface="Arial"/>
              </a:rPr>
              <a:t>Great Falls, MT</a:t>
            </a:r>
            <a:endParaRPr lang="en-US" sz="2400" b="1" dirty="0">
              <a:solidFill>
                <a:srgbClr val="DA5A28"/>
              </a:solidFill>
              <a:latin typeface="Arial"/>
              <a:cs typeface="Arial"/>
            </a:endParaRPr>
          </a:p>
        </p:txBody>
      </p:sp>
      <p:sp>
        <p:nvSpPr>
          <p:cNvPr id="11" name="Title 1"/>
          <p:cNvSpPr txBox="1">
            <a:spLocks/>
          </p:cNvSpPr>
          <p:nvPr/>
        </p:nvSpPr>
        <p:spPr>
          <a:xfrm>
            <a:off x="76200" y="4533778"/>
            <a:ext cx="9144000" cy="2324222"/>
          </a:xfrm>
          <a:prstGeom prst="rect">
            <a:avLst/>
          </a:prstGeom>
        </p:spPr>
        <p:txBody>
          <a:bodyPr vert="horz" lIns="91429" tIns="45714" rIns="91429" bIns="45714" rtlCol="0" anchor="ctr">
            <a:noAutofit/>
          </a:bodyPr>
          <a:lstStyle/>
          <a:p>
            <a:pPr marL="0" marR="0" lvl="0" indent="0" algn="l" defTabSz="914293" rtl="0" eaLnBrk="1" fontAlgn="auto" latinLnBrk="0" hangingPunct="1">
              <a:lnSpc>
                <a:spcPct val="100000"/>
              </a:lnSpc>
              <a:spcBef>
                <a:spcPct val="0"/>
              </a:spcBef>
              <a:spcAft>
                <a:spcPts val="0"/>
              </a:spcAft>
              <a:buClrTx/>
              <a:buSzTx/>
              <a:buFontTx/>
              <a:buNone/>
              <a:tabLst/>
              <a:defRPr/>
            </a:pPr>
            <a:endParaRPr kumimoji="0" lang="en-US" sz="2200" u="none" strike="noStrike" kern="1200" cap="none" spc="0" normalizeH="0" baseline="0" noProof="0" dirty="0">
              <a:ln>
                <a:noFill/>
              </a:ln>
              <a:solidFill>
                <a:schemeClr val="tx1"/>
              </a:solidFill>
              <a:effectLst/>
              <a:uLnTx/>
              <a:uFillTx/>
              <a:latin typeface="Archer Semibold Italic"/>
              <a:ea typeface="+mj-ea"/>
              <a:cs typeface="Archer Semibold Italic"/>
            </a:endParaRPr>
          </a:p>
        </p:txBody>
      </p:sp>
      <p:sp>
        <p:nvSpPr>
          <p:cNvPr id="15" name="Content Placeholder 2"/>
          <p:cNvSpPr txBox="1">
            <a:spLocks/>
          </p:cNvSpPr>
          <p:nvPr/>
        </p:nvSpPr>
        <p:spPr>
          <a:xfrm>
            <a:off x="179423" y="4569060"/>
            <a:ext cx="9099080" cy="2288939"/>
          </a:xfrm>
          <a:prstGeom prst="rect">
            <a:avLst/>
          </a:prstGeom>
        </p:spPr>
        <p:txBody>
          <a:bodyPr vert="horz" lIns="91429" tIns="45714" rIns="91429" bIns="45714" rtlCol="0">
            <a:noAutofit/>
          </a:bodyPr>
          <a:lstStyle/>
          <a:p>
            <a:pPr>
              <a:spcBef>
                <a:spcPct val="20000"/>
              </a:spcBef>
              <a:defRPr/>
            </a:pPr>
            <a:r>
              <a:rPr lang="en-US" sz="2000" dirty="0" smtClean="0">
                <a:solidFill>
                  <a:srgbClr val="7F7F7F"/>
                </a:solidFill>
                <a:latin typeface="Georgia"/>
                <a:cs typeface="Georgia"/>
              </a:rPr>
              <a:t>1. Street wall provides sense of enclosure and defined space; Russell statue</a:t>
            </a:r>
          </a:p>
          <a:p>
            <a:pPr>
              <a:spcBef>
                <a:spcPct val="20000"/>
              </a:spcBef>
              <a:defRPr/>
            </a:pPr>
            <a:r>
              <a:rPr kumimoji="0" lang="en-US" sz="2000" u="none" strike="noStrike" kern="1200" cap="none" spc="0" normalizeH="0" noProof="0" dirty="0" smtClean="0">
                <a:ln>
                  <a:noFill/>
                </a:ln>
                <a:solidFill>
                  <a:srgbClr val="7F7F7F"/>
                </a:solidFill>
                <a:effectLst/>
                <a:uLnTx/>
                <a:uFillTx/>
                <a:latin typeface="Georgia"/>
                <a:cs typeface="Georgia"/>
              </a:rPr>
              <a:t>2. Numerous benches with shade trees for passive relaxation</a:t>
            </a:r>
          </a:p>
          <a:p>
            <a:pPr>
              <a:spcBef>
                <a:spcPct val="20000"/>
              </a:spcBef>
              <a:defRPr/>
            </a:pPr>
            <a:r>
              <a:rPr lang="en-US" sz="2000" dirty="0" smtClean="0">
                <a:solidFill>
                  <a:srgbClr val="7F7F7F"/>
                </a:solidFill>
                <a:latin typeface="Georgia"/>
                <a:cs typeface="Georgia"/>
              </a:rPr>
              <a:t>----------------------------</a:t>
            </a:r>
            <a:endParaRPr lang="en-US" sz="2000" dirty="0">
              <a:solidFill>
                <a:srgbClr val="7F7F7F"/>
              </a:solidFill>
              <a:latin typeface="Georgia"/>
              <a:cs typeface="Georgia"/>
            </a:endParaRPr>
          </a:p>
          <a:p>
            <a:pPr>
              <a:spcBef>
                <a:spcPct val="20000"/>
              </a:spcBef>
              <a:defRPr/>
            </a:pPr>
            <a:r>
              <a:rPr kumimoji="0" lang="en-US" sz="2000" u="none" strike="noStrike" kern="1200" cap="none" spc="0" normalizeH="0" noProof="0" dirty="0" smtClean="0">
                <a:ln>
                  <a:noFill/>
                </a:ln>
                <a:solidFill>
                  <a:srgbClr val="7F7F7F"/>
                </a:solidFill>
                <a:effectLst/>
                <a:uLnTx/>
                <a:uFillTx/>
                <a:latin typeface="Georgia"/>
                <a:cs typeface="Georgia"/>
              </a:rPr>
              <a:t>1. Potential as a lunch destination (movable seating, tables)</a:t>
            </a:r>
          </a:p>
          <a:p>
            <a:pPr>
              <a:spcBef>
                <a:spcPct val="20000"/>
              </a:spcBef>
              <a:defRPr/>
            </a:pPr>
            <a:r>
              <a:rPr lang="en-US" sz="2000" dirty="0" smtClean="0">
                <a:solidFill>
                  <a:srgbClr val="7F7F7F"/>
                </a:solidFill>
                <a:latin typeface="Georgia"/>
                <a:cs typeface="Georgia"/>
              </a:rPr>
              <a:t>2. Removal of pine trees for easier pedestrian traffic flow, true plaza feel</a:t>
            </a:r>
          </a:p>
          <a:p>
            <a:pPr>
              <a:spcBef>
                <a:spcPct val="20000"/>
              </a:spcBef>
              <a:defRPr/>
            </a:pPr>
            <a:r>
              <a:rPr kumimoji="0" lang="en-US" sz="2000" u="none" strike="noStrike" kern="1200" cap="none" spc="0" normalizeH="0" noProof="0" dirty="0" smtClean="0">
                <a:ln>
                  <a:noFill/>
                </a:ln>
                <a:solidFill>
                  <a:srgbClr val="7F7F7F"/>
                </a:solidFill>
                <a:effectLst/>
                <a:uLnTx/>
                <a:uFillTx/>
                <a:latin typeface="Georgia"/>
                <a:cs typeface="Georgia"/>
              </a:rPr>
              <a:t>3. Activate with small events, music; booths or tables along Central</a:t>
            </a:r>
            <a:endParaRPr lang="en-US" sz="2000" b="1" baseline="0" dirty="0" smtClean="0">
              <a:solidFill>
                <a:srgbClr val="7F7F7F"/>
              </a:solidFill>
              <a:latin typeface="Georgia"/>
              <a:cs typeface="Georgia"/>
            </a:endParaRPr>
          </a:p>
          <a:p>
            <a:pPr>
              <a:spcBef>
                <a:spcPct val="20000"/>
              </a:spcBef>
              <a:defRPr/>
            </a:pPr>
            <a:endParaRPr kumimoji="0" lang="en-US" sz="2000" u="none" strike="noStrike" kern="1200" cap="none" spc="0" normalizeH="0" baseline="0" noProof="0" dirty="0" smtClean="0">
              <a:ln>
                <a:noFill/>
              </a:ln>
              <a:solidFill>
                <a:srgbClr val="7F7F7F"/>
              </a:solidFill>
              <a:effectLst/>
              <a:uLnTx/>
              <a:uFillTx/>
              <a:latin typeface="Archer Book"/>
              <a:cs typeface="Archer Book"/>
            </a:endParaRPr>
          </a:p>
        </p:txBody>
      </p:sp>
      <p:sp>
        <p:nvSpPr>
          <p:cNvPr id="16" name="Title 1"/>
          <p:cNvSpPr txBox="1">
            <a:spLocks/>
          </p:cNvSpPr>
          <p:nvPr/>
        </p:nvSpPr>
        <p:spPr>
          <a:xfrm>
            <a:off x="0" y="3651720"/>
            <a:ext cx="9144000" cy="976267"/>
          </a:xfrm>
          <a:prstGeom prst="rect">
            <a:avLst/>
          </a:prstGeom>
        </p:spPr>
        <p:txBody>
          <a:bodyPr vert="horz" lIns="91429" tIns="45714" rIns="91429" bIns="45714" rtlCol="0" anchor="ctr">
            <a:noAutofit/>
          </a:bodyPr>
          <a:lstStyle/>
          <a:p>
            <a:pPr marL="0" marR="0" lvl="0" indent="0" fontAlgn="auto">
              <a:lnSpc>
                <a:spcPct val="100000"/>
              </a:lnSpc>
              <a:spcBef>
                <a:spcPct val="0"/>
              </a:spcBef>
              <a:spcAft>
                <a:spcPts val="0"/>
              </a:spcAft>
              <a:buClrTx/>
              <a:buSzTx/>
              <a:tabLst/>
              <a:defRPr/>
            </a:pPr>
            <a:r>
              <a:rPr kumimoji="0" lang="en-US" sz="2200" i="1" u="none" strike="noStrike" kern="1200" cap="none" spc="0" normalizeH="0" noProof="0" dirty="0" smtClean="0">
                <a:ln>
                  <a:noFill/>
                </a:ln>
                <a:solidFill>
                  <a:schemeClr val="tx1"/>
                </a:solidFill>
                <a:effectLst/>
                <a:uLnTx/>
                <a:uFillTx/>
                <a:latin typeface="Georgia"/>
                <a:ea typeface="+mj-ea"/>
                <a:cs typeface="Georgia"/>
              </a:rPr>
              <a:t>Choose 1 of your five places with the most potential. First, list 2 things you can do </a:t>
            </a:r>
            <a:r>
              <a:rPr lang="en-US" sz="2200" i="1" noProof="0" dirty="0" smtClean="0">
                <a:latin typeface="Georgia"/>
                <a:ea typeface="+mj-ea"/>
                <a:cs typeface="Georgia"/>
              </a:rPr>
              <a:t>in this place, and then list 3 additional things you </a:t>
            </a:r>
            <a:r>
              <a:rPr lang="en-US" sz="2200" i="1" dirty="0" smtClean="0">
                <a:latin typeface="Georgia"/>
                <a:ea typeface="+mj-ea"/>
                <a:cs typeface="Georgia"/>
              </a:rPr>
              <a:t>would like to do or experience </a:t>
            </a:r>
            <a:r>
              <a:rPr lang="en-US" sz="2200" i="1" noProof="0" dirty="0" smtClean="0">
                <a:latin typeface="Georgia"/>
                <a:ea typeface="+mj-ea"/>
                <a:cs typeface="Georgia"/>
              </a:rPr>
              <a:t>that would improve it.  </a:t>
            </a:r>
            <a:r>
              <a:rPr lang="en-US" sz="2200" b="1" i="1" dirty="0">
                <a:latin typeface="Georgia"/>
                <a:ea typeface="+mj-ea"/>
                <a:cs typeface="Georgia"/>
              </a:rPr>
              <a:t>Place: </a:t>
            </a:r>
            <a:r>
              <a:rPr lang="en-US" sz="2200" b="1" i="1" dirty="0" smtClean="0">
                <a:latin typeface="Georgia"/>
                <a:ea typeface="+mj-ea"/>
                <a:cs typeface="Georgia"/>
              </a:rPr>
              <a:t>Davidson Plaza</a:t>
            </a:r>
            <a:endParaRPr lang="en-US" sz="2200" b="1" i="1" dirty="0">
              <a:latin typeface="Georgia"/>
              <a:ea typeface="+mj-ea"/>
              <a:cs typeface="Georgia"/>
            </a:endParaRPr>
          </a:p>
          <a:p>
            <a:pPr marL="0" marR="0" lvl="0" indent="0" algn="l" defTabSz="914293" rtl="0" eaLnBrk="1" fontAlgn="auto" latinLnBrk="0" hangingPunct="1">
              <a:lnSpc>
                <a:spcPct val="100000"/>
              </a:lnSpc>
              <a:spcBef>
                <a:spcPct val="0"/>
              </a:spcBef>
              <a:spcAft>
                <a:spcPts val="0"/>
              </a:spcAft>
              <a:buClrTx/>
              <a:buSzTx/>
              <a:buFontTx/>
              <a:buNone/>
              <a:tabLst/>
              <a:defRPr/>
            </a:pPr>
            <a:endParaRPr kumimoji="0" lang="en-US" sz="2200" i="1" u="none" strike="noStrike" kern="1200" cap="none" spc="0" normalizeH="0" baseline="0" noProof="0" dirty="0">
              <a:ln>
                <a:noFill/>
              </a:ln>
              <a:solidFill>
                <a:schemeClr val="tx1"/>
              </a:solidFill>
              <a:effectLst/>
              <a:uLnTx/>
              <a:uFillTx/>
              <a:latin typeface="Georgia"/>
              <a:ea typeface="+mj-ea"/>
              <a:cs typeface="Georgia"/>
            </a:endParaRPr>
          </a:p>
        </p:txBody>
      </p:sp>
    </p:spTree>
    <p:extLst>
      <p:ext uri="{BB962C8B-B14F-4D97-AF65-F5344CB8AC3E}">
        <p14:creationId xmlns:p14="http://schemas.microsoft.com/office/powerpoint/2010/main" val="478405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0" y="672348"/>
            <a:ext cx="9144000" cy="914400"/>
          </a:xfrm>
        </p:spPr>
        <p:txBody>
          <a:bodyPr/>
          <a:lstStyle/>
          <a:p>
            <a:r>
              <a:rPr lang="en-US" sz="2200" i="1" dirty="0" smtClean="0">
                <a:latin typeface="Georgia"/>
                <a:cs typeface="Georgia"/>
              </a:rPr>
              <a:t>List 5 best places.  </a:t>
            </a:r>
            <a:r>
              <a:rPr lang="en-US" sz="2200" i="1" dirty="0">
                <a:latin typeface="Georgia"/>
                <a:cs typeface="Georgia"/>
              </a:rPr>
              <a:t>F</a:t>
            </a:r>
            <a:r>
              <a:rPr lang="en-US" sz="2200" i="1" dirty="0" smtClean="0">
                <a:latin typeface="Georgia"/>
                <a:cs typeface="Georgia"/>
              </a:rPr>
              <a:t>or each place provide 3-5 reasons why it is the best.</a:t>
            </a:r>
            <a:endParaRPr lang="en-US" sz="2200" i="1" dirty="0">
              <a:latin typeface="Georgia"/>
              <a:cs typeface="Georgia"/>
            </a:endParaRPr>
          </a:p>
        </p:txBody>
      </p:sp>
      <p:sp>
        <p:nvSpPr>
          <p:cNvPr id="19" name="Content Placeholder 2"/>
          <p:cNvSpPr>
            <a:spLocks noGrp="1"/>
          </p:cNvSpPr>
          <p:nvPr>
            <p:ph idx="1"/>
          </p:nvPr>
        </p:nvSpPr>
        <p:spPr>
          <a:xfrm>
            <a:off x="152400" y="1586749"/>
            <a:ext cx="8839200" cy="1371599"/>
          </a:xfrm>
        </p:spPr>
        <p:txBody>
          <a:bodyPr>
            <a:noAutofit/>
          </a:bodyPr>
          <a:lstStyle/>
          <a:p>
            <a:pPr marL="457200" indent="-457200">
              <a:buFont typeface="+mj-lt"/>
              <a:buAutoNum type="arabicPeriod"/>
            </a:pPr>
            <a:r>
              <a:rPr lang="en-US" sz="2000" dirty="0" smtClean="0">
                <a:latin typeface="Georgia"/>
                <a:cs typeface="Georgia"/>
              </a:rPr>
              <a:t> </a:t>
            </a:r>
          </a:p>
          <a:p>
            <a:pPr marL="0" indent="0">
              <a:buNone/>
            </a:pPr>
            <a:endParaRPr lang="en-US" sz="2000" dirty="0" smtClean="0">
              <a:latin typeface="Archer Book"/>
              <a:cs typeface="Archer Book"/>
            </a:endParaRPr>
          </a:p>
        </p:txBody>
      </p:sp>
      <p:sp>
        <p:nvSpPr>
          <p:cNvPr id="24" name="TextBox 23"/>
          <p:cNvSpPr txBox="1"/>
          <p:nvPr/>
        </p:nvSpPr>
        <p:spPr>
          <a:xfrm>
            <a:off x="104588" y="0"/>
            <a:ext cx="9039412" cy="461665"/>
          </a:xfrm>
          <a:prstGeom prst="rect">
            <a:avLst/>
          </a:prstGeom>
          <a:noFill/>
        </p:spPr>
        <p:txBody>
          <a:bodyPr wrap="square" rtlCol="0">
            <a:spAutoFit/>
          </a:bodyPr>
          <a:lstStyle/>
          <a:p>
            <a:pPr algn="ctr"/>
            <a:r>
              <a:rPr lang="en-US" sz="2400" b="1" dirty="0" smtClean="0">
                <a:solidFill>
                  <a:srgbClr val="DA5A28"/>
                </a:solidFill>
                <a:latin typeface="Arial"/>
                <a:cs typeface="Arial"/>
              </a:rPr>
              <a:t>POWER OF 10</a:t>
            </a:r>
            <a:r>
              <a:rPr lang="en-US" sz="2400" b="1" dirty="0" smtClean="0">
                <a:solidFill>
                  <a:srgbClr val="E18051"/>
                </a:solidFill>
                <a:latin typeface="Arial"/>
                <a:cs typeface="Arial"/>
              </a:rPr>
              <a:t>, </a:t>
            </a:r>
            <a:r>
              <a:rPr lang="en-US" sz="2400" b="1" dirty="0" smtClean="0">
                <a:solidFill>
                  <a:schemeClr val="tx1">
                    <a:lumMod val="50000"/>
                    <a:lumOff val="50000"/>
                  </a:schemeClr>
                </a:solidFill>
                <a:latin typeface="Arial"/>
                <a:cs typeface="Arial"/>
              </a:rPr>
              <a:t>[NAME OF MAIN STREET, CITY]</a:t>
            </a:r>
            <a:endParaRPr lang="en-US" sz="2400" b="1" dirty="0">
              <a:solidFill>
                <a:schemeClr val="tx1">
                  <a:lumMod val="50000"/>
                  <a:lumOff val="50000"/>
                </a:schemeClr>
              </a:solidFill>
              <a:latin typeface="Arial"/>
              <a:cs typeface="Arial"/>
            </a:endParaRPr>
          </a:p>
        </p:txBody>
      </p:sp>
      <p:sp>
        <p:nvSpPr>
          <p:cNvPr id="11" name="Title 1"/>
          <p:cNvSpPr txBox="1">
            <a:spLocks/>
          </p:cNvSpPr>
          <p:nvPr/>
        </p:nvSpPr>
        <p:spPr>
          <a:xfrm>
            <a:off x="76200" y="4731869"/>
            <a:ext cx="9144000" cy="914400"/>
          </a:xfrm>
          <a:prstGeom prst="rect">
            <a:avLst/>
          </a:prstGeom>
        </p:spPr>
        <p:txBody>
          <a:bodyPr vert="horz" lIns="91429" tIns="45714" rIns="91429" bIns="45714" rtlCol="0" anchor="ctr">
            <a:noAutofit/>
          </a:bodyPr>
          <a:lstStyle/>
          <a:p>
            <a:pPr marL="0" marR="0" lvl="0" indent="0" algn="l" defTabSz="914293" rtl="0" eaLnBrk="1" fontAlgn="auto" latinLnBrk="0" hangingPunct="1">
              <a:lnSpc>
                <a:spcPct val="100000"/>
              </a:lnSpc>
              <a:spcBef>
                <a:spcPct val="0"/>
              </a:spcBef>
              <a:spcAft>
                <a:spcPts val="0"/>
              </a:spcAft>
              <a:buClrTx/>
              <a:buSzTx/>
              <a:buFontTx/>
              <a:buNone/>
              <a:tabLst/>
              <a:defRPr/>
            </a:pPr>
            <a:endParaRPr kumimoji="0" lang="en-US" sz="2200" u="none" strike="noStrike" kern="1200" cap="none" spc="0" normalizeH="0" baseline="0" noProof="0" dirty="0">
              <a:ln>
                <a:noFill/>
              </a:ln>
              <a:solidFill>
                <a:schemeClr val="tx1"/>
              </a:solidFill>
              <a:effectLst/>
              <a:uLnTx/>
              <a:uFillTx/>
              <a:latin typeface="Archer Semibold Italic"/>
              <a:ea typeface="+mj-ea"/>
              <a:cs typeface="Archer Semibold Italic"/>
            </a:endParaRPr>
          </a:p>
        </p:txBody>
      </p:sp>
      <p:sp>
        <p:nvSpPr>
          <p:cNvPr id="15" name="Content Placeholder 2"/>
          <p:cNvSpPr txBox="1">
            <a:spLocks/>
          </p:cNvSpPr>
          <p:nvPr/>
        </p:nvSpPr>
        <p:spPr>
          <a:xfrm>
            <a:off x="179423" y="4516136"/>
            <a:ext cx="8839200" cy="2129205"/>
          </a:xfrm>
          <a:prstGeom prst="rect">
            <a:avLst/>
          </a:prstGeom>
        </p:spPr>
        <p:txBody>
          <a:bodyPr vert="horz" lIns="91429" tIns="45714" rIns="91429" bIns="45714" rtlCol="0">
            <a:normAutofit/>
          </a:bodyPr>
          <a:lstStyle/>
          <a:p>
            <a:pPr marL="342900" indent="-342900">
              <a:spcBef>
                <a:spcPct val="20000"/>
              </a:spcBef>
              <a:buFont typeface="+mj-lt"/>
              <a:buAutoNum type="arabicPeriod"/>
              <a:defRPr/>
            </a:pPr>
            <a:r>
              <a:rPr kumimoji="0" lang="en-US" u="none" strike="noStrike" kern="1200" cap="none" spc="0" normalizeH="0" noProof="0" dirty="0" smtClean="0">
                <a:ln>
                  <a:noFill/>
                </a:ln>
                <a:solidFill>
                  <a:schemeClr val="tx1"/>
                </a:solidFill>
                <a:effectLst/>
                <a:uLnTx/>
                <a:uFillTx/>
                <a:latin typeface="Georgia"/>
                <a:cs typeface="Georgia"/>
              </a:rPr>
              <a:t/>
            </a:r>
            <a:br>
              <a:rPr kumimoji="0" lang="en-US" u="none" strike="noStrike" kern="1200" cap="none" spc="0" normalizeH="0" noProof="0" dirty="0" smtClean="0">
                <a:ln>
                  <a:noFill/>
                </a:ln>
                <a:solidFill>
                  <a:schemeClr val="tx1"/>
                </a:solidFill>
                <a:effectLst/>
                <a:uLnTx/>
                <a:uFillTx/>
                <a:latin typeface="Georgia"/>
                <a:cs typeface="Georgia"/>
              </a:rPr>
            </a:br>
            <a:endParaRPr kumimoji="0" lang="en-US" u="none" strike="noStrike" kern="1200" cap="none" spc="0" normalizeH="0" noProof="0" dirty="0" smtClean="0">
              <a:ln>
                <a:noFill/>
              </a:ln>
              <a:solidFill>
                <a:schemeClr val="tx1"/>
              </a:solidFill>
              <a:effectLst/>
              <a:uLnTx/>
              <a:uFillTx/>
              <a:latin typeface="Georgia"/>
              <a:cs typeface="Georgia"/>
            </a:endParaRPr>
          </a:p>
          <a:p>
            <a:pPr>
              <a:spcBef>
                <a:spcPct val="20000"/>
              </a:spcBef>
              <a:defRPr/>
            </a:pPr>
            <a:endParaRPr lang="en-US" b="1" baseline="0" dirty="0" smtClean="0">
              <a:latin typeface="Georgia"/>
              <a:cs typeface="Georgia"/>
            </a:endParaRPr>
          </a:p>
          <a:p>
            <a:pPr>
              <a:spcBef>
                <a:spcPct val="20000"/>
              </a:spcBef>
              <a:defRPr/>
            </a:pPr>
            <a:endParaRPr kumimoji="0" lang="en-US" u="none" strike="noStrike" kern="1200" cap="none" spc="0" normalizeH="0" baseline="0" noProof="0" dirty="0" smtClean="0">
              <a:ln>
                <a:noFill/>
              </a:ln>
              <a:solidFill>
                <a:schemeClr val="tx1"/>
              </a:solidFill>
              <a:effectLst/>
              <a:uLnTx/>
              <a:uFillTx/>
              <a:latin typeface="Archer Book"/>
              <a:cs typeface="Archer Book"/>
            </a:endParaRPr>
          </a:p>
        </p:txBody>
      </p:sp>
      <p:sp>
        <p:nvSpPr>
          <p:cNvPr id="16" name="Title 1"/>
          <p:cNvSpPr txBox="1">
            <a:spLocks/>
          </p:cNvSpPr>
          <p:nvPr/>
        </p:nvSpPr>
        <p:spPr>
          <a:xfrm>
            <a:off x="0" y="3766510"/>
            <a:ext cx="9144000" cy="914400"/>
          </a:xfrm>
          <a:prstGeom prst="rect">
            <a:avLst/>
          </a:prstGeom>
        </p:spPr>
        <p:txBody>
          <a:bodyPr vert="horz" lIns="91429" tIns="45714" rIns="91429" bIns="45714" rtlCol="0" anchor="ctr">
            <a:noAutofit/>
          </a:bodyPr>
          <a:lstStyle/>
          <a:p>
            <a:pPr marL="0" marR="0" lvl="0" indent="0" algn="l" defTabSz="914293" rtl="0" eaLnBrk="1" fontAlgn="auto" latinLnBrk="0" hangingPunct="1">
              <a:lnSpc>
                <a:spcPct val="100000"/>
              </a:lnSpc>
              <a:spcBef>
                <a:spcPct val="0"/>
              </a:spcBef>
              <a:spcAft>
                <a:spcPts val="0"/>
              </a:spcAft>
              <a:buClrTx/>
              <a:buSzTx/>
              <a:buFontTx/>
              <a:buNone/>
              <a:tabLst/>
              <a:defRPr/>
            </a:pPr>
            <a:r>
              <a:rPr kumimoji="0" lang="en-US" sz="2200" i="1" u="none" strike="noStrike" kern="1200" cap="none" spc="0" normalizeH="0" noProof="0" dirty="0" smtClean="0">
                <a:ln>
                  <a:noFill/>
                </a:ln>
                <a:solidFill>
                  <a:schemeClr val="tx1"/>
                </a:solidFill>
                <a:effectLst/>
                <a:uLnTx/>
                <a:uFillTx/>
                <a:latin typeface="Georgia"/>
                <a:ea typeface="+mj-ea"/>
                <a:cs typeface="Georgia"/>
              </a:rPr>
              <a:t>List 5 places with </a:t>
            </a:r>
            <a:r>
              <a:rPr lang="en-US" sz="2200" i="1" dirty="0" smtClean="0">
                <a:latin typeface="Georgia"/>
                <a:ea typeface="+mj-ea"/>
                <a:cs typeface="Georgia"/>
              </a:rPr>
              <a:t>the </a:t>
            </a:r>
            <a:r>
              <a:rPr kumimoji="0" lang="en-US" sz="2200" i="1" u="none" strike="noStrike" kern="1200" cap="none" spc="0" normalizeH="0" noProof="0" dirty="0" smtClean="0">
                <a:ln>
                  <a:noFill/>
                </a:ln>
                <a:solidFill>
                  <a:schemeClr val="tx1"/>
                </a:solidFill>
                <a:effectLst/>
                <a:uLnTx/>
                <a:uFillTx/>
                <a:latin typeface="Georgia"/>
                <a:ea typeface="+mj-ea"/>
                <a:cs typeface="Georgia"/>
              </a:rPr>
              <a:t>most potential</a:t>
            </a:r>
            <a:r>
              <a:rPr lang="en-US" sz="2200" i="1" dirty="0" smtClean="0">
                <a:latin typeface="Georgia"/>
                <a:ea typeface="+mj-ea"/>
                <a:cs typeface="Georgia"/>
              </a:rPr>
              <a:t>.</a:t>
            </a:r>
          </a:p>
          <a:p>
            <a:pPr marL="0" marR="0" lvl="0" indent="0" algn="l" defTabSz="914293" rtl="0" eaLnBrk="1" fontAlgn="auto" latinLnBrk="0" hangingPunct="1">
              <a:lnSpc>
                <a:spcPct val="100000"/>
              </a:lnSpc>
              <a:spcBef>
                <a:spcPct val="0"/>
              </a:spcBef>
              <a:spcAft>
                <a:spcPts val="0"/>
              </a:spcAft>
              <a:buClrTx/>
              <a:buSzTx/>
              <a:buFontTx/>
              <a:buNone/>
              <a:tabLst/>
              <a:defRPr/>
            </a:pPr>
            <a:endParaRPr kumimoji="0" lang="en-US" sz="2200" i="1" u="none" strike="noStrike" kern="1200" cap="none" spc="0" normalizeH="0" baseline="0" noProof="0" dirty="0">
              <a:ln>
                <a:noFill/>
              </a:ln>
              <a:solidFill>
                <a:schemeClr val="tx1"/>
              </a:solidFill>
              <a:effectLst/>
              <a:uLnTx/>
              <a:uFillTx/>
              <a:latin typeface="Georgia"/>
              <a:ea typeface="+mj-ea"/>
              <a:cs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7411" y="3033058"/>
            <a:ext cx="3167530" cy="923330"/>
          </a:xfrm>
          <a:prstGeom prst="rect">
            <a:avLst/>
          </a:prstGeom>
          <a:noFill/>
        </p:spPr>
        <p:txBody>
          <a:bodyPr wrap="square" rtlCol="0">
            <a:spAutoFit/>
          </a:bodyPr>
          <a:lstStyle/>
          <a:p>
            <a:r>
              <a:rPr lang="en-US" dirty="0" smtClean="0"/>
              <a:t>Place image of aerial here and drag the dots at left onto the map. </a:t>
            </a:r>
            <a:endParaRPr lang="en-US" dirty="0"/>
          </a:p>
        </p:txBody>
      </p:sp>
      <p:sp>
        <p:nvSpPr>
          <p:cNvPr id="34" name="TextBox 33"/>
          <p:cNvSpPr txBox="1"/>
          <p:nvPr/>
        </p:nvSpPr>
        <p:spPr>
          <a:xfrm>
            <a:off x="963870" y="6305164"/>
            <a:ext cx="1088605" cy="369332"/>
          </a:xfrm>
          <a:prstGeom prst="rect">
            <a:avLst/>
          </a:prstGeom>
          <a:noFill/>
        </p:spPr>
        <p:txBody>
          <a:bodyPr wrap="square" rtlCol="0">
            <a:spAutoFit/>
          </a:bodyPr>
          <a:lstStyle/>
          <a:p>
            <a:r>
              <a:rPr lang="en-US" dirty="0" smtClean="0"/>
              <a:t>Best</a:t>
            </a:r>
            <a:endParaRPr lang="en-US" dirty="0"/>
          </a:p>
        </p:txBody>
      </p:sp>
      <p:sp>
        <p:nvSpPr>
          <p:cNvPr id="35" name="TextBox 34"/>
          <p:cNvSpPr txBox="1"/>
          <p:nvPr/>
        </p:nvSpPr>
        <p:spPr>
          <a:xfrm>
            <a:off x="2760517" y="6344162"/>
            <a:ext cx="1763998" cy="369332"/>
          </a:xfrm>
          <a:prstGeom prst="rect">
            <a:avLst/>
          </a:prstGeom>
          <a:noFill/>
        </p:spPr>
        <p:txBody>
          <a:bodyPr wrap="square" rtlCol="0">
            <a:spAutoFit/>
          </a:bodyPr>
          <a:lstStyle/>
          <a:p>
            <a:r>
              <a:rPr lang="en-US" dirty="0" smtClean="0"/>
              <a:t>Most Potential</a:t>
            </a:r>
            <a:endParaRPr lang="en-US" dirty="0"/>
          </a:p>
        </p:txBody>
      </p:sp>
      <p:sp>
        <p:nvSpPr>
          <p:cNvPr id="66" name="Oval 65"/>
          <p:cNvSpPr/>
          <p:nvPr/>
        </p:nvSpPr>
        <p:spPr>
          <a:xfrm>
            <a:off x="407734" y="6303914"/>
            <a:ext cx="457200" cy="457200"/>
          </a:xfrm>
          <a:prstGeom prst="ellipse">
            <a:avLst/>
          </a:prstGeom>
          <a:solidFill>
            <a:srgbClr val="76A6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238400" y="6315892"/>
            <a:ext cx="457200" cy="457200"/>
          </a:xfrm>
          <a:prstGeom prst="ellipse">
            <a:avLst/>
          </a:prstGeom>
          <a:solidFill>
            <a:srgbClr val="F2D1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1185598" y="1320086"/>
            <a:ext cx="606420" cy="457200"/>
            <a:chOff x="818700" y="282120"/>
            <a:chExt cx="606420" cy="457200"/>
          </a:xfrm>
          <a:solidFill>
            <a:srgbClr val="76A63A"/>
          </a:solidFill>
        </p:grpSpPr>
        <p:sp>
          <p:nvSpPr>
            <p:cNvPr id="40" name="Oval 39"/>
            <p:cNvSpPr/>
            <p:nvPr/>
          </p:nvSpPr>
          <p:spPr>
            <a:xfrm>
              <a:off x="818700" y="282120"/>
              <a:ext cx="457200" cy="457200"/>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891720" y="316140"/>
              <a:ext cx="533400" cy="369332"/>
            </a:xfrm>
            <a:prstGeom prst="rect">
              <a:avLst/>
            </a:prstGeom>
            <a:noFill/>
          </p:spPr>
          <p:txBody>
            <a:bodyPr wrap="square" rtlCol="0">
              <a:spAutoFit/>
            </a:bodyPr>
            <a:lstStyle/>
            <a:p>
              <a:r>
                <a:rPr lang="en-US" dirty="0" smtClean="0">
                  <a:solidFill>
                    <a:schemeClr val="bg1"/>
                  </a:solidFill>
                  <a:latin typeface="Arial"/>
                  <a:cs typeface="Arial"/>
                </a:rPr>
                <a:t>1</a:t>
              </a:r>
              <a:endParaRPr lang="en-US" dirty="0">
                <a:solidFill>
                  <a:schemeClr val="bg1"/>
                </a:solidFill>
                <a:latin typeface="Arial"/>
                <a:cs typeface="Arial"/>
              </a:endParaRPr>
            </a:p>
          </p:txBody>
        </p:sp>
      </p:grpSp>
      <p:grpSp>
        <p:nvGrpSpPr>
          <p:cNvPr id="42" name="Group 41"/>
          <p:cNvGrpSpPr/>
          <p:nvPr/>
        </p:nvGrpSpPr>
        <p:grpSpPr>
          <a:xfrm>
            <a:off x="-1180665" y="1994845"/>
            <a:ext cx="606420" cy="457200"/>
            <a:chOff x="818700" y="282120"/>
            <a:chExt cx="606420" cy="457200"/>
          </a:xfrm>
          <a:solidFill>
            <a:srgbClr val="76A63A"/>
          </a:solidFill>
        </p:grpSpPr>
        <p:sp>
          <p:nvSpPr>
            <p:cNvPr id="43" name="Oval 42"/>
            <p:cNvSpPr/>
            <p:nvPr/>
          </p:nvSpPr>
          <p:spPr>
            <a:xfrm>
              <a:off x="818700" y="282120"/>
              <a:ext cx="457200" cy="457200"/>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891720" y="316140"/>
              <a:ext cx="533400" cy="369332"/>
            </a:xfrm>
            <a:prstGeom prst="rect">
              <a:avLst/>
            </a:prstGeom>
            <a:noFill/>
          </p:spPr>
          <p:txBody>
            <a:bodyPr wrap="square" rtlCol="0">
              <a:spAutoFit/>
            </a:bodyPr>
            <a:lstStyle/>
            <a:p>
              <a:r>
                <a:rPr lang="en-US" dirty="0">
                  <a:solidFill>
                    <a:schemeClr val="bg1"/>
                  </a:solidFill>
                  <a:latin typeface="Arial"/>
                  <a:cs typeface="Arial"/>
                </a:rPr>
                <a:t>2</a:t>
              </a:r>
            </a:p>
          </p:txBody>
        </p:sp>
      </p:grpSp>
      <p:grpSp>
        <p:nvGrpSpPr>
          <p:cNvPr id="45" name="Group 44"/>
          <p:cNvGrpSpPr/>
          <p:nvPr/>
        </p:nvGrpSpPr>
        <p:grpSpPr>
          <a:xfrm>
            <a:off x="-1213025" y="2593735"/>
            <a:ext cx="606420" cy="457200"/>
            <a:chOff x="818700" y="282120"/>
            <a:chExt cx="606420" cy="457200"/>
          </a:xfrm>
          <a:solidFill>
            <a:srgbClr val="76A63A"/>
          </a:solidFill>
        </p:grpSpPr>
        <p:sp>
          <p:nvSpPr>
            <p:cNvPr id="46" name="Oval 45"/>
            <p:cNvSpPr/>
            <p:nvPr/>
          </p:nvSpPr>
          <p:spPr>
            <a:xfrm>
              <a:off x="818700" y="282120"/>
              <a:ext cx="457200" cy="457200"/>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891720" y="316140"/>
              <a:ext cx="533400" cy="369332"/>
            </a:xfrm>
            <a:prstGeom prst="rect">
              <a:avLst/>
            </a:prstGeom>
            <a:noFill/>
          </p:spPr>
          <p:txBody>
            <a:bodyPr wrap="square" rtlCol="0">
              <a:spAutoFit/>
            </a:bodyPr>
            <a:lstStyle/>
            <a:p>
              <a:r>
                <a:rPr lang="en-US" dirty="0" smtClean="0">
                  <a:solidFill>
                    <a:schemeClr val="bg1"/>
                  </a:solidFill>
                  <a:latin typeface="Arial"/>
                  <a:cs typeface="Arial"/>
                </a:rPr>
                <a:t>3</a:t>
              </a:r>
              <a:endParaRPr lang="en-US" dirty="0">
                <a:solidFill>
                  <a:schemeClr val="bg1"/>
                </a:solidFill>
                <a:latin typeface="Arial"/>
                <a:cs typeface="Arial"/>
              </a:endParaRPr>
            </a:p>
          </p:txBody>
        </p:sp>
      </p:grpSp>
      <p:grpSp>
        <p:nvGrpSpPr>
          <p:cNvPr id="48" name="Group 47"/>
          <p:cNvGrpSpPr/>
          <p:nvPr/>
        </p:nvGrpSpPr>
        <p:grpSpPr>
          <a:xfrm>
            <a:off x="-1626018" y="3829381"/>
            <a:ext cx="606420" cy="457200"/>
            <a:chOff x="818700" y="282120"/>
            <a:chExt cx="606420" cy="457200"/>
          </a:xfrm>
          <a:solidFill>
            <a:srgbClr val="F2D13B"/>
          </a:solidFill>
        </p:grpSpPr>
        <p:sp>
          <p:nvSpPr>
            <p:cNvPr id="49" name="Oval 48"/>
            <p:cNvSpPr/>
            <p:nvPr/>
          </p:nvSpPr>
          <p:spPr>
            <a:xfrm>
              <a:off x="818700" y="282120"/>
              <a:ext cx="457200" cy="457200"/>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891720" y="316140"/>
              <a:ext cx="533400" cy="369332"/>
            </a:xfrm>
            <a:prstGeom prst="rect">
              <a:avLst/>
            </a:prstGeom>
            <a:noFill/>
          </p:spPr>
          <p:txBody>
            <a:bodyPr wrap="square" rtlCol="0">
              <a:spAutoFit/>
            </a:bodyPr>
            <a:lstStyle/>
            <a:p>
              <a:r>
                <a:rPr lang="en-US" dirty="0" smtClean="0">
                  <a:solidFill>
                    <a:schemeClr val="bg1"/>
                  </a:solidFill>
                  <a:latin typeface="Arial"/>
                  <a:cs typeface="Arial"/>
                </a:rPr>
                <a:t>1</a:t>
              </a:r>
              <a:endParaRPr lang="en-US" dirty="0">
                <a:solidFill>
                  <a:schemeClr val="bg1"/>
                </a:solidFill>
                <a:latin typeface="Arial"/>
                <a:cs typeface="Arial"/>
              </a:endParaRPr>
            </a:p>
          </p:txBody>
        </p:sp>
      </p:grpSp>
      <p:grpSp>
        <p:nvGrpSpPr>
          <p:cNvPr id="51" name="Group 50"/>
          <p:cNvGrpSpPr/>
          <p:nvPr/>
        </p:nvGrpSpPr>
        <p:grpSpPr>
          <a:xfrm>
            <a:off x="-1870967" y="4362851"/>
            <a:ext cx="606420" cy="457200"/>
            <a:chOff x="818700" y="282120"/>
            <a:chExt cx="606420" cy="457200"/>
          </a:xfrm>
          <a:solidFill>
            <a:srgbClr val="F2D13B"/>
          </a:solidFill>
        </p:grpSpPr>
        <p:sp>
          <p:nvSpPr>
            <p:cNvPr id="52" name="Oval 51"/>
            <p:cNvSpPr/>
            <p:nvPr/>
          </p:nvSpPr>
          <p:spPr>
            <a:xfrm>
              <a:off x="818700" y="282120"/>
              <a:ext cx="457200" cy="457200"/>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891720" y="316140"/>
              <a:ext cx="533400" cy="369332"/>
            </a:xfrm>
            <a:prstGeom prst="rect">
              <a:avLst/>
            </a:prstGeom>
            <a:noFill/>
          </p:spPr>
          <p:txBody>
            <a:bodyPr wrap="square" rtlCol="0">
              <a:spAutoFit/>
            </a:bodyPr>
            <a:lstStyle/>
            <a:p>
              <a:r>
                <a:rPr lang="en-US" dirty="0">
                  <a:solidFill>
                    <a:schemeClr val="bg1"/>
                  </a:solidFill>
                  <a:latin typeface="Arial"/>
                  <a:cs typeface="Arial"/>
                </a:rPr>
                <a:t>2</a:t>
              </a:r>
            </a:p>
          </p:txBody>
        </p:sp>
      </p:grpSp>
      <p:grpSp>
        <p:nvGrpSpPr>
          <p:cNvPr id="54" name="Group 53"/>
          <p:cNvGrpSpPr/>
          <p:nvPr/>
        </p:nvGrpSpPr>
        <p:grpSpPr>
          <a:xfrm>
            <a:off x="-1261052" y="4276815"/>
            <a:ext cx="606420" cy="457200"/>
            <a:chOff x="818700" y="282120"/>
            <a:chExt cx="606420" cy="457200"/>
          </a:xfrm>
          <a:solidFill>
            <a:srgbClr val="F2D13B"/>
          </a:solidFill>
        </p:grpSpPr>
        <p:sp>
          <p:nvSpPr>
            <p:cNvPr id="55" name="Oval 54"/>
            <p:cNvSpPr/>
            <p:nvPr/>
          </p:nvSpPr>
          <p:spPr>
            <a:xfrm>
              <a:off x="818700" y="282120"/>
              <a:ext cx="457200" cy="457200"/>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891720" y="316140"/>
              <a:ext cx="533400" cy="369332"/>
            </a:xfrm>
            <a:prstGeom prst="rect">
              <a:avLst/>
            </a:prstGeom>
            <a:noFill/>
          </p:spPr>
          <p:txBody>
            <a:bodyPr wrap="square" rtlCol="0">
              <a:spAutoFit/>
            </a:bodyPr>
            <a:lstStyle/>
            <a:p>
              <a:r>
                <a:rPr lang="en-US" dirty="0" smtClean="0">
                  <a:solidFill>
                    <a:schemeClr val="bg1"/>
                  </a:solidFill>
                  <a:latin typeface="Arial"/>
                  <a:cs typeface="Arial"/>
                </a:rPr>
                <a:t>3</a:t>
              </a:r>
              <a:endParaRPr lang="en-US" dirty="0">
                <a:solidFill>
                  <a:schemeClr val="bg1"/>
                </a:solidFill>
                <a:latin typeface="Arial"/>
                <a:cs typeface="Arial"/>
              </a:endParaRPr>
            </a:p>
          </p:txBody>
        </p:sp>
      </p:grpSp>
      <p:grpSp>
        <p:nvGrpSpPr>
          <p:cNvPr id="37" name="Group 36"/>
          <p:cNvGrpSpPr/>
          <p:nvPr/>
        </p:nvGrpSpPr>
        <p:grpSpPr>
          <a:xfrm>
            <a:off x="-1817283" y="1691365"/>
            <a:ext cx="606420" cy="457200"/>
            <a:chOff x="818700" y="282120"/>
            <a:chExt cx="606420" cy="457200"/>
          </a:xfrm>
          <a:solidFill>
            <a:srgbClr val="76A63A"/>
          </a:solidFill>
        </p:grpSpPr>
        <p:sp>
          <p:nvSpPr>
            <p:cNvPr id="38" name="Oval 37"/>
            <p:cNvSpPr/>
            <p:nvPr/>
          </p:nvSpPr>
          <p:spPr>
            <a:xfrm>
              <a:off x="818700" y="282120"/>
              <a:ext cx="457200" cy="457200"/>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891720" y="316140"/>
              <a:ext cx="533400" cy="369332"/>
            </a:xfrm>
            <a:prstGeom prst="rect">
              <a:avLst/>
            </a:prstGeom>
            <a:noFill/>
          </p:spPr>
          <p:txBody>
            <a:bodyPr wrap="square" rtlCol="0">
              <a:spAutoFit/>
            </a:bodyPr>
            <a:lstStyle/>
            <a:p>
              <a:r>
                <a:rPr lang="en-US" dirty="0">
                  <a:solidFill>
                    <a:schemeClr val="bg1"/>
                  </a:solidFill>
                  <a:latin typeface="Arial"/>
                  <a:cs typeface="Arial"/>
                </a:rPr>
                <a:t>4</a:t>
              </a:r>
            </a:p>
          </p:txBody>
        </p:sp>
      </p:grpSp>
      <p:grpSp>
        <p:nvGrpSpPr>
          <p:cNvPr id="70" name="Group 69"/>
          <p:cNvGrpSpPr/>
          <p:nvPr/>
        </p:nvGrpSpPr>
        <p:grpSpPr>
          <a:xfrm>
            <a:off x="-1921872" y="2289013"/>
            <a:ext cx="606420" cy="457200"/>
            <a:chOff x="818700" y="282120"/>
            <a:chExt cx="606420" cy="457200"/>
          </a:xfrm>
          <a:solidFill>
            <a:srgbClr val="76A63A"/>
          </a:solidFill>
        </p:grpSpPr>
        <p:sp>
          <p:nvSpPr>
            <p:cNvPr id="71" name="Oval 70"/>
            <p:cNvSpPr/>
            <p:nvPr/>
          </p:nvSpPr>
          <p:spPr>
            <a:xfrm>
              <a:off x="818700" y="282120"/>
              <a:ext cx="457200" cy="457200"/>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891720" y="316140"/>
              <a:ext cx="533400" cy="369332"/>
            </a:xfrm>
            <a:prstGeom prst="rect">
              <a:avLst/>
            </a:prstGeom>
            <a:noFill/>
          </p:spPr>
          <p:txBody>
            <a:bodyPr wrap="square" rtlCol="0">
              <a:spAutoFit/>
            </a:bodyPr>
            <a:lstStyle/>
            <a:p>
              <a:r>
                <a:rPr lang="en-US" dirty="0">
                  <a:solidFill>
                    <a:schemeClr val="bg1"/>
                  </a:solidFill>
                  <a:latin typeface="Arial"/>
                  <a:cs typeface="Arial"/>
                </a:rPr>
                <a:t>5</a:t>
              </a:r>
            </a:p>
          </p:txBody>
        </p:sp>
      </p:grpSp>
      <p:grpSp>
        <p:nvGrpSpPr>
          <p:cNvPr id="73" name="Group 72"/>
          <p:cNvGrpSpPr/>
          <p:nvPr/>
        </p:nvGrpSpPr>
        <p:grpSpPr>
          <a:xfrm>
            <a:off x="-2203997" y="4985634"/>
            <a:ext cx="606420" cy="457200"/>
            <a:chOff x="818700" y="282120"/>
            <a:chExt cx="606420" cy="457200"/>
          </a:xfrm>
          <a:solidFill>
            <a:srgbClr val="F2D13B"/>
          </a:solidFill>
        </p:grpSpPr>
        <p:sp>
          <p:nvSpPr>
            <p:cNvPr id="74" name="Oval 73"/>
            <p:cNvSpPr/>
            <p:nvPr/>
          </p:nvSpPr>
          <p:spPr>
            <a:xfrm>
              <a:off x="818700" y="282120"/>
              <a:ext cx="457200" cy="457200"/>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extBox 74"/>
            <p:cNvSpPr txBox="1"/>
            <p:nvPr/>
          </p:nvSpPr>
          <p:spPr>
            <a:xfrm>
              <a:off x="891720" y="316140"/>
              <a:ext cx="533400" cy="369332"/>
            </a:xfrm>
            <a:prstGeom prst="rect">
              <a:avLst/>
            </a:prstGeom>
            <a:noFill/>
          </p:spPr>
          <p:txBody>
            <a:bodyPr wrap="square" rtlCol="0">
              <a:spAutoFit/>
            </a:bodyPr>
            <a:lstStyle/>
            <a:p>
              <a:r>
                <a:rPr lang="en-US" dirty="0">
                  <a:solidFill>
                    <a:schemeClr val="bg1"/>
                  </a:solidFill>
                  <a:latin typeface="Arial"/>
                  <a:cs typeface="Arial"/>
                </a:rPr>
                <a:t>4</a:t>
              </a:r>
            </a:p>
          </p:txBody>
        </p:sp>
      </p:grpSp>
      <p:grpSp>
        <p:nvGrpSpPr>
          <p:cNvPr id="76" name="Group 75"/>
          <p:cNvGrpSpPr/>
          <p:nvPr/>
        </p:nvGrpSpPr>
        <p:grpSpPr>
          <a:xfrm>
            <a:off x="-1545142" y="4887264"/>
            <a:ext cx="606420" cy="457200"/>
            <a:chOff x="818700" y="282120"/>
            <a:chExt cx="606420" cy="457200"/>
          </a:xfrm>
          <a:solidFill>
            <a:srgbClr val="F2D13B"/>
          </a:solidFill>
        </p:grpSpPr>
        <p:sp>
          <p:nvSpPr>
            <p:cNvPr id="77" name="Oval 76"/>
            <p:cNvSpPr/>
            <p:nvPr/>
          </p:nvSpPr>
          <p:spPr>
            <a:xfrm>
              <a:off x="818700" y="282120"/>
              <a:ext cx="457200" cy="457200"/>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a:off x="891720" y="316140"/>
              <a:ext cx="533400" cy="369332"/>
            </a:xfrm>
            <a:prstGeom prst="rect">
              <a:avLst/>
            </a:prstGeom>
            <a:noFill/>
          </p:spPr>
          <p:txBody>
            <a:bodyPr wrap="square" rtlCol="0">
              <a:spAutoFit/>
            </a:bodyPr>
            <a:lstStyle/>
            <a:p>
              <a:r>
                <a:rPr lang="en-US" dirty="0" smtClean="0">
                  <a:solidFill>
                    <a:schemeClr val="bg1"/>
                  </a:solidFill>
                  <a:latin typeface="Arial"/>
                  <a:cs typeface="Arial"/>
                </a:rPr>
                <a:t>5</a:t>
              </a:r>
              <a:endParaRPr lang="en-US" dirty="0">
                <a:solidFill>
                  <a:schemeClr val="bg1"/>
                </a:solidFill>
                <a:latin typeface="Arial"/>
                <a:cs typeface="Arial"/>
              </a:endParaRPr>
            </a:p>
          </p:txBody>
        </p:sp>
      </p:grpSp>
    </p:spTree>
    <p:extLst>
      <p:ext uri="{BB962C8B-B14F-4D97-AF65-F5344CB8AC3E}">
        <p14:creationId xmlns:p14="http://schemas.microsoft.com/office/powerpoint/2010/main" val="3656878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0" y="619425"/>
            <a:ext cx="9144000" cy="914400"/>
          </a:xfrm>
        </p:spPr>
        <p:txBody>
          <a:bodyPr/>
          <a:lstStyle/>
          <a:p>
            <a:r>
              <a:rPr lang="en-US" sz="2200" i="1" dirty="0" smtClean="0">
                <a:latin typeface="Georgia"/>
                <a:cs typeface="Georgia"/>
              </a:rPr>
              <a:t>Choose 1 of your five best places. List 5 things you can do or experience in this place that make it great.  [PLACE: ----]</a:t>
            </a:r>
            <a:endParaRPr lang="en-US" sz="2200" i="1" dirty="0">
              <a:latin typeface="Georgia"/>
              <a:cs typeface="Georgia"/>
            </a:endParaRPr>
          </a:p>
        </p:txBody>
      </p:sp>
      <p:sp>
        <p:nvSpPr>
          <p:cNvPr id="19" name="Content Placeholder 2"/>
          <p:cNvSpPr>
            <a:spLocks noGrp="1"/>
          </p:cNvSpPr>
          <p:nvPr>
            <p:ph idx="1"/>
          </p:nvPr>
        </p:nvSpPr>
        <p:spPr>
          <a:xfrm>
            <a:off x="152400" y="1498544"/>
            <a:ext cx="8839200" cy="1870918"/>
          </a:xfrm>
        </p:spPr>
        <p:txBody>
          <a:bodyPr>
            <a:noAutofit/>
          </a:bodyPr>
          <a:lstStyle/>
          <a:p>
            <a:pPr marL="0" indent="0">
              <a:buNone/>
              <a:defRPr/>
            </a:pPr>
            <a:r>
              <a:rPr lang="en-US" sz="2000" dirty="0">
                <a:solidFill>
                  <a:srgbClr val="7F7F7F"/>
                </a:solidFill>
                <a:latin typeface="Georgia"/>
                <a:cs typeface="Georgia"/>
              </a:rPr>
              <a:t>1.</a:t>
            </a:r>
          </a:p>
          <a:p>
            <a:pPr marL="0" indent="0">
              <a:buNone/>
              <a:defRPr/>
            </a:pPr>
            <a:r>
              <a:rPr lang="en-US" sz="2000" dirty="0">
                <a:solidFill>
                  <a:srgbClr val="7F7F7F"/>
                </a:solidFill>
                <a:latin typeface="Georgia"/>
                <a:cs typeface="Georgia"/>
              </a:rPr>
              <a:t>2.</a:t>
            </a:r>
          </a:p>
          <a:p>
            <a:pPr marL="0" indent="0">
              <a:buNone/>
              <a:defRPr/>
            </a:pPr>
            <a:r>
              <a:rPr lang="en-US" sz="2000" dirty="0">
                <a:solidFill>
                  <a:srgbClr val="7F7F7F"/>
                </a:solidFill>
                <a:latin typeface="Georgia"/>
                <a:cs typeface="Georgia"/>
              </a:rPr>
              <a:t>3.</a:t>
            </a:r>
          </a:p>
          <a:p>
            <a:pPr marL="0" indent="0">
              <a:buNone/>
              <a:defRPr/>
            </a:pPr>
            <a:r>
              <a:rPr lang="en-US" sz="2000" dirty="0">
                <a:solidFill>
                  <a:srgbClr val="7F7F7F"/>
                </a:solidFill>
                <a:latin typeface="Georgia"/>
                <a:cs typeface="Georgia"/>
              </a:rPr>
              <a:t>4.</a:t>
            </a:r>
          </a:p>
          <a:p>
            <a:pPr marL="0" indent="0">
              <a:buNone/>
              <a:defRPr/>
            </a:pPr>
            <a:r>
              <a:rPr lang="en-US" sz="2000" dirty="0">
                <a:solidFill>
                  <a:srgbClr val="7F7F7F"/>
                </a:solidFill>
                <a:latin typeface="Georgia"/>
                <a:cs typeface="Georgia"/>
              </a:rPr>
              <a:t>5. </a:t>
            </a:r>
          </a:p>
          <a:p>
            <a:pPr marL="0" indent="0">
              <a:buNone/>
            </a:pPr>
            <a:endParaRPr lang="en-US" sz="2000" dirty="0" smtClean="0">
              <a:latin typeface="Archer Book"/>
              <a:cs typeface="Archer Book"/>
            </a:endParaRPr>
          </a:p>
        </p:txBody>
      </p:sp>
      <p:sp>
        <p:nvSpPr>
          <p:cNvPr id="24" name="TextBox 23"/>
          <p:cNvSpPr txBox="1"/>
          <p:nvPr/>
        </p:nvSpPr>
        <p:spPr>
          <a:xfrm>
            <a:off x="104588" y="0"/>
            <a:ext cx="9039412" cy="461665"/>
          </a:xfrm>
          <a:prstGeom prst="rect">
            <a:avLst/>
          </a:prstGeom>
          <a:noFill/>
        </p:spPr>
        <p:txBody>
          <a:bodyPr wrap="square" rtlCol="0">
            <a:spAutoFit/>
          </a:bodyPr>
          <a:lstStyle/>
          <a:p>
            <a:pPr algn="ctr"/>
            <a:r>
              <a:rPr lang="en-US" sz="2400" b="1" dirty="0" smtClean="0">
                <a:solidFill>
                  <a:srgbClr val="DA5A28"/>
                </a:solidFill>
                <a:latin typeface="Arial"/>
                <a:cs typeface="Arial"/>
              </a:rPr>
              <a:t>POWER OF 10</a:t>
            </a:r>
            <a:r>
              <a:rPr lang="en-US" sz="2400" b="1" dirty="0" smtClean="0">
                <a:solidFill>
                  <a:srgbClr val="E18051"/>
                </a:solidFill>
                <a:latin typeface="Arial"/>
                <a:cs typeface="Arial"/>
              </a:rPr>
              <a:t>, </a:t>
            </a:r>
            <a:r>
              <a:rPr lang="en-US" sz="2400" b="1" dirty="0" smtClean="0">
                <a:solidFill>
                  <a:schemeClr val="tx1">
                    <a:lumMod val="50000"/>
                    <a:lumOff val="50000"/>
                  </a:schemeClr>
                </a:solidFill>
                <a:latin typeface="Arial"/>
                <a:cs typeface="Arial"/>
              </a:rPr>
              <a:t>[NAME OF MAIN STREET, CITY]</a:t>
            </a:r>
            <a:endParaRPr lang="en-US" sz="2400" b="1" dirty="0">
              <a:solidFill>
                <a:schemeClr val="tx1">
                  <a:lumMod val="50000"/>
                  <a:lumOff val="50000"/>
                </a:schemeClr>
              </a:solidFill>
              <a:latin typeface="Arial"/>
              <a:cs typeface="Arial"/>
            </a:endParaRPr>
          </a:p>
        </p:txBody>
      </p:sp>
      <p:sp>
        <p:nvSpPr>
          <p:cNvPr id="11" name="Title 1"/>
          <p:cNvSpPr txBox="1">
            <a:spLocks/>
          </p:cNvSpPr>
          <p:nvPr/>
        </p:nvSpPr>
        <p:spPr>
          <a:xfrm>
            <a:off x="76200" y="4533778"/>
            <a:ext cx="9144000" cy="2324222"/>
          </a:xfrm>
          <a:prstGeom prst="rect">
            <a:avLst/>
          </a:prstGeom>
        </p:spPr>
        <p:txBody>
          <a:bodyPr vert="horz" lIns="91429" tIns="45714" rIns="91429" bIns="45714" rtlCol="0" anchor="ctr">
            <a:noAutofit/>
          </a:bodyPr>
          <a:lstStyle/>
          <a:p>
            <a:pPr marL="0" marR="0" lvl="0" indent="0" algn="l" defTabSz="914293" rtl="0" eaLnBrk="1" fontAlgn="auto" latinLnBrk="0" hangingPunct="1">
              <a:lnSpc>
                <a:spcPct val="100000"/>
              </a:lnSpc>
              <a:spcBef>
                <a:spcPct val="0"/>
              </a:spcBef>
              <a:spcAft>
                <a:spcPts val="0"/>
              </a:spcAft>
              <a:buClrTx/>
              <a:buSzTx/>
              <a:buFontTx/>
              <a:buNone/>
              <a:tabLst/>
              <a:defRPr/>
            </a:pPr>
            <a:endParaRPr kumimoji="0" lang="en-US" sz="2200" u="none" strike="noStrike" kern="1200" cap="none" spc="0" normalizeH="0" baseline="0" noProof="0" dirty="0">
              <a:ln>
                <a:noFill/>
              </a:ln>
              <a:solidFill>
                <a:schemeClr val="tx1"/>
              </a:solidFill>
              <a:effectLst/>
              <a:uLnTx/>
              <a:uFillTx/>
              <a:latin typeface="Archer Semibold Italic"/>
              <a:ea typeface="+mj-ea"/>
              <a:cs typeface="Archer Semibold Italic"/>
            </a:endParaRPr>
          </a:p>
        </p:txBody>
      </p:sp>
      <p:sp>
        <p:nvSpPr>
          <p:cNvPr id="15" name="Content Placeholder 2"/>
          <p:cNvSpPr txBox="1">
            <a:spLocks/>
          </p:cNvSpPr>
          <p:nvPr/>
        </p:nvSpPr>
        <p:spPr>
          <a:xfrm>
            <a:off x="179423" y="4569060"/>
            <a:ext cx="8839200" cy="2288939"/>
          </a:xfrm>
          <a:prstGeom prst="rect">
            <a:avLst/>
          </a:prstGeom>
        </p:spPr>
        <p:txBody>
          <a:bodyPr vert="horz" lIns="91429" tIns="45714" rIns="91429" bIns="45714" rtlCol="0">
            <a:noAutofit/>
          </a:bodyPr>
          <a:lstStyle/>
          <a:p>
            <a:pPr>
              <a:spcBef>
                <a:spcPct val="20000"/>
              </a:spcBef>
              <a:defRPr/>
            </a:pPr>
            <a:r>
              <a:rPr lang="en-US" sz="2000" dirty="0">
                <a:solidFill>
                  <a:srgbClr val="7F7F7F"/>
                </a:solidFill>
                <a:latin typeface="Georgia"/>
                <a:cs typeface="Georgia"/>
              </a:rPr>
              <a:t>1</a:t>
            </a:r>
            <a:r>
              <a:rPr lang="en-US" sz="2000" dirty="0" smtClean="0">
                <a:solidFill>
                  <a:srgbClr val="7F7F7F"/>
                </a:solidFill>
                <a:latin typeface="Georgia"/>
                <a:cs typeface="Georgia"/>
              </a:rPr>
              <a:t>. </a:t>
            </a:r>
            <a:endParaRPr lang="en-US" sz="2000" dirty="0">
              <a:solidFill>
                <a:srgbClr val="7F7F7F"/>
              </a:solidFill>
              <a:latin typeface="Georgia"/>
              <a:cs typeface="Georgia"/>
            </a:endParaRPr>
          </a:p>
          <a:p>
            <a:pPr>
              <a:spcBef>
                <a:spcPct val="20000"/>
              </a:spcBef>
              <a:defRPr/>
            </a:pPr>
            <a:r>
              <a:rPr lang="en-US" sz="2000" dirty="0">
                <a:solidFill>
                  <a:srgbClr val="7F7F7F"/>
                </a:solidFill>
                <a:latin typeface="Georgia"/>
                <a:cs typeface="Georgia"/>
              </a:rPr>
              <a:t>2.</a:t>
            </a:r>
          </a:p>
          <a:p>
            <a:pPr>
              <a:spcBef>
                <a:spcPct val="20000"/>
              </a:spcBef>
              <a:defRPr/>
            </a:pPr>
            <a:r>
              <a:rPr lang="en-US" sz="2000" dirty="0" smtClean="0">
                <a:solidFill>
                  <a:srgbClr val="7F7F7F"/>
                </a:solidFill>
                <a:latin typeface="Georgia"/>
                <a:cs typeface="Georgia"/>
              </a:rPr>
              <a:t>____________________________________________________</a:t>
            </a:r>
            <a:endParaRPr lang="en-US" sz="2000" dirty="0">
              <a:solidFill>
                <a:srgbClr val="7F7F7F"/>
              </a:solidFill>
              <a:latin typeface="Georgia"/>
              <a:cs typeface="Georgia"/>
            </a:endParaRPr>
          </a:p>
          <a:p>
            <a:pPr>
              <a:spcBef>
                <a:spcPct val="20000"/>
              </a:spcBef>
              <a:defRPr/>
            </a:pPr>
            <a:r>
              <a:rPr lang="en-US" sz="2000" dirty="0">
                <a:solidFill>
                  <a:srgbClr val="7F7F7F"/>
                </a:solidFill>
                <a:latin typeface="Georgia"/>
                <a:cs typeface="Georgia"/>
              </a:rPr>
              <a:t>1.</a:t>
            </a:r>
          </a:p>
          <a:p>
            <a:pPr>
              <a:spcBef>
                <a:spcPct val="20000"/>
              </a:spcBef>
              <a:defRPr/>
            </a:pPr>
            <a:r>
              <a:rPr lang="en-US" sz="2000" dirty="0">
                <a:solidFill>
                  <a:srgbClr val="7F7F7F"/>
                </a:solidFill>
                <a:latin typeface="Georgia"/>
                <a:cs typeface="Georgia"/>
              </a:rPr>
              <a:t>2.</a:t>
            </a:r>
          </a:p>
          <a:p>
            <a:pPr>
              <a:spcBef>
                <a:spcPct val="20000"/>
              </a:spcBef>
              <a:defRPr/>
            </a:pPr>
            <a:r>
              <a:rPr lang="en-US" sz="2000" dirty="0">
                <a:solidFill>
                  <a:srgbClr val="7F7F7F"/>
                </a:solidFill>
                <a:latin typeface="Georgia"/>
                <a:cs typeface="Georgia"/>
              </a:rPr>
              <a:t>3.</a:t>
            </a:r>
            <a:r>
              <a:rPr kumimoji="0" lang="en-US" sz="2000" u="none" strike="noStrike" kern="1200" cap="none" spc="0" normalizeH="0" noProof="0" dirty="0" smtClean="0">
                <a:ln>
                  <a:noFill/>
                </a:ln>
                <a:solidFill>
                  <a:schemeClr val="tx1"/>
                </a:solidFill>
                <a:effectLst/>
                <a:uLnTx/>
                <a:uFillTx/>
                <a:latin typeface="Georgia"/>
                <a:cs typeface="Georgia"/>
              </a:rPr>
              <a:t/>
            </a:r>
            <a:br>
              <a:rPr kumimoji="0" lang="en-US" sz="2000" u="none" strike="noStrike" kern="1200" cap="none" spc="0" normalizeH="0" noProof="0" dirty="0" smtClean="0">
                <a:ln>
                  <a:noFill/>
                </a:ln>
                <a:solidFill>
                  <a:schemeClr val="tx1"/>
                </a:solidFill>
                <a:effectLst/>
                <a:uLnTx/>
                <a:uFillTx/>
                <a:latin typeface="Georgia"/>
                <a:cs typeface="Georgia"/>
              </a:rPr>
            </a:br>
            <a:endParaRPr kumimoji="0" lang="en-US" sz="2000" u="none" strike="noStrike" kern="1200" cap="none" spc="0" normalizeH="0" noProof="0" dirty="0" smtClean="0">
              <a:ln>
                <a:noFill/>
              </a:ln>
              <a:solidFill>
                <a:schemeClr val="tx1"/>
              </a:solidFill>
              <a:effectLst/>
              <a:uLnTx/>
              <a:uFillTx/>
              <a:latin typeface="Georgia"/>
              <a:cs typeface="Georgia"/>
            </a:endParaRPr>
          </a:p>
          <a:p>
            <a:pPr>
              <a:spcBef>
                <a:spcPct val="20000"/>
              </a:spcBef>
              <a:defRPr/>
            </a:pPr>
            <a:endParaRPr lang="en-US" sz="2000" b="1" baseline="0" dirty="0" smtClean="0">
              <a:latin typeface="Georgia"/>
              <a:cs typeface="Georgia"/>
            </a:endParaRPr>
          </a:p>
          <a:p>
            <a:pPr>
              <a:spcBef>
                <a:spcPct val="20000"/>
              </a:spcBef>
              <a:defRPr/>
            </a:pPr>
            <a:endParaRPr kumimoji="0" lang="en-US" sz="2000" u="none" strike="noStrike" kern="1200" cap="none" spc="0" normalizeH="0" baseline="0" noProof="0" dirty="0" smtClean="0">
              <a:ln>
                <a:noFill/>
              </a:ln>
              <a:solidFill>
                <a:schemeClr val="tx1"/>
              </a:solidFill>
              <a:effectLst/>
              <a:uLnTx/>
              <a:uFillTx/>
              <a:latin typeface="Archer Book"/>
              <a:cs typeface="Archer Book"/>
            </a:endParaRPr>
          </a:p>
        </p:txBody>
      </p:sp>
      <p:sp>
        <p:nvSpPr>
          <p:cNvPr id="16" name="Title 1"/>
          <p:cNvSpPr txBox="1">
            <a:spLocks/>
          </p:cNvSpPr>
          <p:nvPr/>
        </p:nvSpPr>
        <p:spPr>
          <a:xfrm>
            <a:off x="0" y="3704643"/>
            <a:ext cx="9144000" cy="976267"/>
          </a:xfrm>
          <a:prstGeom prst="rect">
            <a:avLst/>
          </a:prstGeom>
        </p:spPr>
        <p:txBody>
          <a:bodyPr vert="horz" lIns="91429" tIns="45714" rIns="91429" bIns="45714" rtlCol="0" anchor="ctr">
            <a:noAutofit/>
          </a:bodyPr>
          <a:lstStyle/>
          <a:p>
            <a:pPr lvl="0">
              <a:spcBef>
                <a:spcPct val="0"/>
              </a:spcBef>
              <a:defRPr/>
            </a:pPr>
            <a:r>
              <a:rPr kumimoji="0" lang="en-US" sz="2200" i="1" u="none" strike="noStrike" kern="1200" cap="none" spc="0" normalizeH="0" noProof="0" dirty="0" smtClean="0">
                <a:ln>
                  <a:noFill/>
                </a:ln>
                <a:solidFill>
                  <a:schemeClr val="tx1"/>
                </a:solidFill>
                <a:effectLst/>
                <a:uLnTx/>
                <a:uFillTx/>
                <a:latin typeface="Georgia"/>
                <a:ea typeface="+mj-ea"/>
                <a:cs typeface="Georgia"/>
              </a:rPr>
              <a:t>Choose 1 of your five places with the most potential. List 2 things you can do </a:t>
            </a:r>
            <a:r>
              <a:rPr lang="en-US" sz="2200" i="1" noProof="0" dirty="0" smtClean="0">
                <a:latin typeface="Georgia"/>
                <a:ea typeface="+mj-ea"/>
                <a:cs typeface="Georgia"/>
              </a:rPr>
              <a:t>in this place, and 3 additional things to do or experience that </a:t>
            </a:r>
            <a:r>
              <a:rPr lang="en-US" sz="2200" i="1" dirty="0" smtClean="0">
                <a:latin typeface="Georgia"/>
                <a:ea typeface="+mj-ea"/>
                <a:cs typeface="Georgia"/>
              </a:rPr>
              <a:t>would improve it.   </a:t>
            </a:r>
            <a:r>
              <a:rPr lang="en-US" sz="2200" i="1" dirty="0">
                <a:latin typeface="Georgia"/>
                <a:cs typeface="Georgia"/>
              </a:rPr>
              <a:t>[PLACE: ----]</a:t>
            </a:r>
            <a:endParaRPr lang="en-US" sz="2200" i="1" dirty="0" smtClean="0">
              <a:latin typeface="Georgia"/>
              <a:ea typeface="+mj-ea"/>
              <a:cs typeface="Georgia"/>
            </a:endParaRPr>
          </a:p>
          <a:p>
            <a:pPr marL="0" marR="0" lvl="0" indent="0" algn="l" defTabSz="914293" rtl="0" eaLnBrk="1" fontAlgn="auto" latinLnBrk="0" hangingPunct="1">
              <a:lnSpc>
                <a:spcPct val="100000"/>
              </a:lnSpc>
              <a:spcBef>
                <a:spcPct val="0"/>
              </a:spcBef>
              <a:spcAft>
                <a:spcPts val="0"/>
              </a:spcAft>
              <a:buClrTx/>
              <a:buSzTx/>
              <a:buFontTx/>
              <a:buNone/>
              <a:tabLst/>
              <a:defRPr/>
            </a:pPr>
            <a:endParaRPr kumimoji="0" lang="en-US" sz="2200" i="1" u="none" strike="noStrike" kern="1200" cap="none" spc="0" normalizeH="0" baseline="0" noProof="0" dirty="0">
              <a:ln>
                <a:noFill/>
              </a:ln>
              <a:solidFill>
                <a:schemeClr val="tx1"/>
              </a:solidFill>
              <a:effectLst/>
              <a:uLnTx/>
              <a:uFillTx/>
              <a:latin typeface="Georgia"/>
              <a:ea typeface="+mj-ea"/>
              <a:cs typeface="Georgia"/>
            </a:endParaRPr>
          </a:p>
        </p:txBody>
      </p:sp>
    </p:spTree>
    <p:extLst>
      <p:ext uri="{BB962C8B-B14F-4D97-AF65-F5344CB8AC3E}">
        <p14:creationId xmlns:p14="http://schemas.microsoft.com/office/powerpoint/2010/main" val="478722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TotalTime>
  <Words>1083</Words>
  <Application>Microsoft Macintosh PowerPoint</Application>
  <PresentationFormat>Letter Paper (8.5x11 in)</PresentationFormat>
  <Paragraphs>76</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Choose 1 of your five best places. List 5 things you can do or experience in this place that make it great. Place: Great Falls Civic Center</vt:lpstr>
      <vt:lpstr>List 5 best places.  For each place provide 3-5 reasons why it is the best.</vt:lpstr>
      <vt:lpstr>PowerPoint Presentation</vt:lpstr>
      <vt:lpstr>Choose 1 of your five best places. List 5 things you can do or experience in this place that make it great.  [PLACE: ----]</vt:lpstr>
    </vt:vector>
  </TitlesOfParts>
  <Company>pps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akhawarzad</dc:creator>
  <cp:lastModifiedBy>kurt wheeler</cp:lastModifiedBy>
  <cp:revision>65</cp:revision>
  <dcterms:created xsi:type="dcterms:W3CDTF">2012-04-02T20:58:25Z</dcterms:created>
  <dcterms:modified xsi:type="dcterms:W3CDTF">2017-04-05T18:42:50Z</dcterms:modified>
</cp:coreProperties>
</file>