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slides/slide102.xml" ContentType="application/vnd.openxmlformats-officedocument.presentationml.slide+xml"/>
  <Override PartName="/ppt/slides/slide103.xml" ContentType="application/vnd.openxmlformats-officedocument.presentationml.slide+xml"/>
  <Override PartName="/ppt/slides/slide104.xml" ContentType="application/vnd.openxmlformats-officedocument.presentationml.slide+xml"/>
  <Override PartName="/ppt/slides/slide105.xml" ContentType="application/vnd.openxmlformats-officedocument.presentationml.slide+xml"/>
  <Override PartName="/ppt/slides/slide106.xml" ContentType="application/vnd.openxmlformats-officedocument.presentationml.slide+xml"/>
  <Override PartName="/ppt/slides/slide107.xml" ContentType="application/vnd.openxmlformats-officedocument.presentationml.slide+xml"/>
  <Override PartName="/ppt/slides/slide108.xml" ContentType="application/vnd.openxmlformats-officedocument.presentationml.slide+xml"/>
  <Override PartName="/ppt/slides/slide109.xml" ContentType="application/vnd.openxmlformats-officedocument.presentationml.slide+xml"/>
  <Override PartName="/ppt/slides/slide110.xml" ContentType="application/vnd.openxmlformats-officedocument.presentationml.slide+xml"/>
  <Override PartName="/ppt/slides/slide111.xml" ContentType="application/vnd.openxmlformats-officedocument.presentationml.slide+xml"/>
  <Override PartName="/ppt/slides/slide112.xml" ContentType="application/vnd.openxmlformats-officedocument.presentationml.slide+xml"/>
  <Override PartName="/ppt/slides/slide113.xml" ContentType="application/vnd.openxmlformats-officedocument.presentationml.slide+xml"/>
  <Override PartName="/ppt/slides/slide114.xml" ContentType="application/vnd.openxmlformats-officedocument.presentationml.slide+xml"/>
  <Override PartName="/ppt/slides/slide115.xml" ContentType="application/vnd.openxmlformats-officedocument.presentationml.slide+xml"/>
  <Override PartName="/ppt/slides/slide116.xml" ContentType="application/vnd.openxmlformats-officedocument.presentationml.slide+xml"/>
  <Override PartName="/ppt/slides/slide117.xml" ContentType="application/vnd.openxmlformats-officedocument.presentationml.slide+xml"/>
  <Override PartName="/ppt/slides/slide1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20"/>
  </p:notesMasterIdLst>
  <p:sldIdLst>
    <p:sldId id="256" r:id="rId2"/>
    <p:sldId id="365" r:id="rId3"/>
    <p:sldId id="366" r:id="rId4"/>
    <p:sldId id="374" r:id="rId5"/>
    <p:sldId id="375" r:id="rId6"/>
    <p:sldId id="373" r:id="rId7"/>
    <p:sldId id="376" r:id="rId8"/>
    <p:sldId id="377" r:id="rId9"/>
    <p:sldId id="378" r:id="rId10"/>
    <p:sldId id="379" r:id="rId11"/>
    <p:sldId id="380" r:id="rId12"/>
    <p:sldId id="280" r:id="rId13"/>
    <p:sldId id="281" r:id="rId14"/>
    <p:sldId id="283" r:id="rId15"/>
    <p:sldId id="282" r:id="rId16"/>
    <p:sldId id="338" r:id="rId17"/>
    <p:sldId id="349" r:id="rId18"/>
    <p:sldId id="350" r:id="rId19"/>
    <p:sldId id="351" r:id="rId20"/>
    <p:sldId id="352" r:id="rId21"/>
    <p:sldId id="353" r:id="rId22"/>
    <p:sldId id="354" r:id="rId23"/>
    <p:sldId id="288" r:id="rId24"/>
    <p:sldId id="355" r:id="rId25"/>
    <p:sldId id="290" r:id="rId26"/>
    <p:sldId id="356" r:id="rId27"/>
    <p:sldId id="357" r:id="rId28"/>
    <p:sldId id="358" r:id="rId29"/>
    <p:sldId id="359" r:id="rId30"/>
    <p:sldId id="360" r:id="rId31"/>
    <p:sldId id="361" r:id="rId32"/>
    <p:sldId id="362" r:id="rId33"/>
    <p:sldId id="363" r:id="rId34"/>
    <p:sldId id="348" r:id="rId35"/>
    <p:sldId id="313" r:id="rId36"/>
    <p:sldId id="347" r:id="rId37"/>
    <p:sldId id="364" r:id="rId38"/>
    <p:sldId id="314" r:id="rId39"/>
    <p:sldId id="315" r:id="rId40"/>
    <p:sldId id="316" r:id="rId41"/>
    <p:sldId id="341" r:id="rId42"/>
    <p:sldId id="306" r:id="rId43"/>
    <p:sldId id="307" r:id="rId44"/>
    <p:sldId id="308" r:id="rId45"/>
    <p:sldId id="309" r:id="rId46"/>
    <p:sldId id="310" r:id="rId47"/>
    <p:sldId id="311" r:id="rId48"/>
    <p:sldId id="312" r:id="rId49"/>
    <p:sldId id="344" r:id="rId50"/>
    <p:sldId id="346" r:id="rId51"/>
    <p:sldId id="293" r:id="rId52"/>
    <p:sldId id="294" r:id="rId53"/>
    <p:sldId id="295" r:id="rId54"/>
    <p:sldId id="296" r:id="rId55"/>
    <p:sldId id="297" r:id="rId56"/>
    <p:sldId id="298" r:id="rId57"/>
    <p:sldId id="264" r:id="rId58"/>
    <p:sldId id="299" r:id="rId59"/>
    <p:sldId id="300" r:id="rId60"/>
    <p:sldId id="301" r:id="rId61"/>
    <p:sldId id="302" r:id="rId62"/>
    <p:sldId id="303" r:id="rId63"/>
    <p:sldId id="304" r:id="rId64"/>
    <p:sldId id="305" r:id="rId65"/>
    <p:sldId id="342" r:id="rId66"/>
    <p:sldId id="317" r:id="rId67"/>
    <p:sldId id="318" r:id="rId68"/>
    <p:sldId id="319" r:id="rId69"/>
    <p:sldId id="320" r:id="rId70"/>
    <p:sldId id="263" r:id="rId71"/>
    <p:sldId id="321" r:id="rId72"/>
    <p:sldId id="278" r:id="rId73"/>
    <p:sldId id="322" r:id="rId74"/>
    <p:sldId id="323" r:id="rId75"/>
    <p:sldId id="324" r:id="rId76"/>
    <p:sldId id="325" r:id="rId77"/>
    <p:sldId id="326" r:id="rId78"/>
    <p:sldId id="327" r:id="rId79"/>
    <p:sldId id="328" r:id="rId80"/>
    <p:sldId id="329" r:id="rId81"/>
    <p:sldId id="330" r:id="rId82"/>
    <p:sldId id="331" r:id="rId83"/>
    <p:sldId id="332" r:id="rId84"/>
    <p:sldId id="265" r:id="rId85"/>
    <p:sldId id="333" r:id="rId86"/>
    <p:sldId id="334" r:id="rId87"/>
    <p:sldId id="343" r:id="rId88"/>
    <p:sldId id="257" r:id="rId89"/>
    <p:sldId id="368" r:id="rId90"/>
    <p:sldId id="369" r:id="rId91"/>
    <p:sldId id="370" r:id="rId92"/>
    <p:sldId id="371" r:id="rId93"/>
    <p:sldId id="367" r:id="rId94"/>
    <p:sldId id="258" r:id="rId95"/>
    <p:sldId id="259" r:id="rId96"/>
    <p:sldId id="260" r:id="rId97"/>
    <p:sldId id="261" r:id="rId98"/>
    <p:sldId id="262" r:id="rId99"/>
    <p:sldId id="266" r:id="rId100"/>
    <p:sldId id="268" r:id="rId101"/>
    <p:sldId id="267" r:id="rId102"/>
    <p:sldId id="269" r:id="rId103"/>
    <p:sldId id="270" r:id="rId104"/>
    <p:sldId id="271" r:id="rId105"/>
    <p:sldId id="272" r:id="rId106"/>
    <p:sldId id="273" r:id="rId107"/>
    <p:sldId id="345" r:id="rId108"/>
    <p:sldId id="340" r:id="rId109"/>
    <p:sldId id="274" r:id="rId110"/>
    <p:sldId id="275" r:id="rId111"/>
    <p:sldId id="276" r:id="rId112"/>
    <p:sldId id="277" r:id="rId113"/>
    <p:sldId id="279" r:id="rId114"/>
    <p:sldId id="284" r:id="rId115"/>
    <p:sldId id="285" r:id="rId116"/>
    <p:sldId id="286" r:id="rId117"/>
    <p:sldId id="287" r:id="rId118"/>
    <p:sldId id="372" r:id="rId1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Welcome" id="{40EC439E-6FDF-481F-AAC3-3D7AD588D361}">
          <p14:sldIdLst>
            <p14:sldId id="256"/>
          </p14:sldIdLst>
        </p14:section>
        <p14:section name="Julie Dinger" id="{1F46BF60-5316-420B-9666-949D81807B51}">
          <p14:sldIdLst>
            <p14:sldId id="365"/>
          </p14:sldIdLst>
        </p14:section>
        <p14:section name="Stephanie Beauchamp" id="{96C0E70E-DE4A-4308-8318-AFC9CA43FE06}">
          <p14:sldIdLst>
            <p14:sldId id="366"/>
            <p14:sldId id="374"/>
            <p14:sldId id="375"/>
            <p14:sldId id="373"/>
            <p14:sldId id="376"/>
            <p14:sldId id="377"/>
            <p14:sldId id="378"/>
            <p14:sldId id="379"/>
            <p14:sldId id="380"/>
            <p14:sldId id="280"/>
            <p14:sldId id="281"/>
            <p14:sldId id="283"/>
            <p14:sldId id="282"/>
          </p14:sldIdLst>
        </p14:section>
        <p14:section name="Elizabeth Walker" id="{BBC1F646-F2B7-4705-BD01-79F5E7C82639}">
          <p14:sldIdLst>
            <p14:sldId id="338"/>
            <p14:sldId id="349"/>
            <p14:sldId id="350"/>
            <p14:sldId id="351"/>
            <p14:sldId id="352"/>
            <p14:sldId id="353"/>
            <p14:sldId id="354"/>
            <p14:sldId id="288"/>
            <p14:sldId id="355"/>
            <p14:sldId id="290"/>
            <p14:sldId id="356"/>
            <p14:sldId id="357"/>
            <p14:sldId id="358"/>
            <p14:sldId id="359"/>
            <p14:sldId id="360"/>
            <p14:sldId id="361"/>
            <p14:sldId id="362"/>
            <p14:sldId id="363"/>
          </p14:sldIdLst>
        </p14:section>
        <p14:section name="Anna Dunn" id="{DFC52875-29CD-4CD5-AD7E-9AB80353BA0A}">
          <p14:sldIdLst>
            <p14:sldId id="348"/>
            <p14:sldId id="313"/>
          </p14:sldIdLst>
        </p14:section>
        <p14:section name="Goldie Thompson" id="{C0B6AD4F-8863-489D-BA8A-8E673575BF55}">
          <p14:sldIdLst>
            <p14:sldId id="347"/>
            <p14:sldId id="364"/>
            <p14:sldId id="314"/>
            <p14:sldId id="315"/>
            <p14:sldId id="316"/>
          </p14:sldIdLst>
        </p14:section>
        <p14:section name="Jenny Wood" id="{17F00DB6-1FF0-48C5-BBC3-DCA88B4FFA4C}">
          <p14:sldIdLst>
            <p14:sldId id="341"/>
            <p14:sldId id="306"/>
            <p14:sldId id="307"/>
            <p14:sldId id="308"/>
            <p14:sldId id="309"/>
            <p14:sldId id="310"/>
            <p14:sldId id="311"/>
            <p14:sldId id="312"/>
            <p14:sldId id="344"/>
          </p14:sldIdLst>
        </p14:section>
        <p14:section name="Angel Icenhour" id="{21B87E66-3545-4DFA-BDD1-798DF12B8952}">
          <p14:sldIdLst>
            <p14:sldId id="346"/>
            <p14:sldId id="293"/>
            <p14:sldId id="294"/>
            <p14:sldId id="295"/>
            <p14:sldId id="296"/>
            <p14:sldId id="297"/>
            <p14:sldId id="298"/>
            <p14:sldId id="264"/>
            <p14:sldId id="299"/>
            <p14:sldId id="300"/>
            <p14:sldId id="301"/>
            <p14:sldId id="302"/>
            <p14:sldId id="303"/>
            <p14:sldId id="304"/>
            <p14:sldId id="305"/>
          </p14:sldIdLst>
        </p14:section>
        <p14:section name="Heather Peck" id="{F81B79FF-A65A-4757-B4F0-94301D4AF5D6}">
          <p14:sldIdLst>
            <p14:sldId id="342"/>
            <p14:sldId id="317"/>
            <p14:sldId id="318"/>
            <p14:sldId id="319"/>
            <p14:sldId id="320"/>
            <p14:sldId id="263"/>
            <p14:sldId id="321"/>
            <p14:sldId id="278"/>
            <p14:sldId id="322"/>
            <p14:sldId id="323"/>
            <p14:sldId id="324"/>
            <p14:sldId id="325"/>
            <p14:sldId id="326"/>
            <p14:sldId id="327"/>
            <p14:sldId id="328"/>
            <p14:sldId id="329"/>
            <p14:sldId id="330"/>
            <p14:sldId id="331"/>
            <p14:sldId id="332"/>
            <p14:sldId id="265"/>
            <p14:sldId id="333"/>
            <p14:sldId id="334"/>
          </p14:sldIdLst>
        </p14:section>
        <p14:section name="Stephanie Beauchamp" id="{5756CA13-E7FB-4978-8D1F-1BEAC6E5C8B7}">
          <p14:sldIdLst>
            <p14:sldId id="343"/>
            <p14:sldId id="257"/>
            <p14:sldId id="368"/>
            <p14:sldId id="369"/>
            <p14:sldId id="370"/>
            <p14:sldId id="371"/>
            <p14:sldId id="367"/>
            <p14:sldId id="258"/>
            <p14:sldId id="259"/>
            <p14:sldId id="260"/>
            <p14:sldId id="261"/>
            <p14:sldId id="262"/>
            <p14:sldId id="266"/>
            <p14:sldId id="268"/>
            <p14:sldId id="267"/>
            <p14:sldId id="269"/>
            <p14:sldId id="270"/>
            <p14:sldId id="271"/>
            <p14:sldId id="272"/>
            <p14:sldId id="273"/>
            <p14:sldId id="345"/>
          </p14:sldIdLst>
        </p14:section>
        <p14:section name="Stephanie Beauchamp" id="{7689B1E2-F6E5-4F27-81F9-08B1A4B3AEE9}">
          <p14:sldIdLst>
            <p14:sldId id="340"/>
            <p14:sldId id="274"/>
            <p14:sldId id="275"/>
            <p14:sldId id="276"/>
            <p14:sldId id="277"/>
            <p14:sldId id="279"/>
            <p14:sldId id="284"/>
            <p14:sldId id="285"/>
            <p14:sldId id="286"/>
            <p14:sldId id="287"/>
            <p14:sldId id="372"/>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E9A"/>
    <a:srgbClr val="D15420"/>
    <a:srgbClr val="DE9027"/>
    <a:srgbClr val="326820"/>
  </p:clrMru>
  <p:extLst>
    <p:ext uri="{E76CE94A-603C-4142-B9EB-6D1370010A27}">
      <p14:discardImageEditData xmlns:p14="http://schemas.microsoft.com/office/powerpoint/2010/main" val="1"/>
    </p:ext>
    <p:ext uri="{D31A062A-798A-4329-ABDD-BBA856620510}">
      <p14:defaultImageDpi xmlns:p14="http://schemas.microsoft.com/office/powerpoint/2010/main" val="96"/>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021" autoAdjust="0"/>
    <p:restoredTop sz="90960" autoAdjust="0"/>
  </p:normalViewPr>
  <p:slideViewPr>
    <p:cSldViewPr snapToGrid="0">
      <p:cViewPr varScale="1">
        <p:scale>
          <a:sx n="80" d="100"/>
          <a:sy n="80" d="100"/>
        </p:scale>
        <p:origin x="126" y="10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heme" Target="theme/theme1.xml"/><Relationship Id="rId5" Type="http://schemas.openxmlformats.org/officeDocument/2006/relationships/slide" Target="slides/slide4.xml"/><Relationship Id="rId90" Type="http://schemas.openxmlformats.org/officeDocument/2006/relationships/slide" Target="slides/slide89.xml"/><Relationship Id="rId95" Type="http://schemas.openxmlformats.org/officeDocument/2006/relationships/slide" Target="slides/slide94.xml"/><Relationship Id="rId22" Type="http://schemas.openxmlformats.org/officeDocument/2006/relationships/slide" Target="slides/slide21.xml"/><Relationship Id="rId27" Type="http://schemas.openxmlformats.org/officeDocument/2006/relationships/slide" Target="slides/slide26.xml"/><Relationship Id="rId43" Type="http://schemas.openxmlformats.org/officeDocument/2006/relationships/slide" Target="slides/slide42.xml"/><Relationship Id="rId48" Type="http://schemas.openxmlformats.org/officeDocument/2006/relationships/slide" Target="slides/slide47.xml"/><Relationship Id="rId64" Type="http://schemas.openxmlformats.org/officeDocument/2006/relationships/slide" Target="slides/slide63.xml"/><Relationship Id="rId69" Type="http://schemas.openxmlformats.org/officeDocument/2006/relationships/slide" Target="slides/slide68.xml"/><Relationship Id="rId113" Type="http://schemas.openxmlformats.org/officeDocument/2006/relationships/slide" Target="slides/slide112.xml"/><Relationship Id="rId118" Type="http://schemas.openxmlformats.org/officeDocument/2006/relationships/slide" Target="slides/slide117.xml"/><Relationship Id="rId80" Type="http://schemas.openxmlformats.org/officeDocument/2006/relationships/slide" Target="slides/slide79.xml"/><Relationship Id="rId85" Type="http://schemas.openxmlformats.org/officeDocument/2006/relationships/slide" Target="slides/slide84.xml"/><Relationship Id="rId12" Type="http://schemas.openxmlformats.org/officeDocument/2006/relationships/slide" Target="slides/slide11.xml"/><Relationship Id="rId17" Type="http://schemas.openxmlformats.org/officeDocument/2006/relationships/slide" Target="slides/slide16.xml"/><Relationship Id="rId33" Type="http://schemas.openxmlformats.org/officeDocument/2006/relationships/slide" Target="slides/slide32.xml"/><Relationship Id="rId38" Type="http://schemas.openxmlformats.org/officeDocument/2006/relationships/slide" Target="slides/slide37.xml"/><Relationship Id="rId59" Type="http://schemas.openxmlformats.org/officeDocument/2006/relationships/slide" Target="slides/slide58.xml"/><Relationship Id="rId103" Type="http://schemas.openxmlformats.org/officeDocument/2006/relationships/slide" Target="slides/slide102.xml"/><Relationship Id="rId108" Type="http://schemas.openxmlformats.org/officeDocument/2006/relationships/slide" Target="slides/slide107.xml"/><Relationship Id="rId124" Type="http://schemas.openxmlformats.org/officeDocument/2006/relationships/tableStyles" Target="tableStyles.xml"/><Relationship Id="rId54" Type="http://schemas.openxmlformats.org/officeDocument/2006/relationships/slide" Target="slides/slide53.xml"/><Relationship Id="rId70" Type="http://schemas.openxmlformats.org/officeDocument/2006/relationships/slide" Target="slides/slide69.xml"/><Relationship Id="rId75" Type="http://schemas.openxmlformats.org/officeDocument/2006/relationships/slide" Target="slides/slide74.xml"/><Relationship Id="rId91" Type="http://schemas.openxmlformats.org/officeDocument/2006/relationships/slide" Target="slides/slide90.xml"/><Relationship Id="rId96" Type="http://schemas.openxmlformats.org/officeDocument/2006/relationships/slide" Target="slides/slide95.xml"/><Relationship Id="rId1" Type="http://schemas.openxmlformats.org/officeDocument/2006/relationships/slideMaster" Target="slideMasters/slideMaster1.xml"/><Relationship Id="rId6" Type="http://schemas.openxmlformats.org/officeDocument/2006/relationships/slide" Target="slides/slide5.xml"/><Relationship Id="rId23" Type="http://schemas.openxmlformats.org/officeDocument/2006/relationships/slide" Target="slides/slide22.xml"/><Relationship Id="rId28" Type="http://schemas.openxmlformats.org/officeDocument/2006/relationships/slide" Target="slides/slide27.xml"/><Relationship Id="rId49" Type="http://schemas.openxmlformats.org/officeDocument/2006/relationships/slide" Target="slides/slide48.xml"/><Relationship Id="rId114" Type="http://schemas.openxmlformats.org/officeDocument/2006/relationships/slide" Target="slides/slide113.xml"/><Relationship Id="rId119" Type="http://schemas.openxmlformats.org/officeDocument/2006/relationships/slide" Target="slides/slide118.xml"/><Relationship Id="rId44" Type="http://schemas.openxmlformats.org/officeDocument/2006/relationships/slide" Target="slides/slide43.xml"/><Relationship Id="rId60" Type="http://schemas.openxmlformats.org/officeDocument/2006/relationships/slide" Target="slides/slide59.xml"/><Relationship Id="rId65" Type="http://schemas.openxmlformats.org/officeDocument/2006/relationships/slide" Target="slides/slide64.xml"/><Relationship Id="rId81" Type="http://schemas.openxmlformats.org/officeDocument/2006/relationships/slide" Target="slides/slide80.xml"/><Relationship Id="rId86" Type="http://schemas.openxmlformats.org/officeDocument/2006/relationships/slide" Target="slides/slide85.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notesMaster" Target="notesMasters/notesMaster1.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 Id="rId61" Type="http://schemas.openxmlformats.org/officeDocument/2006/relationships/slide" Target="slides/slide60.xml"/><Relationship Id="rId82" Type="http://schemas.openxmlformats.org/officeDocument/2006/relationships/slide" Target="slides/slide81.xml"/><Relationship Id="rId19" Type="http://schemas.openxmlformats.org/officeDocument/2006/relationships/slide" Target="slides/slide18.xml"/><Relationship Id="rId14" Type="http://schemas.openxmlformats.org/officeDocument/2006/relationships/slide" Target="slides/slide13.xml"/><Relationship Id="rId30" Type="http://schemas.openxmlformats.org/officeDocument/2006/relationships/slide" Target="slides/slide29.xml"/><Relationship Id="rId35" Type="http://schemas.openxmlformats.org/officeDocument/2006/relationships/slide" Target="slides/slide34.xml"/><Relationship Id="rId56" Type="http://schemas.openxmlformats.org/officeDocument/2006/relationships/slide" Target="slides/slide55.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presProps" Target="presProps.xml"/><Relationship Id="rId3" Type="http://schemas.openxmlformats.org/officeDocument/2006/relationships/slide" Target="slides/slide2.xml"/><Relationship Id="rId25" Type="http://schemas.openxmlformats.org/officeDocument/2006/relationships/slide" Target="slides/slide24.xml"/><Relationship Id="rId46" Type="http://schemas.openxmlformats.org/officeDocument/2006/relationships/slide" Target="slides/slide45.xml"/><Relationship Id="rId67" Type="http://schemas.openxmlformats.org/officeDocument/2006/relationships/slide" Target="slides/slide66.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62" Type="http://schemas.openxmlformats.org/officeDocument/2006/relationships/slide" Target="slides/slide61.xml"/><Relationship Id="rId83" Type="http://schemas.openxmlformats.org/officeDocument/2006/relationships/slide" Target="slides/slide82.xml"/><Relationship Id="rId88" Type="http://schemas.openxmlformats.org/officeDocument/2006/relationships/slide" Target="slides/slide87.xml"/><Relationship Id="rId111" Type="http://schemas.openxmlformats.org/officeDocument/2006/relationships/slide" Target="slides/slide110.xml"/><Relationship Id="rId15" Type="http://schemas.openxmlformats.org/officeDocument/2006/relationships/slide" Target="slides/slide14.xml"/><Relationship Id="rId36" Type="http://schemas.openxmlformats.org/officeDocument/2006/relationships/slide" Target="slides/slide35.xml"/><Relationship Id="rId57" Type="http://schemas.openxmlformats.org/officeDocument/2006/relationships/slide" Target="slides/slide56.xml"/><Relationship Id="rId106" Type="http://schemas.openxmlformats.org/officeDocument/2006/relationships/slide" Target="slides/slide105.xml"/><Relationship Id="rId10" Type="http://schemas.openxmlformats.org/officeDocument/2006/relationships/slide" Target="slides/slide9.xml"/><Relationship Id="rId31" Type="http://schemas.openxmlformats.org/officeDocument/2006/relationships/slide" Target="slides/slide30.xml"/><Relationship Id="rId52" Type="http://schemas.openxmlformats.org/officeDocument/2006/relationships/slide" Target="slides/slide51.xml"/><Relationship Id="rId73" Type="http://schemas.openxmlformats.org/officeDocument/2006/relationships/slide" Target="slides/slide72.xml"/><Relationship Id="rId78" Type="http://schemas.openxmlformats.org/officeDocument/2006/relationships/slide" Target="slides/slide77.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72578314-1B60-4B41-9F70-D4ED05FF7571}" type="doc">
      <dgm:prSet loTypeId="urn:microsoft.com/office/officeart/2005/8/layout/cycle2" loCatId="cycle" qsTypeId="urn:microsoft.com/office/officeart/2005/8/quickstyle/simple1" qsCatId="simple" csTypeId="urn:microsoft.com/office/officeart/2005/8/colors/colorful1" csCatId="colorful" phldr="1"/>
      <dgm:spPr/>
      <dgm:t>
        <a:bodyPr/>
        <a:lstStyle/>
        <a:p>
          <a:endParaRPr lang="en-US"/>
        </a:p>
      </dgm:t>
    </dgm:pt>
    <dgm:pt modelId="{7F75DD17-AC51-4B62-B2FA-836FB37BB537}">
      <dgm:prSet phldrT="[Text]" phldr="0"/>
      <dgm:spPr/>
      <dgm:t>
        <a:bodyPr/>
        <a:lstStyle/>
        <a:p>
          <a:r>
            <a:rPr lang="en-US" dirty="0"/>
            <a:t>State Regents Staff</a:t>
          </a:r>
        </a:p>
      </dgm:t>
    </dgm:pt>
    <dgm:pt modelId="{5D73C8D5-4F0D-4850-9F88-3728D34661D4}" type="parTrans" cxnId="{CBB598AE-28EB-4BC2-BB6D-063E2F25248F}">
      <dgm:prSet/>
      <dgm:spPr/>
      <dgm:t>
        <a:bodyPr/>
        <a:lstStyle/>
        <a:p>
          <a:endParaRPr lang="en-US"/>
        </a:p>
      </dgm:t>
    </dgm:pt>
    <dgm:pt modelId="{4BA6C9E3-778B-4804-9CFE-0397F45A1172}" type="sibTrans" cxnId="{CBB598AE-28EB-4BC2-BB6D-063E2F25248F}">
      <dgm:prSet/>
      <dgm:spPr/>
      <dgm:t>
        <a:bodyPr/>
        <a:lstStyle/>
        <a:p>
          <a:endParaRPr lang="en-US"/>
        </a:p>
      </dgm:t>
    </dgm:pt>
    <dgm:pt modelId="{97DEA516-3D4C-44CC-B8E3-A84BE73C9AD0}">
      <dgm:prSet phldrT="[Text]" phldr="0"/>
      <dgm:spPr/>
      <dgm:t>
        <a:bodyPr/>
        <a:lstStyle/>
        <a:p>
          <a:r>
            <a:rPr lang="en-US" dirty="0"/>
            <a:t>Council on Instruction Committees</a:t>
          </a:r>
        </a:p>
      </dgm:t>
    </dgm:pt>
    <dgm:pt modelId="{238862A9-8A3C-414E-9B87-46A5FBA49A72}" type="parTrans" cxnId="{466573D4-A245-49DF-A4E8-D1DF470D51B2}">
      <dgm:prSet/>
      <dgm:spPr/>
      <dgm:t>
        <a:bodyPr/>
        <a:lstStyle/>
        <a:p>
          <a:endParaRPr lang="en-US"/>
        </a:p>
      </dgm:t>
    </dgm:pt>
    <dgm:pt modelId="{FDF200F3-6ED0-4407-95C4-996FE5D704BC}" type="sibTrans" cxnId="{466573D4-A245-49DF-A4E8-D1DF470D51B2}">
      <dgm:prSet/>
      <dgm:spPr/>
      <dgm:t>
        <a:bodyPr/>
        <a:lstStyle/>
        <a:p>
          <a:endParaRPr lang="en-US"/>
        </a:p>
      </dgm:t>
    </dgm:pt>
    <dgm:pt modelId="{603A152B-0229-4535-B9D3-7F05D641AACA}">
      <dgm:prSet phldrT="[Text]" phldr="0"/>
      <dgm:spPr/>
      <dgm:t>
        <a:bodyPr/>
        <a:lstStyle/>
        <a:p>
          <a:r>
            <a:rPr lang="en-US" dirty="0"/>
            <a:t>Council on Instruction</a:t>
          </a:r>
        </a:p>
      </dgm:t>
    </dgm:pt>
    <dgm:pt modelId="{3CB86F1D-0F5A-4CB9-8DC6-72E989AF948A}" type="parTrans" cxnId="{BA1F9B07-3444-4EA1-A55E-CD9864FE83EA}">
      <dgm:prSet/>
      <dgm:spPr/>
      <dgm:t>
        <a:bodyPr/>
        <a:lstStyle/>
        <a:p>
          <a:endParaRPr lang="en-US"/>
        </a:p>
      </dgm:t>
    </dgm:pt>
    <dgm:pt modelId="{2CF1E9E7-5CBC-4596-966C-9D7C837C888D}" type="sibTrans" cxnId="{BA1F9B07-3444-4EA1-A55E-CD9864FE83EA}">
      <dgm:prSet/>
      <dgm:spPr/>
      <dgm:t>
        <a:bodyPr/>
        <a:lstStyle/>
        <a:p>
          <a:endParaRPr lang="en-US"/>
        </a:p>
      </dgm:t>
    </dgm:pt>
    <dgm:pt modelId="{AD564C65-2F4B-4C68-A97C-9572E7F6C58C}">
      <dgm:prSet phldrT="[Text]" phldr="0"/>
      <dgm:spPr/>
      <dgm:t>
        <a:bodyPr/>
        <a:lstStyle/>
        <a:p>
          <a:r>
            <a:rPr lang="en-US" dirty="0"/>
            <a:t>Council of Presidents</a:t>
          </a:r>
        </a:p>
      </dgm:t>
    </dgm:pt>
    <dgm:pt modelId="{46BE6FE3-A4DB-455F-BCE2-D638AF4CBE02}" type="parTrans" cxnId="{4D155165-D3B5-4E9E-8653-9700C9A2A672}">
      <dgm:prSet/>
      <dgm:spPr/>
      <dgm:t>
        <a:bodyPr/>
        <a:lstStyle/>
        <a:p>
          <a:endParaRPr lang="en-US"/>
        </a:p>
      </dgm:t>
    </dgm:pt>
    <dgm:pt modelId="{1B0F1483-4E58-4C42-AFFA-6E888E441B0A}" type="sibTrans" cxnId="{4D155165-D3B5-4E9E-8653-9700C9A2A672}">
      <dgm:prSet/>
      <dgm:spPr/>
      <dgm:t>
        <a:bodyPr/>
        <a:lstStyle/>
        <a:p>
          <a:endParaRPr lang="en-US"/>
        </a:p>
      </dgm:t>
    </dgm:pt>
    <dgm:pt modelId="{6BCF04F7-1A8A-4F6B-884D-C5B904A626E7}">
      <dgm:prSet phldrT="[Text]" phldr="0"/>
      <dgm:spPr/>
      <dgm:t>
        <a:bodyPr/>
        <a:lstStyle/>
        <a:p>
          <a:r>
            <a:rPr lang="en-US" dirty="0"/>
            <a:t>State Regents</a:t>
          </a:r>
        </a:p>
      </dgm:t>
    </dgm:pt>
    <dgm:pt modelId="{C44E57F6-2B1F-4C0B-BE06-E5E9FF295FC4}" type="parTrans" cxnId="{E53B91DA-A613-473E-B1D0-81269EEC5B63}">
      <dgm:prSet/>
      <dgm:spPr/>
      <dgm:t>
        <a:bodyPr/>
        <a:lstStyle/>
        <a:p>
          <a:endParaRPr lang="en-US"/>
        </a:p>
      </dgm:t>
    </dgm:pt>
    <dgm:pt modelId="{6D2E09C6-777F-4102-B2E1-BDC392EB5043}" type="sibTrans" cxnId="{E53B91DA-A613-473E-B1D0-81269EEC5B63}">
      <dgm:prSet/>
      <dgm:spPr/>
      <dgm:t>
        <a:bodyPr/>
        <a:lstStyle/>
        <a:p>
          <a:endParaRPr lang="en-US"/>
        </a:p>
      </dgm:t>
    </dgm:pt>
    <dgm:pt modelId="{C3876AFD-694B-41EC-8F3A-05D26A36A7BC}" type="pres">
      <dgm:prSet presAssocID="{72578314-1B60-4B41-9F70-D4ED05FF7571}" presName="cycle" presStyleCnt="0">
        <dgm:presLayoutVars>
          <dgm:dir/>
          <dgm:resizeHandles val="exact"/>
        </dgm:presLayoutVars>
      </dgm:prSet>
      <dgm:spPr/>
    </dgm:pt>
    <dgm:pt modelId="{BB4A70CF-7229-488F-B964-D141DAB5F650}" type="pres">
      <dgm:prSet presAssocID="{7F75DD17-AC51-4B62-B2FA-836FB37BB537}" presName="node" presStyleLbl="node1" presStyleIdx="0" presStyleCnt="5">
        <dgm:presLayoutVars>
          <dgm:bulletEnabled val="1"/>
        </dgm:presLayoutVars>
      </dgm:prSet>
      <dgm:spPr/>
    </dgm:pt>
    <dgm:pt modelId="{5ADF639D-4351-4AE4-A1D2-328706E903D3}" type="pres">
      <dgm:prSet presAssocID="{4BA6C9E3-778B-4804-9CFE-0397F45A1172}" presName="sibTrans" presStyleLbl="sibTrans2D1" presStyleIdx="0" presStyleCnt="5"/>
      <dgm:spPr/>
    </dgm:pt>
    <dgm:pt modelId="{468C510C-4E8C-41A9-B80A-FC4A233B266E}" type="pres">
      <dgm:prSet presAssocID="{4BA6C9E3-778B-4804-9CFE-0397F45A1172}" presName="connectorText" presStyleLbl="sibTrans2D1" presStyleIdx="0" presStyleCnt="5"/>
      <dgm:spPr/>
    </dgm:pt>
    <dgm:pt modelId="{2E1A92E1-AC97-4AD7-942D-6E7E68B935D4}" type="pres">
      <dgm:prSet presAssocID="{97DEA516-3D4C-44CC-B8E3-A84BE73C9AD0}" presName="node" presStyleLbl="node1" presStyleIdx="1" presStyleCnt="5">
        <dgm:presLayoutVars>
          <dgm:bulletEnabled val="1"/>
        </dgm:presLayoutVars>
      </dgm:prSet>
      <dgm:spPr/>
    </dgm:pt>
    <dgm:pt modelId="{9E2E064C-9AE5-4DAE-AEBF-35CA82AEB7FC}" type="pres">
      <dgm:prSet presAssocID="{FDF200F3-6ED0-4407-95C4-996FE5D704BC}" presName="sibTrans" presStyleLbl="sibTrans2D1" presStyleIdx="1" presStyleCnt="5"/>
      <dgm:spPr/>
    </dgm:pt>
    <dgm:pt modelId="{C2C81764-3C74-4E22-8664-8BF02243465F}" type="pres">
      <dgm:prSet presAssocID="{FDF200F3-6ED0-4407-95C4-996FE5D704BC}" presName="connectorText" presStyleLbl="sibTrans2D1" presStyleIdx="1" presStyleCnt="5"/>
      <dgm:spPr/>
    </dgm:pt>
    <dgm:pt modelId="{42D28DBA-28F8-4796-9A51-C31D4C93DD8A}" type="pres">
      <dgm:prSet presAssocID="{603A152B-0229-4535-B9D3-7F05D641AACA}" presName="node" presStyleLbl="node1" presStyleIdx="2" presStyleCnt="5">
        <dgm:presLayoutVars>
          <dgm:bulletEnabled val="1"/>
        </dgm:presLayoutVars>
      </dgm:prSet>
      <dgm:spPr/>
    </dgm:pt>
    <dgm:pt modelId="{57ADD9A7-7ADC-4C2B-B84C-683C5F4F839A}" type="pres">
      <dgm:prSet presAssocID="{2CF1E9E7-5CBC-4596-966C-9D7C837C888D}" presName="sibTrans" presStyleLbl="sibTrans2D1" presStyleIdx="2" presStyleCnt="5"/>
      <dgm:spPr/>
    </dgm:pt>
    <dgm:pt modelId="{04F36726-D2C5-44EB-998D-E7855F2682BF}" type="pres">
      <dgm:prSet presAssocID="{2CF1E9E7-5CBC-4596-966C-9D7C837C888D}" presName="connectorText" presStyleLbl="sibTrans2D1" presStyleIdx="2" presStyleCnt="5"/>
      <dgm:spPr/>
    </dgm:pt>
    <dgm:pt modelId="{0177E6CE-0498-4D5A-9D6B-944C0F55F237}" type="pres">
      <dgm:prSet presAssocID="{AD564C65-2F4B-4C68-A97C-9572E7F6C58C}" presName="node" presStyleLbl="node1" presStyleIdx="3" presStyleCnt="5">
        <dgm:presLayoutVars>
          <dgm:bulletEnabled val="1"/>
        </dgm:presLayoutVars>
      </dgm:prSet>
      <dgm:spPr/>
    </dgm:pt>
    <dgm:pt modelId="{6EECA27D-E035-4757-9EA1-209A7040F322}" type="pres">
      <dgm:prSet presAssocID="{1B0F1483-4E58-4C42-AFFA-6E888E441B0A}" presName="sibTrans" presStyleLbl="sibTrans2D1" presStyleIdx="3" presStyleCnt="5"/>
      <dgm:spPr/>
    </dgm:pt>
    <dgm:pt modelId="{1B1B2D7D-6CE5-4D04-9F62-836C5C475644}" type="pres">
      <dgm:prSet presAssocID="{1B0F1483-4E58-4C42-AFFA-6E888E441B0A}" presName="connectorText" presStyleLbl="sibTrans2D1" presStyleIdx="3" presStyleCnt="5"/>
      <dgm:spPr/>
    </dgm:pt>
    <dgm:pt modelId="{ABCEB05E-F286-4927-BBE1-C59290B3EE8E}" type="pres">
      <dgm:prSet presAssocID="{6BCF04F7-1A8A-4F6B-884D-C5B904A626E7}" presName="node" presStyleLbl="node1" presStyleIdx="4" presStyleCnt="5">
        <dgm:presLayoutVars>
          <dgm:bulletEnabled val="1"/>
        </dgm:presLayoutVars>
      </dgm:prSet>
      <dgm:spPr/>
    </dgm:pt>
    <dgm:pt modelId="{AE75FB04-15BC-400F-9254-1FB389FA18E9}" type="pres">
      <dgm:prSet presAssocID="{6D2E09C6-777F-4102-B2E1-BDC392EB5043}" presName="sibTrans" presStyleLbl="sibTrans2D1" presStyleIdx="4" presStyleCnt="5"/>
      <dgm:spPr/>
    </dgm:pt>
    <dgm:pt modelId="{2C2B8640-BEBE-46C4-8157-ADFAE797B259}" type="pres">
      <dgm:prSet presAssocID="{6D2E09C6-777F-4102-B2E1-BDC392EB5043}" presName="connectorText" presStyleLbl="sibTrans2D1" presStyleIdx="4" presStyleCnt="5"/>
      <dgm:spPr/>
    </dgm:pt>
  </dgm:ptLst>
  <dgm:cxnLst>
    <dgm:cxn modelId="{BA1F9B07-3444-4EA1-A55E-CD9864FE83EA}" srcId="{72578314-1B60-4B41-9F70-D4ED05FF7571}" destId="{603A152B-0229-4535-B9D3-7F05D641AACA}" srcOrd="2" destOrd="0" parTransId="{3CB86F1D-0F5A-4CB9-8DC6-72E989AF948A}" sibTransId="{2CF1E9E7-5CBC-4596-966C-9D7C837C888D}"/>
    <dgm:cxn modelId="{EBC55332-EF9E-4B42-B54B-16DD5C0713B3}" type="presOf" srcId="{603A152B-0229-4535-B9D3-7F05D641AACA}" destId="{42D28DBA-28F8-4796-9A51-C31D4C93DD8A}" srcOrd="0" destOrd="0" presId="urn:microsoft.com/office/officeart/2005/8/layout/cycle2"/>
    <dgm:cxn modelId="{47D9EB34-801F-4113-A7B7-BFA480A1350D}" type="presOf" srcId="{FDF200F3-6ED0-4407-95C4-996FE5D704BC}" destId="{9E2E064C-9AE5-4DAE-AEBF-35CA82AEB7FC}" srcOrd="0" destOrd="0" presId="urn:microsoft.com/office/officeart/2005/8/layout/cycle2"/>
    <dgm:cxn modelId="{C838CE5B-4B9A-413A-9607-D09BC785920E}" type="presOf" srcId="{2CF1E9E7-5CBC-4596-966C-9D7C837C888D}" destId="{04F36726-D2C5-44EB-998D-E7855F2682BF}" srcOrd="1" destOrd="0" presId="urn:microsoft.com/office/officeart/2005/8/layout/cycle2"/>
    <dgm:cxn modelId="{4D155165-D3B5-4E9E-8653-9700C9A2A672}" srcId="{72578314-1B60-4B41-9F70-D4ED05FF7571}" destId="{AD564C65-2F4B-4C68-A97C-9572E7F6C58C}" srcOrd="3" destOrd="0" parTransId="{46BE6FE3-A4DB-455F-BCE2-D638AF4CBE02}" sibTransId="{1B0F1483-4E58-4C42-AFFA-6E888E441B0A}"/>
    <dgm:cxn modelId="{C5EE4A54-8674-47E7-AD66-EECDCD85A733}" type="presOf" srcId="{4BA6C9E3-778B-4804-9CFE-0397F45A1172}" destId="{5ADF639D-4351-4AE4-A1D2-328706E903D3}" srcOrd="0" destOrd="0" presId="urn:microsoft.com/office/officeart/2005/8/layout/cycle2"/>
    <dgm:cxn modelId="{DC9BE984-7226-4060-BBD8-1BC404BDB682}" type="presOf" srcId="{AD564C65-2F4B-4C68-A97C-9572E7F6C58C}" destId="{0177E6CE-0498-4D5A-9D6B-944C0F55F237}" srcOrd="0" destOrd="0" presId="urn:microsoft.com/office/officeart/2005/8/layout/cycle2"/>
    <dgm:cxn modelId="{E1EEBC92-D2BD-418D-A9EA-1515A7A85C9B}" type="presOf" srcId="{6D2E09C6-777F-4102-B2E1-BDC392EB5043}" destId="{2C2B8640-BEBE-46C4-8157-ADFAE797B259}" srcOrd="1" destOrd="0" presId="urn:microsoft.com/office/officeart/2005/8/layout/cycle2"/>
    <dgm:cxn modelId="{44301198-02C1-41C8-B632-DAF7A96D7601}" type="presOf" srcId="{FDF200F3-6ED0-4407-95C4-996FE5D704BC}" destId="{C2C81764-3C74-4E22-8664-8BF02243465F}" srcOrd="1" destOrd="0" presId="urn:microsoft.com/office/officeart/2005/8/layout/cycle2"/>
    <dgm:cxn modelId="{CBB598AE-28EB-4BC2-BB6D-063E2F25248F}" srcId="{72578314-1B60-4B41-9F70-D4ED05FF7571}" destId="{7F75DD17-AC51-4B62-B2FA-836FB37BB537}" srcOrd="0" destOrd="0" parTransId="{5D73C8D5-4F0D-4850-9F88-3728D34661D4}" sibTransId="{4BA6C9E3-778B-4804-9CFE-0397F45A1172}"/>
    <dgm:cxn modelId="{B41527B4-E1BE-4EE5-A132-1732EFE88462}" type="presOf" srcId="{4BA6C9E3-778B-4804-9CFE-0397F45A1172}" destId="{468C510C-4E8C-41A9-B80A-FC4A233B266E}" srcOrd="1" destOrd="0" presId="urn:microsoft.com/office/officeart/2005/8/layout/cycle2"/>
    <dgm:cxn modelId="{0817C5B8-6941-44CF-BDE0-0B9A87ADCA53}" type="presOf" srcId="{2CF1E9E7-5CBC-4596-966C-9D7C837C888D}" destId="{57ADD9A7-7ADC-4C2B-B84C-683C5F4F839A}" srcOrd="0" destOrd="0" presId="urn:microsoft.com/office/officeart/2005/8/layout/cycle2"/>
    <dgm:cxn modelId="{DF1AB7BD-0A5C-4362-A38F-8085E64BA89A}" type="presOf" srcId="{6D2E09C6-777F-4102-B2E1-BDC392EB5043}" destId="{AE75FB04-15BC-400F-9254-1FB389FA18E9}" srcOrd="0" destOrd="0" presId="urn:microsoft.com/office/officeart/2005/8/layout/cycle2"/>
    <dgm:cxn modelId="{410AF0C2-6F49-4B68-A092-8DA9C554580E}" type="presOf" srcId="{7F75DD17-AC51-4B62-B2FA-836FB37BB537}" destId="{BB4A70CF-7229-488F-B964-D141DAB5F650}" srcOrd="0" destOrd="0" presId="urn:microsoft.com/office/officeart/2005/8/layout/cycle2"/>
    <dgm:cxn modelId="{4F7499CB-3DEB-408B-9393-90077D21EDF7}" type="presOf" srcId="{6BCF04F7-1A8A-4F6B-884D-C5B904A626E7}" destId="{ABCEB05E-F286-4927-BBE1-C59290B3EE8E}" srcOrd="0" destOrd="0" presId="urn:microsoft.com/office/officeart/2005/8/layout/cycle2"/>
    <dgm:cxn modelId="{466573D4-A245-49DF-A4E8-D1DF470D51B2}" srcId="{72578314-1B60-4B41-9F70-D4ED05FF7571}" destId="{97DEA516-3D4C-44CC-B8E3-A84BE73C9AD0}" srcOrd="1" destOrd="0" parTransId="{238862A9-8A3C-414E-9B87-46A5FBA49A72}" sibTransId="{FDF200F3-6ED0-4407-95C4-996FE5D704BC}"/>
    <dgm:cxn modelId="{E53B91DA-A613-473E-B1D0-81269EEC5B63}" srcId="{72578314-1B60-4B41-9F70-D4ED05FF7571}" destId="{6BCF04F7-1A8A-4F6B-884D-C5B904A626E7}" srcOrd="4" destOrd="0" parTransId="{C44E57F6-2B1F-4C0B-BE06-E5E9FF295FC4}" sibTransId="{6D2E09C6-777F-4102-B2E1-BDC392EB5043}"/>
    <dgm:cxn modelId="{B4EFEBE2-1232-41F6-895B-AB7B7054219B}" type="presOf" srcId="{1B0F1483-4E58-4C42-AFFA-6E888E441B0A}" destId="{6EECA27D-E035-4757-9EA1-209A7040F322}" srcOrd="0" destOrd="0" presId="urn:microsoft.com/office/officeart/2005/8/layout/cycle2"/>
    <dgm:cxn modelId="{8C5DB6F2-1BBC-4F23-86F1-1BAF156E255F}" type="presOf" srcId="{1B0F1483-4E58-4C42-AFFA-6E888E441B0A}" destId="{1B1B2D7D-6CE5-4D04-9F62-836C5C475644}" srcOrd="1" destOrd="0" presId="urn:microsoft.com/office/officeart/2005/8/layout/cycle2"/>
    <dgm:cxn modelId="{046AD5F5-2C65-41DC-8277-1DB100C1F3E1}" type="presOf" srcId="{72578314-1B60-4B41-9F70-D4ED05FF7571}" destId="{C3876AFD-694B-41EC-8F3A-05D26A36A7BC}" srcOrd="0" destOrd="0" presId="urn:microsoft.com/office/officeart/2005/8/layout/cycle2"/>
    <dgm:cxn modelId="{2CBB63FF-4EC8-4CA1-A7E8-B14B58F61080}" type="presOf" srcId="{97DEA516-3D4C-44CC-B8E3-A84BE73C9AD0}" destId="{2E1A92E1-AC97-4AD7-942D-6E7E68B935D4}" srcOrd="0" destOrd="0" presId="urn:microsoft.com/office/officeart/2005/8/layout/cycle2"/>
    <dgm:cxn modelId="{8CB8AC8A-E6E0-4BF2-A571-4EE7C482E8C4}" type="presParOf" srcId="{C3876AFD-694B-41EC-8F3A-05D26A36A7BC}" destId="{BB4A70CF-7229-488F-B964-D141DAB5F650}" srcOrd="0" destOrd="0" presId="urn:microsoft.com/office/officeart/2005/8/layout/cycle2"/>
    <dgm:cxn modelId="{AB14B5C5-ECCB-46AB-AA09-2FFF60FB99D8}" type="presParOf" srcId="{C3876AFD-694B-41EC-8F3A-05D26A36A7BC}" destId="{5ADF639D-4351-4AE4-A1D2-328706E903D3}" srcOrd="1" destOrd="0" presId="urn:microsoft.com/office/officeart/2005/8/layout/cycle2"/>
    <dgm:cxn modelId="{0CF7CB9A-308B-4A76-B101-558557123698}" type="presParOf" srcId="{5ADF639D-4351-4AE4-A1D2-328706E903D3}" destId="{468C510C-4E8C-41A9-B80A-FC4A233B266E}" srcOrd="0" destOrd="0" presId="urn:microsoft.com/office/officeart/2005/8/layout/cycle2"/>
    <dgm:cxn modelId="{4F325C68-C6B6-4B79-9228-8DCBFB12A03A}" type="presParOf" srcId="{C3876AFD-694B-41EC-8F3A-05D26A36A7BC}" destId="{2E1A92E1-AC97-4AD7-942D-6E7E68B935D4}" srcOrd="2" destOrd="0" presId="urn:microsoft.com/office/officeart/2005/8/layout/cycle2"/>
    <dgm:cxn modelId="{4A040BB0-4B49-4455-B4DE-0C7D5A45F1C2}" type="presParOf" srcId="{C3876AFD-694B-41EC-8F3A-05D26A36A7BC}" destId="{9E2E064C-9AE5-4DAE-AEBF-35CA82AEB7FC}" srcOrd="3" destOrd="0" presId="urn:microsoft.com/office/officeart/2005/8/layout/cycle2"/>
    <dgm:cxn modelId="{A7ECD70D-1C65-40D7-A604-C159262E3F6E}" type="presParOf" srcId="{9E2E064C-9AE5-4DAE-AEBF-35CA82AEB7FC}" destId="{C2C81764-3C74-4E22-8664-8BF02243465F}" srcOrd="0" destOrd="0" presId="urn:microsoft.com/office/officeart/2005/8/layout/cycle2"/>
    <dgm:cxn modelId="{EB8EE187-5CBE-46B5-8DEA-6552D523B7D7}" type="presParOf" srcId="{C3876AFD-694B-41EC-8F3A-05D26A36A7BC}" destId="{42D28DBA-28F8-4796-9A51-C31D4C93DD8A}" srcOrd="4" destOrd="0" presId="urn:microsoft.com/office/officeart/2005/8/layout/cycle2"/>
    <dgm:cxn modelId="{F80A74D4-DABC-4331-A163-1BEB6378F927}" type="presParOf" srcId="{C3876AFD-694B-41EC-8F3A-05D26A36A7BC}" destId="{57ADD9A7-7ADC-4C2B-B84C-683C5F4F839A}" srcOrd="5" destOrd="0" presId="urn:microsoft.com/office/officeart/2005/8/layout/cycle2"/>
    <dgm:cxn modelId="{354D6C06-404F-467E-8D83-6D18596445A2}" type="presParOf" srcId="{57ADD9A7-7ADC-4C2B-B84C-683C5F4F839A}" destId="{04F36726-D2C5-44EB-998D-E7855F2682BF}" srcOrd="0" destOrd="0" presId="urn:microsoft.com/office/officeart/2005/8/layout/cycle2"/>
    <dgm:cxn modelId="{EAFB5F50-75C8-4A93-9D8F-54BAFA85C046}" type="presParOf" srcId="{C3876AFD-694B-41EC-8F3A-05D26A36A7BC}" destId="{0177E6CE-0498-4D5A-9D6B-944C0F55F237}" srcOrd="6" destOrd="0" presId="urn:microsoft.com/office/officeart/2005/8/layout/cycle2"/>
    <dgm:cxn modelId="{D0A972B9-C4C0-4840-AFAF-260EEC4E5889}" type="presParOf" srcId="{C3876AFD-694B-41EC-8F3A-05D26A36A7BC}" destId="{6EECA27D-E035-4757-9EA1-209A7040F322}" srcOrd="7" destOrd="0" presId="urn:microsoft.com/office/officeart/2005/8/layout/cycle2"/>
    <dgm:cxn modelId="{90F4A113-E46C-4EEB-A700-C274530B6E0A}" type="presParOf" srcId="{6EECA27D-E035-4757-9EA1-209A7040F322}" destId="{1B1B2D7D-6CE5-4D04-9F62-836C5C475644}" srcOrd="0" destOrd="0" presId="urn:microsoft.com/office/officeart/2005/8/layout/cycle2"/>
    <dgm:cxn modelId="{B8E03C69-1AF6-4D93-9DDA-73D20D38DB2E}" type="presParOf" srcId="{C3876AFD-694B-41EC-8F3A-05D26A36A7BC}" destId="{ABCEB05E-F286-4927-BBE1-C59290B3EE8E}" srcOrd="8" destOrd="0" presId="urn:microsoft.com/office/officeart/2005/8/layout/cycle2"/>
    <dgm:cxn modelId="{2453CDE6-BBC4-488E-943D-70040B9F71F0}" type="presParOf" srcId="{C3876AFD-694B-41EC-8F3A-05D26A36A7BC}" destId="{AE75FB04-15BC-400F-9254-1FB389FA18E9}" srcOrd="9" destOrd="0" presId="urn:microsoft.com/office/officeart/2005/8/layout/cycle2"/>
    <dgm:cxn modelId="{719F2B0F-7EF4-4DA9-A2A2-45296DCAB5DC}" type="presParOf" srcId="{AE75FB04-15BC-400F-9254-1FB389FA18E9}" destId="{2C2B8640-BEBE-46C4-8157-ADFAE797B259}"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4C8C2550-5946-472D-A57D-C0749731BD8B}" type="doc">
      <dgm:prSet loTypeId="urn:microsoft.com/office/officeart/2005/8/layout/hProcess6" loCatId="process" qsTypeId="urn:microsoft.com/office/officeart/2005/8/quickstyle/simple1" qsCatId="simple" csTypeId="urn:microsoft.com/office/officeart/2005/8/colors/colorful1" csCatId="colorful" phldr="1"/>
      <dgm:spPr/>
      <dgm:t>
        <a:bodyPr/>
        <a:lstStyle/>
        <a:p>
          <a:endParaRPr lang="en-US"/>
        </a:p>
      </dgm:t>
    </dgm:pt>
    <dgm:pt modelId="{663D941A-B6FA-4FD2-B5A8-2831F032F7FE}">
      <dgm:prSet phldrT="[Text]"/>
      <dgm:spPr/>
      <dgm:t>
        <a:bodyPr/>
        <a:lstStyle/>
        <a:p>
          <a:r>
            <a:rPr lang="en-US" dirty="0"/>
            <a:t>COI</a:t>
          </a:r>
        </a:p>
      </dgm:t>
    </dgm:pt>
    <dgm:pt modelId="{0E7FFB47-85DF-463C-9B33-7C3706E4B3B8}" type="parTrans" cxnId="{934C8EFE-AE22-4E8E-ACD2-C00F587E080C}">
      <dgm:prSet/>
      <dgm:spPr/>
      <dgm:t>
        <a:bodyPr/>
        <a:lstStyle/>
        <a:p>
          <a:endParaRPr lang="en-US"/>
        </a:p>
      </dgm:t>
    </dgm:pt>
    <dgm:pt modelId="{B0FFD09E-8EF6-4CF8-B3BE-C4AFEEC229ED}" type="sibTrans" cxnId="{934C8EFE-AE22-4E8E-ACD2-C00F587E080C}">
      <dgm:prSet/>
      <dgm:spPr/>
      <dgm:t>
        <a:bodyPr/>
        <a:lstStyle/>
        <a:p>
          <a:endParaRPr lang="en-US"/>
        </a:p>
      </dgm:t>
    </dgm:pt>
    <dgm:pt modelId="{1C044ED4-95E7-4952-BC37-A62354984BCA}">
      <dgm:prSet phldrT="[Text]"/>
      <dgm:spPr/>
      <dgm:t>
        <a:bodyPr/>
        <a:lstStyle/>
        <a:p>
          <a:r>
            <a:rPr lang="en-US" b="1" dirty="0">
              <a:solidFill>
                <a:schemeClr val="tx1">
                  <a:lumMod val="50000"/>
                </a:schemeClr>
              </a:solidFill>
            </a:rPr>
            <a:t>Posting</a:t>
          </a:r>
        </a:p>
      </dgm:t>
    </dgm:pt>
    <dgm:pt modelId="{A669878A-BA57-484D-A573-6F9FA115C2D3}" type="parTrans" cxnId="{D6157E1F-CD1A-46AE-8DC1-A1669D504545}">
      <dgm:prSet/>
      <dgm:spPr/>
      <dgm:t>
        <a:bodyPr/>
        <a:lstStyle/>
        <a:p>
          <a:endParaRPr lang="en-US"/>
        </a:p>
      </dgm:t>
    </dgm:pt>
    <dgm:pt modelId="{F181F7BE-723D-4432-8483-0CD5EAE3B29A}" type="sibTrans" cxnId="{D6157E1F-CD1A-46AE-8DC1-A1669D504545}">
      <dgm:prSet/>
      <dgm:spPr/>
      <dgm:t>
        <a:bodyPr/>
        <a:lstStyle/>
        <a:p>
          <a:endParaRPr lang="en-US"/>
        </a:p>
      </dgm:t>
    </dgm:pt>
    <dgm:pt modelId="{91DA73FA-A9A0-487F-A6C2-0155FA484FEB}">
      <dgm:prSet phldrT="[Text]"/>
      <dgm:spPr/>
      <dgm:t>
        <a:bodyPr/>
        <a:lstStyle/>
        <a:p>
          <a:r>
            <a:rPr lang="en-US" b="1" dirty="0">
              <a:solidFill>
                <a:schemeClr val="tx1">
                  <a:lumMod val="50000"/>
                </a:schemeClr>
              </a:solidFill>
            </a:rPr>
            <a:t>Approval</a:t>
          </a:r>
        </a:p>
      </dgm:t>
    </dgm:pt>
    <dgm:pt modelId="{6A5FF3F2-5763-46AC-8DBD-A2CADB8ADBDF}" type="parTrans" cxnId="{3C762E94-CE55-49BC-89EF-E6BBEA74658A}">
      <dgm:prSet/>
      <dgm:spPr/>
      <dgm:t>
        <a:bodyPr/>
        <a:lstStyle/>
        <a:p>
          <a:endParaRPr lang="en-US"/>
        </a:p>
      </dgm:t>
    </dgm:pt>
    <dgm:pt modelId="{0B1F2846-A15C-4D20-9FA3-90B2A721839B}" type="sibTrans" cxnId="{3C762E94-CE55-49BC-89EF-E6BBEA74658A}">
      <dgm:prSet/>
      <dgm:spPr/>
      <dgm:t>
        <a:bodyPr/>
        <a:lstStyle/>
        <a:p>
          <a:endParaRPr lang="en-US"/>
        </a:p>
      </dgm:t>
    </dgm:pt>
    <dgm:pt modelId="{BCAB04EC-581A-4363-8617-88F68AA97F12}">
      <dgm:prSet phldrT="[Text]"/>
      <dgm:spPr/>
      <dgm:t>
        <a:bodyPr/>
        <a:lstStyle/>
        <a:p>
          <a:r>
            <a:rPr lang="en-US" dirty="0"/>
            <a:t>COP</a:t>
          </a:r>
        </a:p>
      </dgm:t>
    </dgm:pt>
    <dgm:pt modelId="{987EFDE4-2FCB-412B-B312-DBAF33D30B14}" type="parTrans" cxnId="{17BB0FF3-5701-4E7D-AC8E-4396EC469EA4}">
      <dgm:prSet/>
      <dgm:spPr/>
      <dgm:t>
        <a:bodyPr/>
        <a:lstStyle/>
        <a:p>
          <a:endParaRPr lang="en-US"/>
        </a:p>
      </dgm:t>
    </dgm:pt>
    <dgm:pt modelId="{82286767-4E33-46BA-9A4E-C2C04E190D77}" type="sibTrans" cxnId="{17BB0FF3-5701-4E7D-AC8E-4396EC469EA4}">
      <dgm:prSet/>
      <dgm:spPr/>
      <dgm:t>
        <a:bodyPr/>
        <a:lstStyle/>
        <a:p>
          <a:endParaRPr lang="en-US"/>
        </a:p>
      </dgm:t>
    </dgm:pt>
    <dgm:pt modelId="{B86BEB94-8E25-4B5B-BAAD-6D8C9F236B09}">
      <dgm:prSet phldrT="[Text]"/>
      <dgm:spPr/>
      <dgm:t>
        <a:bodyPr/>
        <a:lstStyle/>
        <a:p>
          <a:r>
            <a:rPr lang="en-US" b="1" dirty="0">
              <a:solidFill>
                <a:schemeClr val="tx1">
                  <a:lumMod val="50000"/>
                </a:schemeClr>
              </a:solidFill>
            </a:rPr>
            <a:t>Posting</a:t>
          </a:r>
        </a:p>
      </dgm:t>
    </dgm:pt>
    <dgm:pt modelId="{553573DD-6DE4-4D0D-BC57-655A1209B083}" type="parTrans" cxnId="{6F96895A-1B92-4BCB-B215-7B820CB73EB6}">
      <dgm:prSet/>
      <dgm:spPr/>
      <dgm:t>
        <a:bodyPr/>
        <a:lstStyle/>
        <a:p>
          <a:endParaRPr lang="en-US"/>
        </a:p>
      </dgm:t>
    </dgm:pt>
    <dgm:pt modelId="{959E90B9-AF38-46EC-B5CA-9231B7695574}" type="sibTrans" cxnId="{6F96895A-1B92-4BCB-B215-7B820CB73EB6}">
      <dgm:prSet/>
      <dgm:spPr/>
      <dgm:t>
        <a:bodyPr/>
        <a:lstStyle/>
        <a:p>
          <a:endParaRPr lang="en-US"/>
        </a:p>
      </dgm:t>
    </dgm:pt>
    <dgm:pt modelId="{6A8DC8F1-D695-4975-8CE2-54F114A7A80D}">
      <dgm:prSet phldrT="[Text]"/>
      <dgm:spPr/>
      <dgm:t>
        <a:bodyPr/>
        <a:lstStyle/>
        <a:p>
          <a:r>
            <a:rPr lang="en-US" b="1" dirty="0">
              <a:solidFill>
                <a:schemeClr val="tx1">
                  <a:lumMod val="50000"/>
                </a:schemeClr>
              </a:solidFill>
            </a:rPr>
            <a:t>Approval</a:t>
          </a:r>
        </a:p>
      </dgm:t>
    </dgm:pt>
    <dgm:pt modelId="{6FB7733C-EEB4-43C0-8A24-7A5647C559D7}" type="parTrans" cxnId="{C6CDEDC8-0F8C-4827-A724-ABB5515DA54E}">
      <dgm:prSet/>
      <dgm:spPr/>
      <dgm:t>
        <a:bodyPr/>
        <a:lstStyle/>
        <a:p>
          <a:endParaRPr lang="en-US"/>
        </a:p>
      </dgm:t>
    </dgm:pt>
    <dgm:pt modelId="{04791643-1079-4E30-916F-D5AC5EA1FF8A}" type="sibTrans" cxnId="{C6CDEDC8-0F8C-4827-A724-ABB5515DA54E}">
      <dgm:prSet/>
      <dgm:spPr/>
      <dgm:t>
        <a:bodyPr/>
        <a:lstStyle/>
        <a:p>
          <a:endParaRPr lang="en-US"/>
        </a:p>
      </dgm:t>
    </dgm:pt>
    <dgm:pt modelId="{2A2394CA-9F73-43A1-A413-2667DA5A958B}">
      <dgm:prSet phldrT="[Text]"/>
      <dgm:spPr/>
      <dgm:t>
        <a:bodyPr/>
        <a:lstStyle/>
        <a:p>
          <a:r>
            <a:rPr lang="en-US" dirty="0"/>
            <a:t>SR</a:t>
          </a:r>
        </a:p>
      </dgm:t>
    </dgm:pt>
    <dgm:pt modelId="{D7AB2EDC-3038-4382-8735-66FE24776E88}" type="parTrans" cxnId="{DA73BE84-EDEF-4ED1-8D5A-3BA55B532D53}">
      <dgm:prSet/>
      <dgm:spPr/>
      <dgm:t>
        <a:bodyPr/>
        <a:lstStyle/>
        <a:p>
          <a:endParaRPr lang="en-US"/>
        </a:p>
      </dgm:t>
    </dgm:pt>
    <dgm:pt modelId="{6E173E76-6582-49BE-871A-F34CAFCF1370}" type="sibTrans" cxnId="{DA73BE84-EDEF-4ED1-8D5A-3BA55B532D53}">
      <dgm:prSet/>
      <dgm:spPr/>
      <dgm:t>
        <a:bodyPr/>
        <a:lstStyle/>
        <a:p>
          <a:endParaRPr lang="en-US"/>
        </a:p>
      </dgm:t>
    </dgm:pt>
    <dgm:pt modelId="{F29C01C2-786F-49C0-A17A-6A1F54C8F753}">
      <dgm:prSet phldrT="[Text]"/>
      <dgm:spPr/>
      <dgm:t>
        <a:bodyPr/>
        <a:lstStyle/>
        <a:p>
          <a:r>
            <a:rPr lang="en-US" b="1" dirty="0">
              <a:solidFill>
                <a:schemeClr val="tx1">
                  <a:lumMod val="50000"/>
                </a:schemeClr>
              </a:solidFill>
            </a:rPr>
            <a:t>Posting</a:t>
          </a:r>
        </a:p>
      </dgm:t>
    </dgm:pt>
    <dgm:pt modelId="{A310D337-E226-43B6-9624-B55567D5432E}" type="parTrans" cxnId="{5AC5D116-6D1A-4EA2-97CC-81F9CB8F0BE5}">
      <dgm:prSet/>
      <dgm:spPr/>
      <dgm:t>
        <a:bodyPr/>
        <a:lstStyle/>
        <a:p>
          <a:endParaRPr lang="en-US"/>
        </a:p>
      </dgm:t>
    </dgm:pt>
    <dgm:pt modelId="{0C9AFB71-1B57-4F98-9B67-A821EA25C373}" type="sibTrans" cxnId="{5AC5D116-6D1A-4EA2-97CC-81F9CB8F0BE5}">
      <dgm:prSet/>
      <dgm:spPr/>
      <dgm:t>
        <a:bodyPr/>
        <a:lstStyle/>
        <a:p>
          <a:endParaRPr lang="en-US"/>
        </a:p>
      </dgm:t>
    </dgm:pt>
    <dgm:pt modelId="{80846D29-4274-4B4D-A83E-D62E5A09052F}">
      <dgm:prSet phldrT="[Text]"/>
      <dgm:spPr/>
      <dgm:t>
        <a:bodyPr/>
        <a:lstStyle/>
        <a:p>
          <a:r>
            <a:rPr lang="en-US" b="1" dirty="0">
              <a:solidFill>
                <a:schemeClr val="tx1">
                  <a:lumMod val="50000"/>
                </a:schemeClr>
              </a:solidFill>
            </a:rPr>
            <a:t>Approval</a:t>
          </a:r>
        </a:p>
      </dgm:t>
    </dgm:pt>
    <dgm:pt modelId="{D7BB76DE-DEA8-4EB8-97B6-00E1D968AAD8}" type="parTrans" cxnId="{8856DF8F-5535-4E33-ACE7-72FEC7D6A1FE}">
      <dgm:prSet/>
      <dgm:spPr/>
      <dgm:t>
        <a:bodyPr/>
        <a:lstStyle/>
        <a:p>
          <a:endParaRPr lang="en-US"/>
        </a:p>
      </dgm:t>
    </dgm:pt>
    <dgm:pt modelId="{C4215BF3-3933-44FE-92C6-72AA259208A1}" type="sibTrans" cxnId="{8856DF8F-5535-4E33-ACE7-72FEC7D6A1FE}">
      <dgm:prSet/>
      <dgm:spPr/>
      <dgm:t>
        <a:bodyPr/>
        <a:lstStyle/>
        <a:p>
          <a:endParaRPr lang="en-US"/>
        </a:p>
      </dgm:t>
    </dgm:pt>
    <dgm:pt modelId="{655AD2FE-ADE4-473E-97C9-A8E439AF6C9D}">
      <dgm:prSet phldrT="[Text]"/>
      <dgm:spPr/>
      <dgm:t>
        <a:bodyPr/>
        <a:lstStyle/>
        <a:p>
          <a:r>
            <a:rPr lang="en-US" dirty="0">
              <a:solidFill>
                <a:schemeClr val="tx1">
                  <a:lumMod val="50000"/>
                </a:schemeClr>
              </a:solidFill>
            </a:rPr>
            <a:t>September</a:t>
          </a:r>
        </a:p>
      </dgm:t>
    </dgm:pt>
    <dgm:pt modelId="{80628A10-502D-421F-93A3-A77897CCEF37}" type="parTrans" cxnId="{128BF223-F086-45F0-B8AC-A1425D76E52B}">
      <dgm:prSet/>
      <dgm:spPr/>
      <dgm:t>
        <a:bodyPr/>
        <a:lstStyle/>
        <a:p>
          <a:endParaRPr lang="en-US"/>
        </a:p>
      </dgm:t>
    </dgm:pt>
    <dgm:pt modelId="{DDDEC52E-5067-4515-8F38-67E183AD4487}" type="sibTrans" cxnId="{128BF223-F086-45F0-B8AC-A1425D76E52B}">
      <dgm:prSet/>
      <dgm:spPr/>
      <dgm:t>
        <a:bodyPr/>
        <a:lstStyle/>
        <a:p>
          <a:endParaRPr lang="en-US"/>
        </a:p>
      </dgm:t>
    </dgm:pt>
    <dgm:pt modelId="{3C9A6708-4A99-484C-A89C-23D2C693D99B}">
      <dgm:prSet phldrT="[Text]"/>
      <dgm:spPr/>
      <dgm:t>
        <a:bodyPr/>
        <a:lstStyle/>
        <a:p>
          <a:r>
            <a:rPr lang="en-US" dirty="0">
              <a:solidFill>
                <a:schemeClr val="tx1">
                  <a:lumMod val="50000"/>
                </a:schemeClr>
              </a:solidFill>
            </a:rPr>
            <a:t>October</a:t>
          </a:r>
        </a:p>
      </dgm:t>
    </dgm:pt>
    <dgm:pt modelId="{0FDC5B5A-03CE-4CE5-8726-385F8ED50D91}" type="parTrans" cxnId="{7669C46D-545A-4559-BCB7-BE7C62EA837E}">
      <dgm:prSet/>
      <dgm:spPr/>
      <dgm:t>
        <a:bodyPr/>
        <a:lstStyle/>
        <a:p>
          <a:endParaRPr lang="en-US"/>
        </a:p>
      </dgm:t>
    </dgm:pt>
    <dgm:pt modelId="{A7A93F6F-D170-425B-AD84-F8F9DE934613}" type="sibTrans" cxnId="{7669C46D-545A-4559-BCB7-BE7C62EA837E}">
      <dgm:prSet/>
      <dgm:spPr/>
      <dgm:t>
        <a:bodyPr/>
        <a:lstStyle/>
        <a:p>
          <a:endParaRPr lang="en-US"/>
        </a:p>
      </dgm:t>
    </dgm:pt>
    <dgm:pt modelId="{7F75D5D7-D355-410E-973D-83A56F179872}">
      <dgm:prSet phldrT="[Text]"/>
      <dgm:spPr/>
      <dgm:t>
        <a:bodyPr/>
        <a:lstStyle/>
        <a:p>
          <a:r>
            <a:rPr lang="en-US">
              <a:solidFill>
                <a:schemeClr val="tx1">
                  <a:lumMod val="50000"/>
                </a:schemeClr>
              </a:solidFill>
            </a:rPr>
            <a:t>November</a:t>
          </a:r>
          <a:endParaRPr lang="en-US" dirty="0">
            <a:solidFill>
              <a:schemeClr val="tx1">
                <a:lumMod val="50000"/>
              </a:schemeClr>
            </a:solidFill>
          </a:endParaRPr>
        </a:p>
      </dgm:t>
    </dgm:pt>
    <dgm:pt modelId="{6E616B2C-8900-4546-8D95-AB6469CADE23}" type="parTrans" cxnId="{07CAE403-1FF2-4629-958A-22858FCFD110}">
      <dgm:prSet/>
      <dgm:spPr/>
      <dgm:t>
        <a:bodyPr/>
        <a:lstStyle/>
        <a:p>
          <a:endParaRPr lang="en-US"/>
        </a:p>
      </dgm:t>
    </dgm:pt>
    <dgm:pt modelId="{6F36B275-D63D-45AD-892D-6ECDE7A7DF5E}" type="sibTrans" cxnId="{07CAE403-1FF2-4629-958A-22858FCFD110}">
      <dgm:prSet/>
      <dgm:spPr/>
      <dgm:t>
        <a:bodyPr/>
        <a:lstStyle/>
        <a:p>
          <a:endParaRPr lang="en-US"/>
        </a:p>
      </dgm:t>
    </dgm:pt>
    <dgm:pt modelId="{B75437B4-6A28-4936-9E2A-26B018D32969}">
      <dgm:prSet phldrT="[Text]"/>
      <dgm:spPr/>
      <dgm:t>
        <a:bodyPr/>
        <a:lstStyle/>
        <a:p>
          <a:r>
            <a:rPr lang="en-US" dirty="0">
              <a:solidFill>
                <a:schemeClr val="tx1">
                  <a:lumMod val="50000"/>
                </a:schemeClr>
              </a:solidFill>
            </a:rPr>
            <a:t>December</a:t>
          </a:r>
        </a:p>
      </dgm:t>
    </dgm:pt>
    <dgm:pt modelId="{9ED34D2A-3E13-4987-825A-0EDE26B546A3}" type="parTrans" cxnId="{F6A831FC-AF1F-4663-B8C7-B80CF51D5E19}">
      <dgm:prSet/>
      <dgm:spPr/>
      <dgm:t>
        <a:bodyPr/>
        <a:lstStyle/>
        <a:p>
          <a:endParaRPr lang="en-US"/>
        </a:p>
      </dgm:t>
    </dgm:pt>
    <dgm:pt modelId="{0D7B4CF7-9A14-4160-AAC7-CB9C2F2538AC}" type="sibTrans" cxnId="{F6A831FC-AF1F-4663-B8C7-B80CF51D5E19}">
      <dgm:prSet/>
      <dgm:spPr/>
      <dgm:t>
        <a:bodyPr/>
        <a:lstStyle/>
        <a:p>
          <a:endParaRPr lang="en-US"/>
        </a:p>
      </dgm:t>
    </dgm:pt>
    <dgm:pt modelId="{36E87816-95DD-4889-900F-E798B674416D}">
      <dgm:prSet phldrT="[Text]"/>
      <dgm:spPr/>
      <dgm:t>
        <a:bodyPr/>
        <a:lstStyle/>
        <a:p>
          <a:r>
            <a:rPr lang="en-US" dirty="0">
              <a:solidFill>
                <a:schemeClr val="tx1">
                  <a:lumMod val="50000"/>
                </a:schemeClr>
              </a:solidFill>
            </a:rPr>
            <a:t>January</a:t>
          </a:r>
        </a:p>
      </dgm:t>
    </dgm:pt>
    <dgm:pt modelId="{126611AF-1757-4555-AC36-005C2BC1F5E9}" type="parTrans" cxnId="{33C4B612-DA2E-4863-8AD2-05850CBF3E00}">
      <dgm:prSet/>
      <dgm:spPr/>
      <dgm:t>
        <a:bodyPr/>
        <a:lstStyle/>
        <a:p>
          <a:endParaRPr lang="en-US"/>
        </a:p>
      </dgm:t>
    </dgm:pt>
    <dgm:pt modelId="{8B14BB3A-0516-4F9A-9899-15F2F478B674}" type="sibTrans" cxnId="{33C4B612-DA2E-4863-8AD2-05850CBF3E00}">
      <dgm:prSet/>
      <dgm:spPr/>
      <dgm:t>
        <a:bodyPr/>
        <a:lstStyle/>
        <a:p>
          <a:endParaRPr lang="en-US"/>
        </a:p>
      </dgm:t>
    </dgm:pt>
    <dgm:pt modelId="{FEE5EE40-7C8F-4FD0-B5B4-0AC50266374B}">
      <dgm:prSet phldrT="[Text]"/>
      <dgm:spPr/>
      <dgm:t>
        <a:bodyPr/>
        <a:lstStyle/>
        <a:p>
          <a:r>
            <a:rPr lang="en-US" dirty="0">
              <a:solidFill>
                <a:schemeClr val="tx1">
                  <a:lumMod val="50000"/>
                </a:schemeClr>
              </a:solidFill>
            </a:rPr>
            <a:t>February</a:t>
          </a:r>
        </a:p>
      </dgm:t>
    </dgm:pt>
    <dgm:pt modelId="{416B2BA0-3CF7-423B-A708-3BC16BCE5BCB}" type="parTrans" cxnId="{FAFAF056-5EA4-46C7-9893-B890D4576951}">
      <dgm:prSet/>
      <dgm:spPr/>
      <dgm:t>
        <a:bodyPr/>
        <a:lstStyle/>
        <a:p>
          <a:endParaRPr lang="en-US"/>
        </a:p>
      </dgm:t>
    </dgm:pt>
    <dgm:pt modelId="{A3F7503B-EE0B-4054-9726-816719ABA1AD}" type="sibTrans" cxnId="{FAFAF056-5EA4-46C7-9893-B890D4576951}">
      <dgm:prSet/>
      <dgm:spPr/>
      <dgm:t>
        <a:bodyPr/>
        <a:lstStyle/>
        <a:p>
          <a:endParaRPr lang="en-US"/>
        </a:p>
      </dgm:t>
    </dgm:pt>
    <dgm:pt modelId="{B3BA79F2-0F06-4810-8130-159801748463}" type="pres">
      <dgm:prSet presAssocID="{4C8C2550-5946-472D-A57D-C0749731BD8B}" presName="theList" presStyleCnt="0">
        <dgm:presLayoutVars>
          <dgm:dir/>
          <dgm:animLvl val="lvl"/>
          <dgm:resizeHandles val="exact"/>
        </dgm:presLayoutVars>
      </dgm:prSet>
      <dgm:spPr/>
    </dgm:pt>
    <dgm:pt modelId="{1DAE53EF-C59A-4F47-AD86-072CA5C074DB}" type="pres">
      <dgm:prSet presAssocID="{663D941A-B6FA-4FD2-B5A8-2831F032F7FE}" presName="compNode" presStyleCnt="0"/>
      <dgm:spPr/>
    </dgm:pt>
    <dgm:pt modelId="{F00EDB07-594B-4F8C-B695-93B6107DD032}" type="pres">
      <dgm:prSet presAssocID="{663D941A-B6FA-4FD2-B5A8-2831F032F7FE}" presName="noGeometry" presStyleCnt="0"/>
      <dgm:spPr/>
    </dgm:pt>
    <dgm:pt modelId="{3D686462-4D33-4F84-BC2E-932B9B44BED5}" type="pres">
      <dgm:prSet presAssocID="{663D941A-B6FA-4FD2-B5A8-2831F032F7FE}" presName="childTextVisible" presStyleLbl="bgAccFollowNode1" presStyleIdx="0" presStyleCnt="3">
        <dgm:presLayoutVars>
          <dgm:bulletEnabled val="1"/>
        </dgm:presLayoutVars>
      </dgm:prSet>
      <dgm:spPr/>
    </dgm:pt>
    <dgm:pt modelId="{6504CC61-6FDF-442A-94C3-D552BB4CB823}" type="pres">
      <dgm:prSet presAssocID="{663D941A-B6FA-4FD2-B5A8-2831F032F7FE}" presName="childTextHidden" presStyleLbl="bgAccFollowNode1" presStyleIdx="0" presStyleCnt="3"/>
      <dgm:spPr/>
    </dgm:pt>
    <dgm:pt modelId="{1B88AC24-2D79-4323-8F78-84E77C458F35}" type="pres">
      <dgm:prSet presAssocID="{663D941A-B6FA-4FD2-B5A8-2831F032F7FE}" presName="parentText" presStyleLbl="node1" presStyleIdx="0" presStyleCnt="3">
        <dgm:presLayoutVars>
          <dgm:chMax val="1"/>
          <dgm:bulletEnabled val="1"/>
        </dgm:presLayoutVars>
      </dgm:prSet>
      <dgm:spPr/>
    </dgm:pt>
    <dgm:pt modelId="{7CD4D2C1-A42D-432F-AFE3-D48CE757DE65}" type="pres">
      <dgm:prSet presAssocID="{663D941A-B6FA-4FD2-B5A8-2831F032F7FE}" presName="aSpace" presStyleCnt="0"/>
      <dgm:spPr/>
    </dgm:pt>
    <dgm:pt modelId="{761D988D-776A-4E5D-8631-C78E2639BFDC}" type="pres">
      <dgm:prSet presAssocID="{BCAB04EC-581A-4363-8617-88F68AA97F12}" presName="compNode" presStyleCnt="0"/>
      <dgm:spPr/>
    </dgm:pt>
    <dgm:pt modelId="{4D90257D-0ABF-401B-B7F9-FE763669F810}" type="pres">
      <dgm:prSet presAssocID="{BCAB04EC-581A-4363-8617-88F68AA97F12}" presName="noGeometry" presStyleCnt="0"/>
      <dgm:spPr/>
    </dgm:pt>
    <dgm:pt modelId="{7537EE86-DC06-4A00-9365-87E27FBA2905}" type="pres">
      <dgm:prSet presAssocID="{BCAB04EC-581A-4363-8617-88F68AA97F12}" presName="childTextVisible" presStyleLbl="bgAccFollowNode1" presStyleIdx="1" presStyleCnt="3">
        <dgm:presLayoutVars>
          <dgm:bulletEnabled val="1"/>
        </dgm:presLayoutVars>
      </dgm:prSet>
      <dgm:spPr/>
    </dgm:pt>
    <dgm:pt modelId="{F8024D14-C672-4668-B545-D35041352947}" type="pres">
      <dgm:prSet presAssocID="{BCAB04EC-581A-4363-8617-88F68AA97F12}" presName="childTextHidden" presStyleLbl="bgAccFollowNode1" presStyleIdx="1" presStyleCnt="3"/>
      <dgm:spPr/>
    </dgm:pt>
    <dgm:pt modelId="{7B284B46-0E64-4631-B424-F77863DFAC38}" type="pres">
      <dgm:prSet presAssocID="{BCAB04EC-581A-4363-8617-88F68AA97F12}" presName="parentText" presStyleLbl="node1" presStyleIdx="1" presStyleCnt="3">
        <dgm:presLayoutVars>
          <dgm:chMax val="1"/>
          <dgm:bulletEnabled val="1"/>
        </dgm:presLayoutVars>
      </dgm:prSet>
      <dgm:spPr/>
    </dgm:pt>
    <dgm:pt modelId="{01846C76-366F-4A2C-B68D-A29C9CA4F8A5}" type="pres">
      <dgm:prSet presAssocID="{BCAB04EC-581A-4363-8617-88F68AA97F12}" presName="aSpace" presStyleCnt="0"/>
      <dgm:spPr/>
    </dgm:pt>
    <dgm:pt modelId="{3AD26051-2EBC-4519-AA6E-9096B3ADA9AC}" type="pres">
      <dgm:prSet presAssocID="{2A2394CA-9F73-43A1-A413-2667DA5A958B}" presName="compNode" presStyleCnt="0"/>
      <dgm:spPr/>
    </dgm:pt>
    <dgm:pt modelId="{4D8FD1FF-7E51-49FB-A101-144E8E5678BD}" type="pres">
      <dgm:prSet presAssocID="{2A2394CA-9F73-43A1-A413-2667DA5A958B}" presName="noGeometry" presStyleCnt="0"/>
      <dgm:spPr/>
    </dgm:pt>
    <dgm:pt modelId="{C19FF04B-B78D-474D-8B49-098FE79AB586}" type="pres">
      <dgm:prSet presAssocID="{2A2394CA-9F73-43A1-A413-2667DA5A958B}" presName="childTextVisible" presStyleLbl="bgAccFollowNode1" presStyleIdx="2" presStyleCnt="3">
        <dgm:presLayoutVars>
          <dgm:bulletEnabled val="1"/>
        </dgm:presLayoutVars>
      </dgm:prSet>
      <dgm:spPr/>
    </dgm:pt>
    <dgm:pt modelId="{6DE90EE2-A47C-46CE-A0F2-64646B562240}" type="pres">
      <dgm:prSet presAssocID="{2A2394CA-9F73-43A1-A413-2667DA5A958B}" presName="childTextHidden" presStyleLbl="bgAccFollowNode1" presStyleIdx="2" presStyleCnt="3"/>
      <dgm:spPr/>
    </dgm:pt>
    <dgm:pt modelId="{160AC6A8-829E-44C8-8ABB-FF26F9B93CCF}" type="pres">
      <dgm:prSet presAssocID="{2A2394CA-9F73-43A1-A413-2667DA5A958B}" presName="parentText" presStyleLbl="node1" presStyleIdx="2" presStyleCnt="3">
        <dgm:presLayoutVars>
          <dgm:chMax val="1"/>
          <dgm:bulletEnabled val="1"/>
        </dgm:presLayoutVars>
      </dgm:prSet>
      <dgm:spPr/>
    </dgm:pt>
  </dgm:ptLst>
  <dgm:cxnLst>
    <dgm:cxn modelId="{10B4B303-D99E-4606-B352-EC87FC1064E6}" type="presOf" srcId="{BCAB04EC-581A-4363-8617-88F68AA97F12}" destId="{7B284B46-0E64-4631-B424-F77863DFAC38}" srcOrd="0" destOrd="0" presId="urn:microsoft.com/office/officeart/2005/8/layout/hProcess6"/>
    <dgm:cxn modelId="{07CAE403-1FF2-4629-958A-22858FCFD110}" srcId="{B86BEB94-8E25-4B5B-BAAD-6D8C9F236B09}" destId="{7F75D5D7-D355-410E-973D-83A56F179872}" srcOrd="0" destOrd="0" parTransId="{6E616B2C-8900-4546-8D95-AB6469CADE23}" sibTransId="{6F36B275-D63D-45AD-892D-6ECDE7A7DF5E}"/>
    <dgm:cxn modelId="{33C4B612-DA2E-4863-8AD2-05850CBF3E00}" srcId="{F29C01C2-786F-49C0-A17A-6A1F54C8F753}" destId="{36E87816-95DD-4889-900F-E798B674416D}" srcOrd="0" destOrd="0" parTransId="{126611AF-1757-4555-AC36-005C2BC1F5E9}" sibTransId="{8B14BB3A-0516-4F9A-9899-15F2F478B674}"/>
    <dgm:cxn modelId="{FEEFA214-FA07-4B3A-89FE-12C4B6FE30E8}" type="presOf" srcId="{7F75D5D7-D355-410E-973D-83A56F179872}" destId="{7537EE86-DC06-4A00-9365-87E27FBA2905}" srcOrd="0" destOrd="1" presId="urn:microsoft.com/office/officeart/2005/8/layout/hProcess6"/>
    <dgm:cxn modelId="{5AC5D116-6D1A-4EA2-97CC-81F9CB8F0BE5}" srcId="{2A2394CA-9F73-43A1-A413-2667DA5A958B}" destId="{F29C01C2-786F-49C0-A17A-6A1F54C8F753}" srcOrd="0" destOrd="0" parTransId="{A310D337-E226-43B6-9624-B55567D5432E}" sibTransId="{0C9AFB71-1B57-4F98-9B67-A821EA25C373}"/>
    <dgm:cxn modelId="{7A3E261D-1FB5-4B8E-A187-316D5AD2CF07}" type="presOf" srcId="{1C044ED4-95E7-4952-BC37-A62354984BCA}" destId="{6504CC61-6FDF-442A-94C3-D552BB4CB823}" srcOrd="1" destOrd="0" presId="urn:microsoft.com/office/officeart/2005/8/layout/hProcess6"/>
    <dgm:cxn modelId="{6EB8471F-FD89-4458-A9EF-9E205C5246CF}" type="presOf" srcId="{B86BEB94-8E25-4B5B-BAAD-6D8C9F236B09}" destId="{F8024D14-C672-4668-B545-D35041352947}" srcOrd="1" destOrd="0" presId="urn:microsoft.com/office/officeart/2005/8/layout/hProcess6"/>
    <dgm:cxn modelId="{D6157E1F-CD1A-46AE-8DC1-A1669D504545}" srcId="{663D941A-B6FA-4FD2-B5A8-2831F032F7FE}" destId="{1C044ED4-95E7-4952-BC37-A62354984BCA}" srcOrd="0" destOrd="0" parTransId="{A669878A-BA57-484D-A573-6F9FA115C2D3}" sibTransId="{F181F7BE-723D-4432-8483-0CD5EAE3B29A}"/>
    <dgm:cxn modelId="{23A6F821-B357-43E8-AC28-7370331F957E}" type="presOf" srcId="{80846D29-4274-4B4D-A83E-D62E5A09052F}" destId="{6DE90EE2-A47C-46CE-A0F2-64646B562240}" srcOrd="1" destOrd="2" presId="urn:microsoft.com/office/officeart/2005/8/layout/hProcess6"/>
    <dgm:cxn modelId="{128BF223-F086-45F0-B8AC-A1425D76E52B}" srcId="{1C044ED4-95E7-4952-BC37-A62354984BCA}" destId="{655AD2FE-ADE4-473E-97C9-A8E439AF6C9D}" srcOrd="0" destOrd="0" parTransId="{80628A10-502D-421F-93A3-A77897CCEF37}" sibTransId="{DDDEC52E-5067-4515-8F38-67E183AD4487}"/>
    <dgm:cxn modelId="{69801D27-7FA6-4B8D-BFB8-0CEFA9A66C22}" type="presOf" srcId="{36E87816-95DD-4889-900F-E798B674416D}" destId="{6DE90EE2-A47C-46CE-A0F2-64646B562240}" srcOrd="1" destOrd="1" presId="urn:microsoft.com/office/officeart/2005/8/layout/hProcess6"/>
    <dgm:cxn modelId="{850C042C-826F-4E38-9F51-212F9AE6D57F}" type="presOf" srcId="{B75437B4-6A28-4936-9E2A-26B018D32969}" destId="{F8024D14-C672-4668-B545-D35041352947}" srcOrd="1" destOrd="3" presId="urn:microsoft.com/office/officeart/2005/8/layout/hProcess6"/>
    <dgm:cxn modelId="{2D8BC13A-3E1B-44BD-BCB6-8E094BDA7C2F}" type="presOf" srcId="{2A2394CA-9F73-43A1-A413-2667DA5A958B}" destId="{160AC6A8-829E-44C8-8ABB-FF26F9B93CCF}" srcOrd="0" destOrd="0" presId="urn:microsoft.com/office/officeart/2005/8/layout/hProcess6"/>
    <dgm:cxn modelId="{2202C360-A8EC-4F49-927D-E2186EAFFEAC}" type="presOf" srcId="{80846D29-4274-4B4D-A83E-D62E5A09052F}" destId="{C19FF04B-B78D-474D-8B49-098FE79AB586}" srcOrd="0" destOrd="2" presId="urn:microsoft.com/office/officeart/2005/8/layout/hProcess6"/>
    <dgm:cxn modelId="{66120842-C389-42EC-9926-79323B5C7B0A}" type="presOf" srcId="{F29C01C2-786F-49C0-A17A-6A1F54C8F753}" destId="{6DE90EE2-A47C-46CE-A0F2-64646B562240}" srcOrd="1" destOrd="0" presId="urn:microsoft.com/office/officeart/2005/8/layout/hProcess6"/>
    <dgm:cxn modelId="{74C98065-BAD7-4DED-AA5C-1B9161ADE45C}" type="presOf" srcId="{B75437B4-6A28-4936-9E2A-26B018D32969}" destId="{7537EE86-DC06-4A00-9365-87E27FBA2905}" srcOrd="0" destOrd="3" presId="urn:microsoft.com/office/officeart/2005/8/layout/hProcess6"/>
    <dgm:cxn modelId="{7669C46D-545A-4559-BCB7-BE7C62EA837E}" srcId="{91DA73FA-A9A0-487F-A6C2-0155FA484FEB}" destId="{3C9A6708-4A99-484C-A89C-23D2C693D99B}" srcOrd="0" destOrd="0" parTransId="{0FDC5B5A-03CE-4CE5-8726-385F8ED50D91}" sibTransId="{A7A93F6F-D170-425B-AD84-F8F9DE934613}"/>
    <dgm:cxn modelId="{DB24654E-2DCE-4222-A36C-DFE7E30C629E}" type="presOf" srcId="{663D941A-B6FA-4FD2-B5A8-2831F032F7FE}" destId="{1B88AC24-2D79-4323-8F78-84E77C458F35}" srcOrd="0" destOrd="0" presId="urn:microsoft.com/office/officeart/2005/8/layout/hProcess6"/>
    <dgm:cxn modelId="{623CF970-6D9C-45D4-BE46-CC2047330969}" type="presOf" srcId="{B86BEB94-8E25-4B5B-BAAD-6D8C9F236B09}" destId="{7537EE86-DC06-4A00-9365-87E27FBA2905}" srcOrd="0" destOrd="0" presId="urn:microsoft.com/office/officeart/2005/8/layout/hProcess6"/>
    <dgm:cxn modelId="{AFF41674-C55D-4BAA-ADE5-76B49E1AC0D8}" type="presOf" srcId="{36E87816-95DD-4889-900F-E798B674416D}" destId="{C19FF04B-B78D-474D-8B49-098FE79AB586}" srcOrd="0" destOrd="1" presId="urn:microsoft.com/office/officeart/2005/8/layout/hProcess6"/>
    <dgm:cxn modelId="{FAFAF056-5EA4-46C7-9893-B890D4576951}" srcId="{80846D29-4274-4B4D-A83E-D62E5A09052F}" destId="{FEE5EE40-7C8F-4FD0-B5B4-0AC50266374B}" srcOrd="0" destOrd="0" parTransId="{416B2BA0-3CF7-423B-A708-3BC16BCE5BCB}" sibTransId="{A3F7503B-EE0B-4054-9726-816719ABA1AD}"/>
    <dgm:cxn modelId="{6F96895A-1B92-4BCB-B215-7B820CB73EB6}" srcId="{BCAB04EC-581A-4363-8617-88F68AA97F12}" destId="{B86BEB94-8E25-4B5B-BAAD-6D8C9F236B09}" srcOrd="0" destOrd="0" parTransId="{553573DD-6DE4-4D0D-BC57-655A1209B083}" sibTransId="{959E90B9-AF38-46EC-B5CA-9231B7695574}"/>
    <dgm:cxn modelId="{DD1B057E-7400-44BE-8405-C3581BA01D7E}" type="presOf" srcId="{1C044ED4-95E7-4952-BC37-A62354984BCA}" destId="{3D686462-4D33-4F84-BC2E-932B9B44BED5}" srcOrd="0" destOrd="0" presId="urn:microsoft.com/office/officeart/2005/8/layout/hProcess6"/>
    <dgm:cxn modelId="{C893317E-1D03-4690-86D3-2344643F85E2}" type="presOf" srcId="{3C9A6708-4A99-484C-A89C-23D2C693D99B}" destId="{3D686462-4D33-4F84-BC2E-932B9B44BED5}" srcOrd="0" destOrd="3" presId="urn:microsoft.com/office/officeart/2005/8/layout/hProcess6"/>
    <dgm:cxn modelId="{DA73BE84-EDEF-4ED1-8D5A-3BA55B532D53}" srcId="{4C8C2550-5946-472D-A57D-C0749731BD8B}" destId="{2A2394CA-9F73-43A1-A413-2667DA5A958B}" srcOrd="2" destOrd="0" parTransId="{D7AB2EDC-3038-4382-8735-66FE24776E88}" sibTransId="{6E173E76-6582-49BE-871A-F34CAFCF1370}"/>
    <dgm:cxn modelId="{8856DF8F-5535-4E33-ACE7-72FEC7D6A1FE}" srcId="{2A2394CA-9F73-43A1-A413-2667DA5A958B}" destId="{80846D29-4274-4B4D-A83E-D62E5A09052F}" srcOrd="1" destOrd="0" parTransId="{D7BB76DE-DEA8-4EB8-97B6-00E1D968AAD8}" sibTransId="{C4215BF3-3933-44FE-92C6-72AA259208A1}"/>
    <dgm:cxn modelId="{CD262392-5E70-49DF-ADE1-4180B5C02C0D}" type="presOf" srcId="{3C9A6708-4A99-484C-A89C-23D2C693D99B}" destId="{6504CC61-6FDF-442A-94C3-D552BB4CB823}" srcOrd="1" destOrd="3" presId="urn:microsoft.com/office/officeart/2005/8/layout/hProcess6"/>
    <dgm:cxn modelId="{3C762E94-CE55-49BC-89EF-E6BBEA74658A}" srcId="{663D941A-B6FA-4FD2-B5A8-2831F032F7FE}" destId="{91DA73FA-A9A0-487F-A6C2-0155FA484FEB}" srcOrd="1" destOrd="0" parTransId="{6A5FF3F2-5763-46AC-8DBD-A2CADB8ADBDF}" sibTransId="{0B1F2846-A15C-4D20-9FA3-90B2A721839B}"/>
    <dgm:cxn modelId="{B37D579A-2423-4246-BF86-15B92373AB55}" type="presOf" srcId="{7F75D5D7-D355-410E-973D-83A56F179872}" destId="{F8024D14-C672-4668-B545-D35041352947}" srcOrd="1" destOrd="1" presId="urn:microsoft.com/office/officeart/2005/8/layout/hProcess6"/>
    <dgm:cxn modelId="{A8F5619B-4FFE-43B6-846D-8EDCA762CCA1}" type="presOf" srcId="{6A8DC8F1-D695-4975-8CE2-54F114A7A80D}" destId="{7537EE86-DC06-4A00-9365-87E27FBA2905}" srcOrd="0" destOrd="2" presId="urn:microsoft.com/office/officeart/2005/8/layout/hProcess6"/>
    <dgm:cxn modelId="{138432A5-B207-46A3-BC4B-9DE1CDE0D674}" type="presOf" srcId="{91DA73FA-A9A0-487F-A6C2-0155FA484FEB}" destId="{6504CC61-6FDF-442A-94C3-D552BB4CB823}" srcOrd="1" destOrd="2" presId="urn:microsoft.com/office/officeart/2005/8/layout/hProcess6"/>
    <dgm:cxn modelId="{AC79F5BE-A9A9-440F-8524-7664E68487A5}" type="presOf" srcId="{91DA73FA-A9A0-487F-A6C2-0155FA484FEB}" destId="{3D686462-4D33-4F84-BC2E-932B9B44BED5}" srcOrd="0" destOrd="2" presId="urn:microsoft.com/office/officeart/2005/8/layout/hProcess6"/>
    <dgm:cxn modelId="{C6CDEDC8-0F8C-4827-A724-ABB5515DA54E}" srcId="{BCAB04EC-581A-4363-8617-88F68AA97F12}" destId="{6A8DC8F1-D695-4975-8CE2-54F114A7A80D}" srcOrd="1" destOrd="0" parTransId="{6FB7733C-EEB4-43C0-8A24-7A5647C559D7}" sibTransId="{04791643-1079-4E30-916F-D5AC5EA1FF8A}"/>
    <dgm:cxn modelId="{5CBB1AD3-6866-4590-B1F7-13B3EF6AD4E6}" type="presOf" srcId="{655AD2FE-ADE4-473E-97C9-A8E439AF6C9D}" destId="{3D686462-4D33-4F84-BC2E-932B9B44BED5}" srcOrd="0" destOrd="1" presId="urn:microsoft.com/office/officeart/2005/8/layout/hProcess6"/>
    <dgm:cxn modelId="{81474DD6-678C-41DF-BF1F-367D7A76854F}" type="presOf" srcId="{F29C01C2-786F-49C0-A17A-6A1F54C8F753}" destId="{C19FF04B-B78D-474D-8B49-098FE79AB586}" srcOrd="0" destOrd="0" presId="urn:microsoft.com/office/officeart/2005/8/layout/hProcess6"/>
    <dgm:cxn modelId="{7CB132E0-3A95-4EFE-ACF8-1EDB87D6BDC5}" type="presOf" srcId="{655AD2FE-ADE4-473E-97C9-A8E439AF6C9D}" destId="{6504CC61-6FDF-442A-94C3-D552BB4CB823}" srcOrd="1" destOrd="1" presId="urn:microsoft.com/office/officeart/2005/8/layout/hProcess6"/>
    <dgm:cxn modelId="{A85D94E7-F939-456A-B843-6C534644D90A}" type="presOf" srcId="{4C8C2550-5946-472D-A57D-C0749731BD8B}" destId="{B3BA79F2-0F06-4810-8130-159801748463}" srcOrd="0" destOrd="0" presId="urn:microsoft.com/office/officeart/2005/8/layout/hProcess6"/>
    <dgm:cxn modelId="{8B28B5EB-4807-4131-828F-E0516BB6F200}" type="presOf" srcId="{FEE5EE40-7C8F-4FD0-B5B4-0AC50266374B}" destId="{6DE90EE2-A47C-46CE-A0F2-64646B562240}" srcOrd="1" destOrd="3" presId="urn:microsoft.com/office/officeart/2005/8/layout/hProcess6"/>
    <dgm:cxn modelId="{1C3D28EE-CA35-4F72-9657-D4025E7FDA8C}" type="presOf" srcId="{FEE5EE40-7C8F-4FD0-B5B4-0AC50266374B}" destId="{C19FF04B-B78D-474D-8B49-098FE79AB586}" srcOrd="0" destOrd="3" presId="urn:microsoft.com/office/officeart/2005/8/layout/hProcess6"/>
    <dgm:cxn modelId="{17BB0FF3-5701-4E7D-AC8E-4396EC469EA4}" srcId="{4C8C2550-5946-472D-A57D-C0749731BD8B}" destId="{BCAB04EC-581A-4363-8617-88F68AA97F12}" srcOrd="1" destOrd="0" parTransId="{987EFDE4-2FCB-412B-B312-DBAF33D30B14}" sibTransId="{82286767-4E33-46BA-9A4E-C2C04E190D77}"/>
    <dgm:cxn modelId="{F6A831FC-AF1F-4663-B8C7-B80CF51D5E19}" srcId="{6A8DC8F1-D695-4975-8CE2-54F114A7A80D}" destId="{B75437B4-6A28-4936-9E2A-26B018D32969}" srcOrd="0" destOrd="0" parTransId="{9ED34D2A-3E13-4987-825A-0EDE26B546A3}" sibTransId="{0D7B4CF7-9A14-4160-AAC7-CB9C2F2538AC}"/>
    <dgm:cxn modelId="{934C8EFE-AE22-4E8E-ACD2-C00F587E080C}" srcId="{4C8C2550-5946-472D-A57D-C0749731BD8B}" destId="{663D941A-B6FA-4FD2-B5A8-2831F032F7FE}" srcOrd="0" destOrd="0" parTransId="{0E7FFB47-85DF-463C-9B33-7C3706E4B3B8}" sibTransId="{B0FFD09E-8EF6-4CF8-B3BE-C4AFEEC229ED}"/>
    <dgm:cxn modelId="{13B3DBFF-8BC9-4D39-917C-D0F3E7BE62F1}" type="presOf" srcId="{6A8DC8F1-D695-4975-8CE2-54F114A7A80D}" destId="{F8024D14-C672-4668-B545-D35041352947}" srcOrd="1" destOrd="2" presId="urn:microsoft.com/office/officeart/2005/8/layout/hProcess6"/>
    <dgm:cxn modelId="{8CCB9A90-6B49-42C3-A412-01D1AD3AEF7B}" type="presParOf" srcId="{B3BA79F2-0F06-4810-8130-159801748463}" destId="{1DAE53EF-C59A-4F47-AD86-072CA5C074DB}" srcOrd="0" destOrd="0" presId="urn:microsoft.com/office/officeart/2005/8/layout/hProcess6"/>
    <dgm:cxn modelId="{082944DE-D1DF-4ACB-BA09-77074ADAE10B}" type="presParOf" srcId="{1DAE53EF-C59A-4F47-AD86-072CA5C074DB}" destId="{F00EDB07-594B-4F8C-B695-93B6107DD032}" srcOrd="0" destOrd="0" presId="urn:microsoft.com/office/officeart/2005/8/layout/hProcess6"/>
    <dgm:cxn modelId="{0C7D806D-D354-4C43-B2E5-8500BE893559}" type="presParOf" srcId="{1DAE53EF-C59A-4F47-AD86-072CA5C074DB}" destId="{3D686462-4D33-4F84-BC2E-932B9B44BED5}" srcOrd="1" destOrd="0" presId="urn:microsoft.com/office/officeart/2005/8/layout/hProcess6"/>
    <dgm:cxn modelId="{30273F56-C02B-4564-B0B3-5F9FFB6566DF}" type="presParOf" srcId="{1DAE53EF-C59A-4F47-AD86-072CA5C074DB}" destId="{6504CC61-6FDF-442A-94C3-D552BB4CB823}" srcOrd="2" destOrd="0" presId="urn:microsoft.com/office/officeart/2005/8/layout/hProcess6"/>
    <dgm:cxn modelId="{159CABF0-FE79-450A-9C93-2A90ADF653EE}" type="presParOf" srcId="{1DAE53EF-C59A-4F47-AD86-072CA5C074DB}" destId="{1B88AC24-2D79-4323-8F78-84E77C458F35}" srcOrd="3" destOrd="0" presId="urn:microsoft.com/office/officeart/2005/8/layout/hProcess6"/>
    <dgm:cxn modelId="{DFD73149-1176-4902-9AF1-137D8C4E92D5}" type="presParOf" srcId="{B3BA79F2-0F06-4810-8130-159801748463}" destId="{7CD4D2C1-A42D-432F-AFE3-D48CE757DE65}" srcOrd="1" destOrd="0" presId="urn:microsoft.com/office/officeart/2005/8/layout/hProcess6"/>
    <dgm:cxn modelId="{A9CFC1F7-7B28-4CAA-8AB2-3EE7E7703DE1}" type="presParOf" srcId="{B3BA79F2-0F06-4810-8130-159801748463}" destId="{761D988D-776A-4E5D-8631-C78E2639BFDC}" srcOrd="2" destOrd="0" presId="urn:microsoft.com/office/officeart/2005/8/layout/hProcess6"/>
    <dgm:cxn modelId="{E9D13262-6398-47E5-A4D6-0A77832F3908}" type="presParOf" srcId="{761D988D-776A-4E5D-8631-C78E2639BFDC}" destId="{4D90257D-0ABF-401B-B7F9-FE763669F810}" srcOrd="0" destOrd="0" presId="urn:microsoft.com/office/officeart/2005/8/layout/hProcess6"/>
    <dgm:cxn modelId="{7A920F81-AAA1-4192-8223-E4320CE45318}" type="presParOf" srcId="{761D988D-776A-4E5D-8631-C78E2639BFDC}" destId="{7537EE86-DC06-4A00-9365-87E27FBA2905}" srcOrd="1" destOrd="0" presId="urn:microsoft.com/office/officeart/2005/8/layout/hProcess6"/>
    <dgm:cxn modelId="{B7531273-3521-4A29-9930-EAB75FB2785F}" type="presParOf" srcId="{761D988D-776A-4E5D-8631-C78E2639BFDC}" destId="{F8024D14-C672-4668-B545-D35041352947}" srcOrd="2" destOrd="0" presId="urn:microsoft.com/office/officeart/2005/8/layout/hProcess6"/>
    <dgm:cxn modelId="{CBC05139-F99D-443B-80EB-EC20BE79591B}" type="presParOf" srcId="{761D988D-776A-4E5D-8631-C78E2639BFDC}" destId="{7B284B46-0E64-4631-B424-F77863DFAC38}" srcOrd="3" destOrd="0" presId="urn:microsoft.com/office/officeart/2005/8/layout/hProcess6"/>
    <dgm:cxn modelId="{901ECB4B-B0EB-4055-B5DF-5785DD2C8533}" type="presParOf" srcId="{B3BA79F2-0F06-4810-8130-159801748463}" destId="{01846C76-366F-4A2C-B68D-A29C9CA4F8A5}" srcOrd="3" destOrd="0" presId="urn:microsoft.com/office/officeart/2005/8/layout/hProcess6"/>
    <dgm:cxn modelId="{0A80F75A-3F44-4311-8C69-EBF138D89253}" type="presParOf" srcId="{B3BA79F2-0F06-4810-8130-159801748463}" destId="{3AD26051-2EBC-4519-AA6E-9096B3ADA9AC}" srcOrd="4" destOrd="0" presId="urn:microsoft.com/office/officeart/2005/8/layout/hProcess6"/>
    <dgm:cxn modelId="{BB4C9E16-A9F4-43C4-BA37-8F4568407BD0}" type="presParOf" srcId="{3AD26051-2EBC-4519-AA6E-9096B3ADA9AC}" destId="{4D8FD1FF-7E51-49FB-A101-144E8E5678BD}" srcOrd="0" destOrd="0" presId="urn:microsoft.com/office/officeart/2005/8/layout/hProcess6"/>
    <dgm:cxn modelId="{D0178597-2654-4A29-8DF5-BB4EFB3BF3D6}" type="presParOf" srcId="{3AD26051-2EBC-4519-AA6E-9096B3ADA9AC}" destId="{C19FF04B-B78D-474D-8B49-098FE79AB586}" srcOrd="1" destOrd="0" presId="urn:microsoft.com/office/officeart/2005/8/layout/hProcess6"/>
    <dgm:cxn modelId="{76483690-177C-4DBA-B983-42994B099571}" type="presParOf" srcId="{3AD26051-2EBC-4519-AA6E-9096B3ADA9AC}" destId="{6DE90EE2-A47C-46CE-A0F2-64646B562240}" srcOrd="2" destOrd="0" presId="urn:microsoft.com/office/officeart/2005/8/layout/hProcess6"/>
    <dgm:cxn modelId="{D2E959E9-A8AA-4676-8F8B-FA6EFCC75A21}" type="presParOf" srcId="{3AD26051-2EBC-4519-AA6E-9096B3ADA9AC}" destId="{160AC6A8-829E-44C8-8ABB-FF26F9B93CCF}" srcOrd="3" destOrd="0" presId="urn:microsoft.com/office/officeart/2005/8/layout/hProcess6"/>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F7D0DC0-6344-4257-B168-53C5494C826F}" type="doc">
      <dgm:prSet loTypeId="urn:microsoft.com/office/officeart/2005/8/layout/vList2" loCatId="list" qsTypeId="urn:microsoft.com/office/officeart/2005/8/quickstyle/simple1" qsCatId="simple" csTypeId="urn:microsoft.com/office/officeart/2005/8/colors/colorful1" csCatId="colorful" phldr="1"/>
      <dgm:spPr/>
      <dgm:t>
        <a:bodyPr/>
        <a:lstStyle/>
        <a:p>
          <a:endParaRPr lang="en-US"/>
        </a:p>
      </dgm:t>
    </dgm:pt>
    <dgm:pt modelId="{4C7547F8-D990-497F-AB2F-8B341BD5FC94}">
      <dgm:prSet phldrT="[Text]" phldr="0"/>
      <dgm:spPr/>
      <dgm:t>
        <a:bodyPr/>
        <a:lstStyle/>
        <a:p>
          <a:r>
            <a:rPr lang="en-US"/>
            <a:t>Chapter 1 - Governance</a:t>
          </a:r>
        </a:p>
      </dgm:t>
    </dgm:pt>
    <dgm:pt modelId="{BEB89352-2DCF-47E9-9DA0-2AC14235E11F}" type="parTrans" cxnId="{86C4CE04-80EE-4ADB-B4E4-2C8AEE750265}">
      <dgm:prSet/>
      <dgm:spPr/>
      <dgm:t>
        <a:bodyPr/>
        <a:lstStyle/>
        <a:p>
          <a:endParaRPr lang="en-US"/>
        </a:p>
      </dgm:t>
    </dgm:pt>
    <dgm:pt modelId="{0FFBA5F3-82FD-4B39-85EC-128C445010A2}" type="sibTrans" cxnId="{86C4CE04-80EE-4ADB-B4E4-2C8AEE750265}">
      <dgm:prSet/>
      <dgm:spPr/>
      <dgm:t>
        <a:bodyPr/>
        <a:lstStyle/>
        <a:p>
          <a:endParaRPr lang="en-US"/>
        </a:p>
      </dgm:t>
    </dgm:pt>
    <dgm:pt modelId="{A786E36C-5F6B-4282-93C4-DC21C5345E08}">
      <dgm:prSet phldrT="[Text]"/>
      <dgm:spPr/>
      <dgm:t>
        <a:bodyPr/>
        <a:lstStyle/>
        <a:p>
          <a:r>
            <a:rPr lang="en-US" dirty="0"/>
            <a:t>General guidance on the function of the State Regents</a:t>
          </a:r>
        </a:p>
      </dgm:t>
    </dgm:pt>
    <dgm:pt modelId="{8B2D8283-9B9F-4B86-AD62-180BAE176F07}" type="parTrans" cxnId="{80CFF107-E097-4E1B-93B0-44E133526BE3}">
      <dgm:prSet/>
      <dgm:spPr/>
      <dgm:t>
        <a:bodyPr/>
        <a:lstStyle/>
        <a:p>
          <a:endParaRPr lang="en-US"/>
        </a:p>
      </dgm:t>
    </dgm:pt>
    <dgm:pt modelId="{43FB1211-69E3-4DD2-9971-8D86747016AD}" type="sibTrans" cxnId="{80CFF107-E097-4E1B-93B0-44E133526BE3}">
      <dgm:prSet/>
      <dgm:spPr/>
      <dgm:t>
        <a:bodyPr/>
        <a:lstStyle/>
        <a:p>
          <a:endParaRPr lang="en-US"/>
        </a:p>
      </dgm:t>
    </dgm:pt>
    <dgm:pt modelId="{414569CD-256D-4844-9C73-ACAB531F9D25}">
      <dgm:prSet phldrT="[Text]" phldr="0"/>
      <dgm:spPr/>
      <dgm:t>
        <a:bodyPr/>
        <a:lstStyle/>
        <a:p>
          <a:r>
            <a:rPr lang="en-US" dirty="0"/>
            <a:t>Chapter 2 – Administrative Operations</a:t>
          </a:r>
        </a:p>
      </dgm:t>
    </dgm:pt>
    <dgm:pt modelId="{06FDC4FE-9DFF-4F3C-9368-3A879B8EC4DF}" type="parTrans" cxnId="{08CE0949-4D8E-442F-A644-77C551F66D9A}">
      <dgm:prSet/>
      <dgm:spPr/>
      <dgm:t>
        <a:bodyPr/>
        <a:lstStyle/>
        <a:p>
          <a:endParaRPr lang="en-US"/>
        </a:p>
      </dgm:t>
    </dgm:pt>
    <dgm:pt modelId="{59ABB41B-F45A-4996-8006-B1239AE92C67}" type="sibTrans" cxnId="{08CE0949-4D8E-442F-A644-77C551F66D9A}">
      <dgm:prSet/>
      <dgm:spPr/>
      <dgm:t>
        <a:bodyPr/>
        <a:lstStyle/>
        <a:p>
          <a:endParaRPr lang="en-US"/>
        </a:p>
      </dgm:t>
    </dgm:pt>
    <dgm:pt modelId="{140CA780-998B-4B97-992A-0A7DE1773D8B}">
      <dgm:prSet phldrT="[Text]"/>
      <dgm:spPr/>
      <dgm:t>
        <a:bodyPr/>
        <a:lstStyle/>
        <a:p>
          <a:r>
            <a:rPr lang="en-US" dirty="0"/>
            <a:t>Rules of operation for the State Regents</a:t>
          </a:r>
        </a:p>
      </dgm:t>
    </dgm:pt>
    <dgm:pt modelId="{1496E299-D722-406D-B4DF-2F707DE97B8F}" type="parTrans" cxnId="{D951169A-A9EC-42FC-ADAA-61E7BCEDEAF7}">
      <dgm:prSet/>
      <dgm:spPr/>
      <dgm:t>
        <a:bodyPr/>
        <a:lstStyle/>
        <a:p>
          <a:endParaRPr lang="en-US"/>
        </a:p>
      </dgm:t>
    </dgm:pt>
    <dgm:pt modelId="{700299BF-F94B-4CE6-B8CE-4695FC8E2DD4}" type="sibTrans" cxnId="{D951169A-A9EC-42FC-ADAA-61E7BCEDEAF7}">
      <dgm:prSet/>
      <dgm:spPr/>
      <dgm:t>
        <a:bodyPr/>
        <a:lstStyle/>
        <a:p>
          <a:endParaRPr lang="en-US"/>
        </a:p>
      </dgm:t>
    </dgm:pt>
    <dgm:pt modelId="{C6CE820B-5885-4444-AC65-0AF79DA398C4}">
      <dgm:prSet/>
      <dgm:spPr/>
      <dgm:t>
        <a:bodyPr/>
        <a:lstStyle/>
        <a:p>
          <a:r>
            <a:rPr lang="en-US" dirty="0"/>
            <a:t>Delegation of authority to the Chancellor</a:t>
          </a:r>
        </a:p>
      </dgm:t>
    </dgm:pt>
    <dgm:pt modelId="{1C4C3CF4-8C70-43F5-ADCB-9825076A5838}" type="parTrans" cxnId="{51E2BE84-313C-43AC-AF8B-ADE1272ECEEB}">
      <dgm:prSet/>
      <dgm:spPr/>
      <dgm:t>
        <a:bodyPr/>
        <a:lstStyle/>
        <a:p>
          <a:endParaRPr lang="en-US"/>
        </a:p>
      </dgm:t>
    </dgm:pt>
    <dgm:pt modelId="{9EFDA8E0-8DC3-4A12-A84C-52BB84000A09}" type="sibTrans" cxnId="{51E2BE84-313C-43AC-AF8B-ADE1272ECEEB}">
      <dgm:prSet/>
      <dgm:spPr/>
      <dgm:t>
        <a:bodyPr/>
        <a:lstStyle/>
        <a:p>
          <a:endParaRPr lang="en-US"/>
        </a:p>
      </dgm:t>
    </dgm:pt>
    <dgm:pt modelId="{006AB4F8-3FC5-4E27-8E30-F884AE7692FC}">
      <dgm:prSet/>
      <dgm:spPr/>
      <dgm:t>
        <a:bodyPr/>
        <a:lstStyle/>
        <a:p>
          <a:r>
            <a:rPr lang="en-US"/>
            <a:t>Establishes State Regents committees and advisory boards</a:t>
          </a:r>
          <a:endParaRPr lang="en-US" dirty="0"/>
        </a:p>
      </dgm:t>
    </dgm:pt>
    <dgm:pt modelId="{60848DDF-252B-4E7F-BACD-C3188359C581}" type="parTrans" cxnId="{3F0970F5-F6EB-472F-87F1-ADFFBD563958}">
      <dgm:prSet/>
      <dgm:spPr/>
      <dgm:t>
        <a:bodyPr/>
        <a:lstStyle/>
        <a:p>
          <a:endParaRPr lang="en-US"/>
        </a:p>
      </dgm:t>
    </dgm:pt>
    <dgm:pt modelId="{1BD59144-9A5F-42CF-8DD9-35839A8E84CA}" type="sibTrans" cxnId="{3F0970F5-F6EB-472F-87F1-ADFFBD563958}">
      <dgm:prSet/>
      <dgm:spPr/>
      <dgm:t>
        <a:bodyPr/>
        <a:lstStyle/>
        <a:p>
          <a:endParaRPr lang="en-US"/>
        </a:p>
      </dgm:t>
    </dgm:pt>
    <dgm:pt modelId="{F9D65541-2099-448D-907C-9B4C8292AD02}">
      <dgm:prSet/>
      <dgm:spPr/>
      <dgm:t>
        <a:bodyPr/>
        <a:lstStyle/>
        <a:p>
          <a:r>
            <a:rPr lang="en-US" dirty="0"/>
            <a:t>Chapter 3 – Academic Affairs</a:t>
          </a:r>
        </a:p>
      </dgm:t>
    </dgm:pt>
    <dgm:pt modelId="{34F75A64-95D3-40ED-9E35-5B09C9BE1A56}" type="parTrans" cxnId="{D2501B4E-6A37-4FFE-B186-2D2A9E7A66FB}">
      <dgm:prSet/>
      <dgm:spPr/>
      <dgm:t>
        <a:bodyPr/>
        <a:lstStyle/>
        <a:p>
          <a:endParaRPr lang="en-US"/>
        </a:p>
      </dgm:t>
    </dgm:pt>
    <dgm:pt modelId="{9FAA5220-4AF9-4D48-9E22-F849F2E5F583}" type="sibTrans" cxnId="{D2501B4E-6A37-4FFE-B186-2D2A9E7A66FB}">
      <dgm:prSet/>
      <dgm:spPr/>
      <dgm:t>
        <a:bodyPr/>
        <a:lstStyle/>
        <a:p>
          <a:endParaRPr lang="en-US"/>
        </a:p>
      </dgm:t>
    </dgm:pt>
    <dgm:pt modelId="{BCE24307-A8F9-4D9A-8238-D7F130C14B0F}">
      <dgm:prSet/>
      <dgm:spPr/>
      <dgm:t>
        <a:bodyPr/>
        <a:lstStyle/>
        <a:p>
          <a:r>
            <a:rPr lang="en-US" dirty="0"/>
            <a:t>Chapter 4 – Budget and Fiscal Affairs</a:t>
          </a:r>
        </a:p>
      </dgm:t>
    </dgm:pt>
    <dgm:pt modelId="{F54B1635-F379-4DAD-B929-5E72DBF463CD}" type="parTrans" cxnId="{54083C86-79B7-489F-BEDE-6C7C4158D845}">
      <dgm:prSet/>
      <dgm:spPr/>
      <dgm:t>
        <a:bodyPr/>
        <a:lstStyle/>
        <a:p>
          <a:endParaRPr lang="en-US"/>
        </a:p>
      </dgm:t>
    </dgm:pt>
    <dgm:pt modelId="{AAB9B209-FB5F-44EF-B3FC-3F06A76E6768}" type="sibTrans" cxnId="{54083C86-79B7-489F-BEDE-6C7C4158D845}">
      <dgm:prSet/>
      <dgm:spPr/>
      <dgm:t>
        <a:bodyPr/>
        <a:lstStyle/>
        <a:p>
          <a:endParaRPr lang="en-US"/>
        </a:p>
      </dgm:t>
    </dgm:pt>
    <dgm:pt modelId="{7ECB7609-A0AF-4264-9D2A-025AB33DBB9E}">
      <dgm:prSet/>
      <dgm:spPr/>
      <dgm:t>
        <a:bodyPr/>
        <a:lstStyle/>
        <a:p>
          <a:r>
            <a:rPr lang="en-US" dirty="0"/>
            <a:t>Chapter 5 – Student Financial Aid</a:t>
          </a:r>
        </a:p>
      </dgm:t>
    </dgm:pt>
    <dgm:pt modelId="{D836F423-484A-4E58-8BF4-84A30D45EC37}" type="parTrans" cxnId="{2B4450DC-49D4-4F62-9975-F96BC41B6A4B}">
      <dgm:prSet/>
      <dgm:spPr/>
      <dgm:t>
        <a:bodyPr/>
        <a:lstStyle/>
        <a:p>
          <a:endParaRPr lang="en-US"/>
        </a:p>
      </dgm:t>
    </dgm:pt>
    <dgm:pt modelId="{82E2604A-36E0-4F00-BDB3-F54585AA4136}" type="sibTrans" cxnId="{2B4450DC-49D4-4F62-9975-F96BC41B6A4B}">
      <dgm:prSet/>
      <dgm:spPr/>
      <dgm:t>
        <a:bodyPr/>
        <a:lstStyle/>
        <a:p>
          <a:endParaRPr lang="en-US"/>
        </a:p>
      </dgm:t>
    </dgm:pt>
    <dgm:pt modelId="{35F488F3-6D5D-4B09-898A-8BF889F4572C}">
      <dgm:prSet/>
      <dgm:spPr/>
      <dgm:t>
        <a:bodyPr/>
        <a:lstStyle/>
        <a:p>
          <a:r>
            <a:rPr lang="en-US" dirty="0"/>
            <a:t>Program approval process</a:t>
          </a:r>
        </a:p>
      </dgm:t>
    </dgm:pt>
    <dgm:pt modelId="{91A1402D-36A3-44FB-8963-7D24AD98B9A2}" type="parTrans" cxnId="{11FC7819-A164-485F-AA73-E4F7130975EE}">
      <dgm:prSet/>
      <dgm:spPr/>
      <dgm:t>
        <a:bodyPr/>
        <a:lstStyle/>
        <a:p>
          <a:endParaRPr lang="en-US"/>
        </a:p>
      </dgm:t>
    </dgm:pt>
    <dgm:pt modelId="{4A91B883-B44F-408F-BBC6-4AC6CDA9D584}" type="sibTrans" cxnId="{11FC7819-A164-485F-AA73-E4F7130975EE}">
      <dgm:prSet/>
      <dgm:spPr/>
      <dgm:t>
        <a:bodyPr/>
        <a:lstStyle/>
        <a:p>
          <a:endParaRPr lang="en-US"/>
        </a:p>
      </dgm:t>
    </dgm:pt>
    <dgm:pt modelId="{654BD27D-6DB4-4A3E-88F6-B06F332F1686}">
      <dgm:prSet/>
      <dgm:spPr/>
      <dgm:t>
        <a:bodyPr/>
        <a:lstStyle/>
        <a:p>
          <a:r>
            <a:rPr lang="en-US"/>
            <a:t>Admission and retention criteria</a:t>
          </a:r>
          <a:endParaRPr lang="en-US" dirty="0"/>
        </a:p>
      </dgm:t>
    </dgm:pt>
    <dgm:pt modelId="{E823B05F-EE4F-4133-BE85-617A3BB378B8}" type="parTrans" cxnId="{03A6ED03-70C9-4C16-B8F1-1CD3E71992C3}">
      <dgm:prSet/>
      <dgm:spPr/>
      <dgm:t>
        <a:bodyPr/>
        <a:lstStyle/>
        <a:p>
          <a:endParaRPr lang="en-US"/>
        </a:p>
      </dgm:t>
    </dgm:pt>
    <dgm:pt modelId="{1DDBBD92-5558-4177-834D-D7F6C17D5B98}" type="sibTrans" cxnId="{03A6ED03-70C9-4C16-B8F1-1CD3E71992C3}">
      <dgm:prSet/>
      <dgm:spPr/>
      <dgm:t>
        <a:bodyPr/>
        <a:lstStyle/>
        <a:p>
          <a:endParaRPr lang="en-US"/>
        </a:p>
      </dgm:t>
    </dgm:pt>
    <dgm:pt modelId="{3811E93A-728A-442A-8BC1-301B3432A2C3}">
      <dgm:prSet/>
      <dgm:spPr/>
      <dgm:t>
        <a:bodyPr/>
        <a:lstStyle/>
        <a:p>
          <a:r>
            <a:rPr lang="en-US"/>
            <a:t>Undergraduate degree requirements</a:t>
          </a:r>
          <a:endParaRPr lang="en-US" dirty="0"/>
        </a:p>
      </dgm:t>
    </dgm:pt>
    <dgm:pt modelId="{9CB78DD0-EE86-4021-9A2E-BCC1DEB4E401}" type="parTrans" cxnId="{A0CF0552-3672-4713-9FAC-5ED8E4BBBDA7}">
      <dgm:prSet/>
      <dgm:spPr/>
      <dgm:t>
        <a:bodyPr/>
        <a:lstStyle/>
        <a:p>
          <a:endParaRPr lang="en-US"/>
        </a:p>
      </dgm:t>
    </dgm:pt>
    <dgm:pt modelId="{A3DDF97D-F88D-4463-97BD-BD40DE089C57}" type="sibTrans" cxnId="{A0CF0552-3672-4713-9FAC-5ED8E4BBBDA7}">
      <dgm:prSet/>
      <dgm:spPr/>
      <dgm:t>
        <a:bodyPr/>
        <a:lstStyle/>
        <a:p>
          <a:endParaRPr lang="en-US"/>
        </a:p>
      </dgm:t>
    </dgm:pt>
    <dgm:pt modelId="{3E363519-4C32-4C63-B04A-F715D817B1A9}">
      <dgm:prSet/>
      <dgm:spPr/>
      <dgm:t>
        <a:bodyPr/>
        <a:lstStyle/>
        <a:p>
          <a:r>
            <a:rPr lang="en-US" dirty="0"/>
            <a:t>Procedural guide for budgeting, allocating, accounting, and reporting</a:t>
          </a:r>
        </a:p>
      </dgm:t>
    </dgm:pt>
    <dgm:pt modelId="{1A9DDB39-EB89-4A72-921A-AD877EC5AEB5}" type="parTrans" cxnId="{0C44FD0F-25DA-43B9-88A8-1C268779F43F}">
      <dgm:prSet/>
      <dgm:spPr/>
      <dgm:t>
        <a:bodyPr/>
        <a:lstStyle/>
        <a:p>
          <a:endParaRPr lang="en-US"/>
        </a:p>
      </dgm:t>
    </dgm:pt>
    <dgm:pt modelId="{A0AE9962-660B-416F-AEBE-DA411B2BF8D5}" type="sibTrans" cxnId="{0C44FD0F-25DA-43B9-88A8-1C268779F43F}">
      <dgm:prSet/>
      <dgm:spPr/>
      <dgm:t>
        <a:bodyPr/>
        <a:lstStyle/>
        <a:p>
          <a:endParaRPr lang="en-US"/>
        </a:p>
      </dgm:t>
    </dgm:pt>
    <dgm:pt modelId="{B2171AC9-C762-464C-A920-3E6231E7C17E}">
      <dgm:prSet/>
      <dgm:spPr/>
      <dgm:t>
        <a:bodyPr/>
        <a:lstStyle/>
        <a:p>
          <a:r>
            <a:rPr lang="en-US"/>
            <a:t>References legal responsibilities to the State Regents</a:t>
          </a:r>
          <a:endParaRPr lang="en-US" dirty="0"/>
        </a:p>
      </dgm:t>
    </dgm:pt>
    <dgm:pt modelId="{331113CC-BAD7-45F1-9965-F1DC9BB89C42}" type="parTrans" cxnId="{EACF227A-5487-4755-A9EA-83615A5C2FBD}">
      <dgm:prSet/>
      <dgm:spPr/>
      <dgm:t>
        <a:bodyPr/>
        <a:lstStyle/>
        <a:p>
          <a:endParaRPr lang="en-US"/>
        </a:p>
      </dgm:t>
    </dgm:pt>
    <dgm:pt modelId="{B7A7AB26-A7B0-455A-9267-B0728B4C72FB}" type="sibTrans" cxnId="{EACF227A-5487-4755-A9EA-83615A5C2FBD}">
      <dgm:prSet/>
      <dgm:spPr/>
      <dgm:t>
        <a:bodyPr/>
        <a:lstStyle/>
        <a:p>
          <a:endParaRPr lang="en-US"/>
        </a:p>
      </dgm:t>
    </dgm:pt>
    <dgm:pt modelId="{F808143F-EDA1-4DB2-97D6-E6585632DD38}">
      <dgm:prSet/>
      <dgm:spPr/>
      <dgm:t>
        <a:bodyPr/>
        <a:lstStyle/>
        <a:p>
          <a:r>
            <a:rPr lang="en-US" dirty="0"/>
            <a:t>Addresses policy relating to financial aid and scholarships under the oversight of the State Regents</a:t>
          </a:r>
        </a:p>
      </dgm:t>
    </dgm:pt>
    <dgm:pt modelId="{9AE676D0-56E6-46A0-9423-1920B08BEC1B}" type="parTrans" cxnId="{0DFAB92A-C7F4-4B10-A148-35C8F629905B}">
      <dgm:prSet/>
      <dgm:spPr/>
      <dgm:t>
        <a:bodyPr/>
        <a:lstStyle/>
        <a:p>
          <a:endParaRPr lang="en-US"/>
        </a:p>
      </dgm:t>
    </dgm:pt>
    <dgm:pt modelId="{52736D96-9E30-49CE-8FBA-A29CC0A35396}" type="sibTrans" cxnId="{0DFAB92A-C7F4-4B10-A148-35C8F629905B}">
      <dgm:prSet/>
      <dgm:spPr/>
      <dgm:t>
        <a:bodyPr/>
        <a:lstStyle/>
        <a:p>
          <a:endParaRPr lang="en-US"/>
        </a:p>
      </dgm:t>
    </dgm:pt>
    <dgm:pt modelId="{478E5974-A5A2-4B3B-8E66-7E2D62E36A6D}" type="pres">
      <dgm:prSet presAssocID="{AF7D0DC0-6344-4257-B168-53C5494C826F}" presName="linear" presStyleCnt="0">
        <dgm:presLayoutVars>
          <dgm:animLvl val="lvl"/>
          <dgm:resizeHandles val="exact"/>
        </dgm:presLayoutVars>
      </dgm:prSet>
      <dgm:spPr/>
    </dgm:pt>
    <dgm:pt modelId="{5BADE0DA-C812-4BD2-A211-297FE9B855CE}" type="pres">
      <dgm:prSet presAssocID="{4C7547F8-D990-497F-AB2F-8B341BD5FC94}" presName="parentText" presStyleLbl="node1" presStyleIdx="0" presStyleCnt="5">
        <dgm:presLayoutVars>
          <dgm:chMax val="0"/>
          <dgm:bulletEnabled val="1"/>
        </dgm:presLayoutVars>
      </dgm:prSet>
      <dgm:spPr/>
    </dgm:pt>
    <dgm:pt modelId="{9AC50499-A662-4D93-BE9A-D09289C29CDE}" type="pres">
      <dgm:prSet presAssocID="{4C7547F8-D990-497F-AB2F-8B341BD5FC94}" presName="childText" presStyleLbl="revTx" presStyleIdx="0" presStyleCnt="5">
        <dgm:presLayoutVars>
          <dgm:bulletEnabled val="1"/>
        </dgm:presLayoutVars>
      </dgm:prSet>
      <dgm:spPr/>
    </dgm:pt>
    <dgm:pt modelId="{0BC4E540-1AC8-486D-969F-24FE3A9A95BF}" type="pres">
      <dgm:prSet presAssocID="{414569CD-256D-4844-9C73-ACAB531F9D25}" presName="parentText" presStyleLbl="node1" presStyleIdx="1" presStyleCnt="5">
        <dgm:presLayoutVars>
          <dgm:chMax val="0"/>
          <dgm:bulletEnabled val="1"/>
        </dgm:presLayoutVars>
      </dgm:prSet>
      <dgm:spPr/>
    </dgm:pt>
    <dgm:pt modelId="{8A045BBE-0809-4757-9A60-CD5AA12136F9}" type="pres">
      <dgm:prSet presAssocID="{414569CD-256D-4844-9C73-ACAB531F9D25}" presName="childText" presStyleLbl="revTx" presStyleIdx="1" presStyleCnt="5">
        <dgm:presLayoutVars>
          <dgm:bulletEnabled val="1"/>
        </dgm:presLayoutVars>
      </dgm:prSet>
      <dgm:spPr/>
    </dgm:pt>
    <dgm:pt modelId="{E0FD098A-86D3-435A-8DB6-2352E56762AD}" type="pres">
      <dgm:prSet presAssocID="{F9D65541-2099-448D-907C-9B4C8292AD02}" presName="parentText" presStyleLbl="node1" presStyleIdx="2" presStyleCnt="5">
        <dgm:presLayoutVars>
          <dgm:chMax val="0"/>
          <dgm:bulletEnabled val="1"/>
        </dgm:presLayoutVars>
      </dgm:prSet>
      <dgm:spPr/>
    </dgm:pt>
    <dgm:pt modelId="{62BAE000-EC2A-433D-9F73-4CBF1584842D}" type="pres">
      <dgm:prSet presAssocID="{F9D65541-2099-448D-907C-9B4C8292AD02}" presName="childText" presStyleLbl="revTx" presStyleIdx="2" presStyleCnt="5">
        <dgm:presLayoutVars>
          <dgm:bulletEnabled val="1"/>
        </dgm:presLayoutVars>
      </dgm:prSet>
      <dgm:spPr/>
    </dgm:pt>
    <dgm:pt modelId="{539836B6-F9F5-459E-BEE2-07627A82D657}" type="pres">
      <dgm:prSet presAssocID="{BCE24307-A8F9-4D9A-8238-D7F130C14B0F}" presName="parentText" presStyleLbl="node1" presStyleIdx="3" presStyleCnt="5">
        <dgm:presLayoutVars>
          <dgm:chMax val="0"/>
          <dgm:bulletEnabled val="1"/>
        </dgm:presLayoutVars>
      </dgm:prSet>
      <dgm:spPr/>
    </dgm:pt>
    <dgm:pt modelId="{65B71A65-16D6-4453-8379-64D08AA2F473}" type="pres">
      <dgm:prSet presAssocID="{BCE24307-A8F9-4D9A-8238-D7F130C14B0F}" presName="childText" presStyleLbl="revTx" presStyleIdx="3" presStyleCnt="5">
        <dgm:presLayoutVars>
          <dgm:bulletEnabled val="1"/>
        </dgm:presLayoutVars>
      </dgm:prSet>
      <dgm:spPr/>
    </dgm:pt>
    <dgm:pt modelId="{48C5BE63-013E-4941-AEA3-CBB7CA47F04D}" type="pres">
      <dgm:prSet presAssocID="{7ECB7609-A0AF-4264-9D2A-025AB33DBB9E}" presName="parentText" presStyleLbl="node1" presStyleIdx="4" presStyleCnt="5">
        <dgm:presLayoutVars>
          <dgm:chMax val="0"/>
          <dgm:bulletEnabled val="1"/>
        </dgm:presLayoutVars>
      </dgm:prSet>
      <dgm:spPr/>
    </dgm:pt>
    <dgm:pt modelId="{0A87F417-652A-42C6-951F-C2067F9A4251}" type="pres">
      <dgm:prSet presAssocID="{7ECB7609-A0AF-4264-9D2A-025AB33DBB9E}" presName="childText" presStyleLbl="revTx" presStyleIdx="4" presStyleCnt="5">
        <dgm:presLayoutVars>
          <dgm:bulletEnabled val="1"/>
        </dgm:presLayoutVars>
      </dgm:prSet>
      <dgm:spPr/>
    </dgm:pt>
  </dgm:ptLst>
  <dgm:cxnLst>
    <dgm:cxn modelId="{03A6ED03-70C9-4C16-B8F1-1CD3E71992C3}" srcId="{F9D65541-2099-448D-907C-9B4C8292AD02}" destId="{654BD27D-6DB4-4A3E-88F6-B06F332F1686}" srcOrd="1" destOrd="0" parTransId="{E823B05F-EE4F-4133-BE85-617A3BB378B8}" sibTransId="{1DDBBD92-5558-4177-834D-D7F6C17D5B98}"/>
    <dgm:cxn modelId="{27A2B604-99DB-41D8-897B-E5A5302F160A}" type="presOf" srcId="{A786E36C-5F6B-4282-93C4-DC21C5345E08}" destId="{9AC50499-A662-4D93-BE9A-D09289C29CDE}" srcOrd="0" destOrd="0" presId="urn:microsoft.com/office/officeart/2005/8/layout/vList2"/>
    <dgm:cxn modelId="{86C4CE04-80EE-4ADB-B4E4-2C8AEE750265}" srcId="{AF7D0DC0-6344-4257-B168-53C5494C826F}" destId="{4C7547F8-D990-497F-AB2F-8B341BD5FC94}" srcOrd="0" destOrd="0" parTransId="{BEB89352-2DCF-47E9-9DA0-2AC14235E11F}" sibTransId="{0FFBA5F3-82FD-4B39-85EC-128C445010A2}"/>
    <dgm:cxn modelId="{80CFF107-E097-4E1B-93B0-44E133526BE3}" srcId="{4C7547F8-D990-497F-AB2F-8B341BD5FC94}" destId="{A786E36C-5F6B-4282-93C4-DC21C5345E08}" srcOrd="0" destOrd="0" parTransId="{8B2D8283-9B9F-4B86-AD62-180BAE176F07}" sibTransId="{43FB1211-69E3-4DD2-9971-8D86747016AD}"/>
    <dgm:cxn modelId="{0C44FD0F-25DA-43B9-88A8-1C268779F43F}" srcId="{BCE24307-A8F9-4D9A-8238-D7F130C14B0F}" destId="{3E363519-4C32-4C63-B04A-F715D817B1A9}" srcOrd="0" destOrd="0" parTransId="{1A9DDB39-EB89-4A72-921A-AD877EC5AEB5}" sibTransId="{A0AE9962-660B-416F-AEBE-DA411B2BF8D5}"/>
    <dgm:cxn modelId="{11FC7819-A164-485F-AA73-E4F7130975EE}" srcId="{F9D65541-2099-448D-907C-9B4C8292AD02}" destId="{35F488F3-6D5D-4B09-898A-8BF889F4572C}" srcOrd="0" destOrd="0" parTransId="{91A1402D-36A3-44FB-8963-7D24AD98B9A2}" sibTransId="{4A91B883-B44F-408F-BBC6-4AC6CDA9D584}"/>
    <dgm:cxn modelId="{33B7A01D-627D-4247-B229-9BBA0AECE675}" type="presOf" srcId="{AF7D0DC0-6344-4257-B168-53C5494C826F}" destId="{478E5974-A5A2-4B3B-8E66-7E2D62E36A6D}" srcOrd="0" destOrd="0" presId="urn:microsoft.com/office/officeart/2005/8/layout/vList2"/>
    <dgm:cxn modelId="{0DFAB92A-C7F4-4B10-A148-35C8F629905B}" srcId="{7ECB7609-A0AF-4264-9D2A-025AB33DBB9E}" destId="{F808143F-EDA1-4DB2-97D6-E6585632DD38}" srcOrd="0" destOrd="0" parTransId="{9AE676D0-56E6-46A0-9423-1920B08BEC1B}" sibTransId="{52736D96-9E30-49CE-8FBA-A29CC0A35396}"/>
    <dgm:cxn modelId="{CAD9D366-6AFD-4871-9276-7C07B81F8DC0}" type="presOf" srcId="{BCE24307-A8F9-4D9A-8238-D7F130C14B0F}" destId="{539836B6-F9F5-459E-BEE2-07627A82D657}" srcOrd="0" destOrd="0" presId="urn:microsoft.com/office/officeart/2005/8/layout/vList2"/>
    <dgm:cxn modelId="{08CE0949-4D8E-442F-A644-77C551F66D9A}" srcId="{AF7D0DC0-6344-4257-B168-53C5494C826F}" destId="{414569CD-256D-4844-9C73-ACAB531F9D25}" srcOrd="1" destOrd="0" parTransId="{06FDC4FE-9DFF-4F3C-9368-3A879B8EC4DF}" sibTransId="{59ABB41B-F45A-4996-8006-B1239AE92C67}"/>
    <dgm:cxn modelId="{D2501B4E-6A37-4FFE-B186-2D2A9E7A66FB}" srcId="{AF7D0DC0-6344-4257-B168-53C5494C826F}" destId="{F9D65541-2099-448D-907C-9B4C8292AD02}" srcOrd="2" destOrd="0" parTransId="{34F75A64-95D3-40ED-9E35-5B09C9BE1A56}" sibTransId="{9FAA5220-4AF9-4D48-9E22-F849F2E5F583}"/>
    <dgm:cxn modelId="{B5B9016F-B5F6-40B4-8EC3-4F6F87E94E34}" type="presOf" srcId="{B2171AC9-C762-464C-A920-3E6231E7C17E}" destId="{65B71A65-16D6-4453-8379-64D08AA2F473}" srcOrd="0" destOrd="1" presId="urn:microsoft.com/office/officeart/2005/8/layout/vList2"/>
    <dgm:cxn modelId="{A0CF0552-3672-4713-9FAC-5ED8E4BBBDA7}" srcId="{F9D65541-2099-448D-907C-9B4C8292AD02}" destId="{3811E93A-728A-442A-8BC1-301B3432A2C3}" srcOrd="2" destOrd="0" parTransId="{9CB78DD0-EE86-4021-9A2E-BCC1DEB4E401}" sibTransId="{A3DDF97D-F88D-4463-97BD-BD40DE089C57}"/>
    <dgm:cxn modelId="{A299DA53-80D6-48C6-AF9A-4D62F13318E8}" type="presOf" srcId="{3E363519-4C32-4C63-B04A-F715D817B1A9}" destId="{65B71A65-16D6-4453-8379-64D08AA2F473}" srcOrd="0" destOrd="0" presId="urn:microsoft.com/office/officeart/2005/8/layout/vList2"/>
    <dgm:cxn modelId="{A6149555-818D-41FF-AA8B-E8BF0E977164}" type="presOf" srcId="{654BD27D-6DB4-4A3E-88F6-B06F332F1686}" destId="{62BAE000-EC2A-433D-9F73-4CBF1584842D}" srcOrd="0" destOrd="1" presId="urn:microsoft.com/office/officeart/2005/8/layout/vList2"/>
    <dgm:cxn modelId="{A889EE59-65E7-46CE-AFF2-5A0E36CF9B11}" type="presOf" srcId="{140CA780-998B-4B97-992A-0A7DE1773D8B}" destId="{8A045BBE-0809-4757-9A60-CD5AA12136F9}" srcOrd="0" destOrd="0" presId="urn:microsoft.com/office/officeart/2005/8/layout/vList2"/>
    <dgm:cxn modelId="{EACF227A-5487-4755-A9EA-83615A5C2FBD}" srcId="{BCE24307-A8F9-4D9A-8238-D7F130C14B0F}" destId="{B2171AC9-C762-464C-A920-3E6231E7C17E}" srcOrd="1" destOrd="0" parTransId="{331113CC-BAD7-45F1-9965-F1DC9BB89C42}" sibTransId="{B7A7AB26-A7B0-455A-9267-B0728B4C72FB}"/>
    <dgm:cxn modelId="{51E2BE84-313C-43AC-AF8B-ADE1272ECEEB}" srcId="{414569CD-256D-4844-9C73-ACAB531F9D25}" destId="{C6CE820B-5885-4444-AC65-0AF79DA398C4}" srcOrd="1" destOrd="0" parTransId="{1C4C3CF4-8C70-43F5-ADCB-9825076A5838}" sibTransId="{9EFDA8E0-8DC3-4A12-A84C-52BB84000A09}"/>
    <dgm:cxn modelId="{54083C86-79B7-489F-BEDE-6C7C4158D845}" srcId="{AF7D0DC0-6344-4257-B168-53C5494C826F}" destId="{BCE24307-A8F9-4D9A-8238-D7F130C14B0F}" srcOrd="3" destOrd="0" parTransId="{F54B1635-F379-4DAD-B929-5E72DBF463CD}" sibTransId="{AAB9B209-FB5F-44EF-B3FC-3F06A76E6768}"/>
    <dgm:cxn modelId="{4BB0898E-BA3E-484B-ADE2-EE4773540965}" type="presOf" srcId="{F808143F-EDA1-4DB2-97D6-E6585632DD38}" destId="{0A87F417-652A-42C6-951F-C2067F9A4251}" srcOrd="0" destOrd="0" presId="urn:microsoft.com/office/officeart/2005/8/layout/vList2"/>
    <dgm:cxn modelId="{D951169A-A9EC-42FC-ADAA-61E7BCEDEAF7}" srcId="{414569CD-256D-4844-9C73-ACAB531F9D25}" destId="{140CA780-998B-4B97-992A-0A7DE1773D8B}" srcOrd="0" destOrd="0" parTransId="{1496E299-D722-406D-B4DF-2F707DE97B8F}" sibTransId="{700299BF-F94B-4CE6-B8CE-4695FC8E2DD4}"/>
    <dgm:cxn modelId="{1E5201AC-3AA3-4445-ACF3-3CFB746BA980}" type="presOf" srcId="{3811E93A-728A-442A-8BC1-301B3432A2C3}" destId="{62BAE000-EC2A-433D-9F73-4CBF1584842D}" srcOrd="0" destOrd="2" presId="urn:microsoft.com/office/officeart/2005/8/layout/vList2"/>
    <dgm:cxn modelId="{CD2A2FB1-C604-4A52-869F-AB1CD8F953BC}" type="presOf" srcId="{35F488F3-6D5D-4B09-898A-8BF889F4572C}" destId="{62BAE000-EC2A-433D-9F73-4CBF1584842D}" srcOrd="0" destOrd="0" presId="urn:microsoft.com/office/officeart/2005/8/layout/vList2"/>
    <dgm:cxn modelId="{7B44D6B3-DB99-4585-93CE-98213A122708}" type="presOf" srcId="{F9D65541-2099-448D-907C-9B4C8292AD02}" destId="{E0FD098A-86D3-435A-8DB6-2352E56762AD}" srcOrd="0" destOrd="0" presId="urn:microsoft.com/office/officeart/2005/8/layout/vList2"/>
    <dgm:cxn modelId="{0197F5BB-DBD2-4AC1-B0DD-31F2A85BD667}" type="presOf" srcId="{4C7547F8-D990-497F-AB2F-8B341BD5FC94}" destId="{5BADE0DA-C812-4BD2-A211-297FE9B855CE}" srcOrd="0" destOrd="0" presId="urn:microsoft.com/office/officeart/2005/8/layout/vList2"/>
    <dgm:cxn modelId="{2B4450DC-49D4-4F62-9975-F96BC41B6A4B}" srcId="{AF7D0DC0-6344-4257-B168-53C5494C826F}" destId="{7ECB7609-A0AF-4264-9D2A-025AB33DBB9E}" srcOrd="4" destOrd="0" parTransId="{D836F423-484A-4E58-8BF4-84A30D45EC37}" sibTransId="{82E2604A-36E0-4F00-BDB3-F54585AA4136}"/>
    <dgm:cxn modelId="{D35FB5E9-B669-4C1D-97A0-4DDBD770B146}" type="presOf" srcId="{C6CE820B-5885-4444-AC65-0AF79DA398C4}" destId="{8A045BBE-0809-4757-9A60-CD5AA12136F9}" srcOrd="0" destOrd="1" presId="urn:microsoft.com/office/officeart/2005/8/layout/vList2"/>
    <dgm:cxn modelId="{BDF434F3-F8C1-435A-99C4-A66185A6A8A8}" type="presOf" srcId="{414569CD-256D-4844-9C73-ACAB531F9D25}" destId="{0BC4E540-1AC8-486D-969F-24FE3A9A95BF}" srcOrd="0" destOrd="0" presId="urn:microsoft.com/office/officeart/2005/8/layout/vList2"/>
    <dgm:cxn modelId="{3F0970F5-F6EB-472F-87F1-ADFFBD563958}" srcId="{414569CD-256D-4844-9C73-ACAB531F9D25}" destId="{006AB4F8-3FC5-4E27-8E30-F884AE7692FC}" srcOrd="2" destOrd="0" parTransId="{60848DDF-252B-4E7F-BACD-C3188359C581}" sibTransId="{1BD59144-9A5F-42CF-8DD9-35839A8E84CA}"/>
    <dgm:cxn modelId="{E90472F5-718F-45BD-A466-E1C63C058A0E}" type="presOf" srcId="{7ECB7609-A0AF-4264-9D2A-025AB33DBB9E}" destId="{48C5BE63-013E-4941-AEA3-CBB7CA47F04D}" srcOrd="0" destOrd="0" presId="urn:microsoft.com/office/officeart/2005/8/layout/vList2"/>
    <dgm:cxn modelId="{48262DFD-4E98-4E7C-8429-B8B0CA8216B5}" type="presOf" srcId="{006AB4F8-3FC5-4E27-8E30-F884AE7692FC}" destId="{8A045BBE-0809-4757-9A60-CD5AA12136F9}" srcOrd="0" destOrd="2" presId="urn:microsoft.com/office/officeart/2005/8/layout/vList2"/>
    <dgm:cxn modelId="{6D385A88-CE95-4013-9355-7FA3F8276E43}" type="presParOf" srcId="{478E5974-A5A2-4B3B-8E66-7E2D62E36A6D}" destId="{5BADE0DA-C812-4BD2-A211-297FE9B855CE}" srcOrd="0" destOrd="0" presId="urn:microsoft.com/office/officeart/2005/8/layout/vList2"/>
    <dgm:cxn modelId="{C36FB763-8901-406F-B19A-F5C5D6C91E4A}" type="presParOf" srcId="{478E5974-A5A2-4B3B-8E66-7E2D62E36A6D}" destId="{9AC50499-A662-4D93-BE9A-D09289C29CDE}" srcOrd="1" destOrd="0" presId="urn:microsoft.com/office/officeart/2005/8/layout/vList2"/>
    <dgm:cxn modelId="{6E9934BA-7262-444C-B069-F9294FAAE521}" type="presParOf" srcId="{478E5974-A5A2-4B3B-8E66-7E2D62E36A6D}" destId="{0BC4E540-1AC8-486D-969F-24FE3A9A95BF}" srcOrd="2" destOrd="0" presId="urn:microsoft.com/office/officeart/2005/8/layout/vList2"/>
    <dgm:cxn modelId="{D11D2432-CA31-4A16-A93F-CB1F13DBC368}" type="presParOf" srcId="{478E5974-A5A2-4B3B-8E66-7E2D62E36A6D}" destId="{8A045BBE-0809-4757-9A60-CD5AA12136F9}" srcOrd="3" destOrd="0" presId="urn:microsoft.com/office/officeart/2005/8/layout/vList2"/>
    <dgm:cxn modelId="{3146700B-ED9C-409F-A462-2F96409FEE51}" type="presParOf" srcId="{478E5974-A5A2-4B3B-8E66-7E2D62E36A6D}" destId="{E0FD098A-86D3-435A-8DB6-2352E56762AD}" srcOrd="4" destOrd="0" presId="urn:microsoft.com/office/officeart/2005/8/layout/vList2"/>
    <dgm:cxn modelId="{46336072-D3F6-47F1-AB0C-4C20FAEAEFE8}" type="presParOf" srcId="{478E5974-A5A2-4B3B-8E66-7E2D62E36A6D}" destId="{62BAE000-EC2A-433D-9F73-4CBF1584842D}" srcOrd="5" destOrd="0" presId="urn:microsoft.com/office/officeart/2005/8/layout/vList2"/>
    <dgm:cxn modelId="{B6995273-0E58-44B6-87C0-4F7ADD76CE8E}" type="presParOf" srcId="{478E5974-A5A2-4B3B-8E66-7E2D62E36A6D}" destId="{539836B6-F9F5-459E-BEE2-07627A82D657}" srcOrd="6" destOrd="0" presId="urn:microsoft.com/office/officeart/2005/8/layout/vList2"/>
    <dgm:cxn modelId="{00737E20-C974-443B-B7D1-3A515C5A07CA}" type="presParOf" srcId="{478E5974-A5A2-4B3B-8E66-7E2D62E36A6D}" destId="{65B71A65-16D6-4453-8379-64D08AA2F473}" srcOrd="7" destOrd="0" presId="urn:microsoft.com/office/officeart/2005/8/layout/vList2"/>
    <dgm:cxn modelId="{8132A4DF-B6A3-4EE0-A53C-95A0F4BBA9BE}" type="presParOf" srcId="{478E5974-A5A2-4B3B-8E66-7E2D62E36A6D}" destId="{48C5BE63-013E-4941-AEA3-CBB7CA47F04D}" srcOrd="8" destOrd="0" presId="urn:microsoft.com/office/officeart/2005/8/layout/vList2"/>
    <dgm:cxn modelId="{0537B9B4-5B35-4319-9617-880DE336D4F4}" type="presParOf" srcId="{478E5974-A5A2-4B3B-8E66-7E2D62E36A6D}" destId="{0A87F417-652A-42C6-951F-C2067F9A4251}"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B4A70CF-7229-488F-B964-D141DAB5F650}">
      <dsp:nvSpPr>
        <dsp:cNvPr id="0" name=""/>
        <dsp:cNvSpPr/>
      </dsp:nvSpPr>
      <dsp:spPr>
        <a:xfrm>
          <a:off x="2063240" y="1352"/>
          <a:ext cx="1031305" cy="1031305"/>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State Regents Staff</a:t>
          </a:r>
        </a:p>
      </dsp:txBody>
      <dsp:txXfrm>
        <a:off x="2214271" y="152383"/>
        <a:ext cx="729243" cy="729243"/>
      </dsp:txXfrm>
    </dsp:sp>
    <dsp:sp modelId="{5ADF639D-4351-4AE4-A1D2-328706E903D3}">
      <dsp:nvSpPr>
        <dsp:cNvPr id="0" name=""/>
        <dsp:cNvSpPr/>
      </dsp:nvSpPr>
      <dsp:spPr>
        <a:xfrm rot="2160000">
          <a:off x="3061760" y="793098"/>
          <a:ext cx="273357" cy="348065"/>
        </a:xfrm>
        <a:prstGeom prst="rightArrow">
          <a:avLst>
            <a:gd name="adj1" fmla="val 60000"/>
            <a:gd name="adj2" fmla="val 5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3069591" y="838610"/>
        <a:ext cx="191350" cy="208839"/>
      </dsp:txXfrm>
    </dsp:sp>
    <dsp:sp modelId="{2E1A92E1-AC97-4AD7-942D-6E7E68B935D4}">
      <dsp:nvSpPr>
        <dsp:cNvPr id="0" name=""/>
        <dsp:cNvSpPr/>
      </dsp:nvSpPr>
      <dsp:spPr>
        <a:xfrm>
          <a:off x="3314850" y="910699"/>
          <a:ext cx="1031305" cy="1031305"/>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Council on Instruction Committees</a:t>
          </a:r>
        </a:p>
      </dsp:txBody>
      <dsp:txXfrm>
        <a:off x="3465881" y="1061730"/>
        <a:ext cx="729243" cy="729243"/>
      </dsp:txXfrm>
    </dsp:sp>
    <dsp:sp modelId="{9E2E064C-9AE5-4DAE-AEBF-35CA82AEB7FC}">
      <dsp:nvSpPr>
        <dsp:cNvPr id="0" name=""/>
        <dsp:cNvSpPr/>
      </dsp:nvSpPr>
      <dsp:spPr>
        <a:xfrm rot="6480000">
          <a:off x="3457178" y="1980639"/>
          <a:ext cx="273357" cy="348065"/>
        </a:xfrm>
        <a:prstGeom prst="rightArrow">
          <a:avLst>
            <a:gd name="adj1" fmla="val 60000"/>
            <a:gd name="adj2" fmla="val 5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3510852" y="2011255"/>
        <a:ext cx="191350" cy="208839"/>
      </dsp:txXfrm>
    </dsp:sp>
    <dsp:sp modelId="{42D28DBA-28F8-4796-9A51-C31D4C93DD8A}">
      <dsp:nvSpPr>
        <dsp:cNvPr id="0" name=""/>
        <dsp:cNvSpPr/>
      </dsp:nvSpPr>
      <dsp:spPr>
        <a:xfrm>
          <a:off x="2836777" y="2382055"/>
          <a:ext cx="1031305" cy="1031305"/>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Council on Instruction</a:t>
          </a:r>
        </a:p>
      </dsp:txBody>
      <dsp:txXfrm>
        <a:off x="2987808" y="2533086"/>
        <a:ext cx="729243" cy="729243"/>
      </dsp:txXfrm>
    </dsp:sp>
    <dsp:sp modelId="{57ADD9A7-7ADC-4C2B-B84C-683C5F4F839A}">
      <dsp:nvSpPr>
        <dsp:cNvPr id="0" name=""/>
        <dsp:cNvSpPr/>
      </dsp:nvSpPr>
      <dsp:spPr>
        <a:xfrm rot="10800000">
          <a:off x="2449951" y="2723675"/>
          <a:ext cx="273357" cy="348065"/>
        </a:xfrm>
        <a:prstGeom prst="rightArrow">
          <a:avLst>
            <a:gd name="adj1" fmla="val 60000"/>
            <a:gd name="adj2" fmla="val 5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2531958" y="2793288"/>
        <a:ext cx="191350" cy="208839"/>
      </dsp:txXfrm>
    </dsp:sp>
    <dsp:sp modelId="{0177E6CE-0498-4D5A-9D6B-944C0F55F237}">
      <dsp:nvSpPr>
        <dsp:cNvPr id="0" name=""/>
        <dsp:cNvSpPr/>
      </dsp:nvSpPr>
      <dsp:spPr>
        <a:xfrm>
          <a:off x="1289703" y="2382055"/>
          <a:ext cx="1031305" cy="1031305"/>
        </a:xfrm>
        <a:prstGeom prst="ellipse">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Council of Presidents</a:t>
          </a:r>
        </a:p>
      </dsp:txBody>
      <dsp:txXfrm>
        <a:off x="1440734" y="2533086"/>
        <a:ext cx="729243" cy="729243"/>
      </dsp:txXfrm>
    </dsp:sp>
    <dsp:sp modelId="{6EECA27D-E035-4757-9EA1-209A7040F322}">
      <dsp:nvSpPr>
        <dsp:cNvPr id="0" name=""/>
        <dsp:cNvSpPr/>
      </dsp:nvSpPr>
      <dsp:spPr>
        <a:xfrm rot="15120000">
          <a:off x="1432032" y="1995355"/>
          <a:ext cx="273357" cy="348065"/>
        </a:xfrm>
        <a:prstGeom prst="rightArrow">
          <a:avLst>
            <a:gd name="adj1" fmla="val 60000"/>
            <a:gd name="adj2" fmla="val 5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rot="10800000">
        <a:off x="1485706" y="2103965"/>
        <a:ext cx="191350" cy="208839"/>
      </dsp:txXfrm>
    </dsp:sp>
    <dsp:sp modelId="{ABCEB05E-F286-4927-BBE1-C59290B3EE8E}">
      <dsp:nvSpPr>
        <dsp:cNvPr id="0" name=""/>
        <dsp:cNvSpPr/>
      </dsp:nvSpPr>
      <dsp:spPr>
        <a:xfrm>
          <a:off x="811631" y="910699"/>
          <a:ext cx="1031305" cy="1031305"/>
        </a:xfrm>
        <a:prstGeom prst="ellipse">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marL="0" lvl="0" indent="0" algn="ctr" defTabSz="444500">
            <a:lnSpc>
              <a:spcPct val="90000"/>
            </a:lnSpc>
            <a:spcBef>
              <a:spcPct val="0"/>
            </a:spcBef>
            <a:spcAft>
              <a:spcPct val="35000"/>
            </a:spcAft>
            <a:buNone/>
          </a:pPr>
          <a:r>
            <a:rPr lang="en-US" sz="1000" kern="1200" dirty="0"/>
            <a:t>State Regents</a:t>
          </a:r>
        </a:p>
      </dsp:txBody>
      <dsp:txXfrm>
        <a:off x="962662" y="1061730"/>
        <a:ext cx="729243" cy="729243"/>
      </dsp:txXfrm>
    </dsp:sp>
    <dsp:sp modelId="{AE75FB04-15BC-400F-9254-1FB389FA18E9}">
      <dsp:nvSpPr>
        <dsp:cNvPr id="0" name=""/>
        <dsp:cNvSpPr/>
      </dsp:nvSpPr>
      <dsp:spPr>
        <a:xfrm rot="19440000">
          <a:off x="1810151" y="802193"/>
          <a:ext cx="273357" cy="348065"/>
        </a:xfrm>
        <a:prstGeom prst="rightArrow">
          <a:avLst>
            <a:gd name="adj1" fmla="val 60000"/>
            <a:gd name="adj2" fmla="val 50000"/>
          </a:avLst>
        </a:prstGeom>
        <a:solidFill>
          <a:schemeClr val="accent6">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marL="0" lvl="0" indent="0" algn="ctr" defTabSz="355600">
            <a:lnSpc>
              <a:spcPct val="90000"/>
            </a:lnSpc>
            <a:spcBef>
              <a:spcPct val="0"/>
            </a:spcBef>
            <a:spcAft>
              <a:spcPct val="35000"/>
            </a:spcAft>
            <a:buNone/>
          </a:pPr>
          <a:endParaRPr lang="en-US" sz="800" kern="1200"/>
        </a:p>
      </dsp:txBody>
      <dsp:txXfrm>
        <a:off x="1817982" y="895907"/>
        <a:ext cx="191350" cy="20883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D686462-4D33-4F84-BC2E-932B9B44BED5}">
      <dsp:nvSpPr>
        <dsp:cNvPr id="0" name=""/>
        <dsp:cNvSpPr/>
      </dsp:nvSpPr>
      <dsp:spPr>
        <a:xfrm>
          <a:off x="631728" y="94308"/>
          <a:ext cx="2507913" cy="2192232"/>
        </a:xfrm>
        <a:prstGeom prst="rightArrow">
          <a:avLst>
            <a:gd name="adj1" fmla="val 70000"/>
            <a:gd name="adj2" fmla="val 50000"/>
          </a:avLst>
        </a:prstGeom>
        <a:solidFill>
          <a:schemeClr val="accent2">
            <a:tint val="40000"/>
            <a:alpha val="90000"/>
            <a:hueOff val="0"/>
            <a:satOff val="0"/>
            <a:lumOff val="0"/>
            <a:alphaOff val="0"/>
          </a:schemeClr>
        </a:solidFill>
        <a:ln w="12700" cap="flat" cmpd="sng" algn="ctr">
          <a:solidFill>
            <a:schemeClr val="accent2">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9525" rIns="19050" bIns="9525" numCol="1" spcCol="1270" anchor="ctr" anchorCtr="0">
          <a:noAutofit/>
        </a:bodyPr>
        <a:lstStyle/>
        <a:p>
          <a:pPr marL="114300" lvl="1" indent="-114300" algn="l" defTabSz="666750">
            <a:lnSpc>
              <a:spcPct val="90000"/>
            </a:lnSpc>
            <a:spcBef>
              <a:spcPct val="0"/>
            </a:spcBef>
            <a:spcAft>
              <a:spcPct val="15000"/>
            </a:spcAft>
            <a:buChar char="•"/>
          </a:pPr>
          <a:r>
            <a:rPr lang="en-US" sz="1500" b="1" kern="1200" dirty="0">
              <a:solidFill>
                <a:schemeClr val="tx1">
                  <a:lumMod val="50000"/>
                </a:schemeClr>
              </a:solidFill>
            </a:rPr>
            <a:t>Posting</a:t>
          </a:r>
        </a:p>
        <a:p>
          <a:pPr marL="228600" lvl="2" indent="-114300" algn="l" defTabSz="666750">
            <a:lnSpc>
              <a:spcPct val="90000"/>
            </a:lnSpc>
            <a:spcBef>
              <a:spcPct val="0"/>
            </a:spcBef>
            <a:spcAft>
              <a:spcPct val="15000"/>
            </a:spcAft>
            <a:buChar char="•"/>
          </a:pPr>
          <a:r>
            <a:rPr lang="en-US" sz="1500" kern="1200" dirty="0">
              <a:solidFill>
                <a:schemeClr val="tx1">
                  <a:lumMod val="50000"/>
                </a:schemeClr>
              </a:solidFill>
            </a:rPr>
            <a:t>September</a:t>
          </a:r>
        </a:p>
        <a:p>
          <a:pPr marL="114300" lvl="1" indent="-114300" algn="l" defTabSz="666750">
            <a:lnSpc>
              <a:spcPct val="90000"/>
            </a:lnSpc>
            <a:spcBef>
              <a:spcPct val="0"/>
            </a:spcBef>
            <a:spcAft>
              <a:spcPct val="15000"/>
            </a:spcAft>
            <a:buChar char="•"/>
          </a:pPr>
          <a:r>
            <a:rPr lang="en-US" sz="1500" b="1" kern="1200" dirty="0">
              <a:solidFill>
                <a:schemeClr val="tx1">
                  <a:lumMod val="50000"/>
                </a:schemeClr>
              </a:solidFill>
            </a:rPr>
            <a:t>Approval</a:t>
          </a:r>
        </a:p>
        <a:p>
          <a:pPr marL="228600" lvl="2" indent="-114300" algn="l" defTabSz="666750">
            <a:lnSpc>
              <a:spcPct val="90000"/>
            </a:lnSpc>
            <a:spcBef>
              <a:spcPct val="0"/>
            </a:spcBef>
            <a:spcAft>
              <a:spcPct val="15000"/>
            </a:spcAft>
            <a:buChar char="•"/>
          </a:pPr>
          <a:r>
            <a:rPr lang="en-US" sz="1500" kern="1200" dirty="0">
              <a:solidFill>
                <a:schemeClr val="tx1">
                  <a:lumMod val="50000"/>
                </a:schemeClr>
              </a:solidFill>
            </a:rPr>
            <a:t>October</a:t>
          </a:r>
        </a:p>
      </dsp:txBody>
      <dsp:txXfrm>
        <a:off x="1258706" y="423143"/>
        <a:ext cx="1222608" cy="1534562"/>
      </dsp:txXfrm>
    </dsp:sp>
    <dsp:sp modelId="{1B88AC24-2D79-4323-8F78-84E77C458F35}">
      <dsp:nvSpPr>
        <dsp:cNvPr id="0" name=""/>
        <dsp:cNvSpPr/>
      </dsp:nvSpPr>
      <dsp:spPr>
        <a:xfrm>
          <a:off x="4749" y="563446"/>
          <a:ext cx="1253956" cy="1253956"/>
        </a:xfrm>
        <a:prstGeom prst="ellipse">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t>COI</a:t>
          </a:r>
        </a:p>
      </dsp:txBody>
      <dsp:txXfrm>
        <a:off x="188387" y="747084"/>
        <a:ext cx="886680" cy="886680"/>
      </dsp:txXfrm>
    </dsp:sp>
    <dsp:sp modelId="{7537EE86-DC06-4A00-9365-87E27FBA2905}">
      <dsp:nvSpPr>
        <dsp:cNvPr id="0" name=""/>
        <dsp:cNvSpPr/>
      </dsp:nvSpPr>
      <dsp:spPr>
        <a:xfrm>
          <a:off x="3923364" y="94308"/>
          <a:ext cx="2507913" cy="2192232"/>
        </a:xfrm>
        <a:prstGeom prst="rightArrow">
          <a:avLst>
            <a:gd name="adj1" fmla="val 70000"/>
            <a:gd name="adj2" fmla="val 50000"/>
          </a:avLst>
        </a:prstGeom>
        <a:solidFill>
          <a:schemeClr val="accent3">
            <a:tint val="40000"/>
            <a:alpha val="90000"/>
            <a:hueOff val="0"/>
            <a:satOff val="0"/>
            <a:lumOff val="0"/>
            <a:alphaOff val="0"/>
          </a:schemeClr>
        </a:solidFill>
        <a:ln w="12700" cap="flat" cmpd="sng" algn="ctr">
          <a:solidFill>
            <a:schemeClr val="accent3">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9525" rIns="19050" bIns="9525" numCol="1" spcCol="1270" anchor="ctr" anchorCtr="0">
          <a:noAutofit/>
        </a:bodyPr>
        <a:lstStyle/>
        <a:p>
          <a:pPr marL="114300" lvl="1" indent="-114300" algn="l" defTabSz="666750">
            <a:lnSpc>
              <a:spcPct val="90000"/>
            </a:lnSpc>
            <a:spcBef>
              <a:spcPct val="0"/>
            </a:spcBef>
            <a:spcAft>
              <a:spcPct val="15000"/>
            </a:spcAft>
            <a:buChar char="•"/>
          </a:pPr>
          <a:r>
            <a:rPr lang="en-US" sz="1500" b="1" kern="1200" dirty="0">
              <a:solidFill>
                <a:schemeClr val="tx1">
                  <a:lumMod val="50000"/>
                </a:schemeClr>
              </a:solidFill>
            </a:rPr>
            <a:t>Posting</a:t>
          </a:r>
        </a:p>
        <a:p>
          <a:pPr marL="228600" lvl="2" indent="-114300" algn="l" defTabSz="666750">
            <a:lnSpc>
              <a:spcPct val="90000"/>
            </a:lnSpc>
            <a:spcBef>
              <a:spcPct val="0"/>
            </a:spcBef>
            <a:spcAft>
              <a:spcPct val="15000"/>
            </a:spcAft>
            <a:buChar char="•"/>
          </a:pPr>
          <a:r>
            <a:rPr lang="en-US" sz="1500" kern="1200">
              <a:solidFill>
                <a:schemeClr val="tx1">
                  <a:lumMod val="50000"/>
                </a:schemeClr>
              </a:solidFill>
            </a:rPr>
            <a:t>November</a:t>
          </a:r>
          <a:endParaRPr lang="en-US" sz="1500" kern="1200" dirty="0">
            <a:solidFill>
              <a:schemeClr val="tx1">
                <a:lumMod val="50000"/>
              </a:schemeClr>
            </a:solidFill>
          </a:endParaRPr>
        </a:p>
        <a:p>
          <a:pPr marL="114300" lvl="1" indent="-114300" algn="l" defTabSz="666750">
            <a:lnSpc>
              <a:spcPct val="90000"/>
            </a:lnSpc>
            <a:spcBef>
              <a:spcPct val="0"/>
            </a:spcBef>
            <a:spcAft>
              <a:spcPct val="15000"/>
            </a:spcAft>
            <a:buChar char="•"/>
          </a:pPr>
          <a:r>
            <a:rPr lang="en-US" sz="1500" b="1" kern="1200" dirty="0">
              <a:solidFill>
                <a:schemeClr val="tx1">
                  <a:lumMod val="50000"/>
                </a:schemeClr>
              </a:solidFill>
            </a:rPr>
            <a:t>Approval</a:t>
          </a:r>
        </a:p>
        <a:p>
          <a:pPr marL="228600" lvl="2" indent="-114300" algn="l" defTabSz="666750">
            <a:lnSpc>
              <a:spcPct val="90000"/>
            </a:lnSpc>
            <a:spcBef>
              <a:spcPct val="0"/>
            </a:spcBef>
            <a:spcAft>
              <a:spcPct val="15000"/>
            </a:spcAft>
            <a:buChar char="•"/>
          </a:pPr>
          <a:r>
            <a:rPr lang="en-US" sz="1500" kern="1200" dirty="0">
              <a:solidFill>
                <a:schemeClr val="tx1">
                  <a:lumMod val="50000"/>
                </a:schemeClr>
              </a:solidFill>
            </a:rPr>
            <a:t>December</a:t>
          </a:r>
        </a:p>
      </dsp:txBody>
      <dsp:txXfrm>
        <a:off x="4550343" y="423143"/>
        <a:ext cx="1222608" cy="1534562"/>
      </dsp:txXfrm>
    </dsp:sp>
    <dsp:sp modelId="{7B284B46-0E64-4631-B424-F77863DFAC38}">
      <dsp:nvSpPr>
        <dsp:cNvPr id="0" name=""/>
        <dsp:cNvSpPr/>
      </dsp:nvSpPr>
      <dsp:spPr>
        <a:xfrm>
          <a:off x="3296386" y="563446"/>
          <a:ext cx="1253956" cy="1253956"/>
        </a:xfrm>
        <a:prstGeom prst="ellipse">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t>COP</a:t>
          </a:r>
        </a:p>
      </dsp:txBody>
      <dsp:txXfrm>
        <a:off x="3480024" y="747084"/>
        <a:ext cx="886680" cy="886680"/>
      </dsp:txXfrm>
    </dsp:sp>
    <dsp:sp modelId="{C19FF04B-B78D-474D-8B49-098FE79AB586}">
      <dsp:nvSpPr>
        <dsp:cNvPr id="0" name=""/>
        <dsp:cNvSpPr/>
      </dsp:nvSpPr>
      <dsp:spPr>
        <a:xfrm>
          <a:off x="7215001" y="94308"/>
          <a:ext cx="2507913" cy="2192232"/>
        </a:xfrm>
        <a:prstGeom prst="rightArrow">
          <a:avLst>
            <a:gd name="adj1" fmla="val 70000"/>
            <a:gd name="adj2" fmla="val 50000"/>
          </a:avLst>
        </a:prstGeom>
        <a:solidFill>
          <a:schemeClr val="accent4">
            <a:tint val="40000"/>
            <a:alpha val="90000"/>
            <a:hueOff val="0"/>
            <a:satOff val="0"/>
            <a:lumOff val="0"/>
            <a:alphaOff val="0"/>
          </a:schemeClr>
        </a:solidFill>
        <a:ln w="12700" cap="flat" cmpd="sng" algn="ctr">
          <a:solidFill>
            <a:schemeClr val="accent4">
              <a:tint val="40000"/>
              <a:alpha val="90000"/>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8100" tIns="9525" rIns="19050" bIns="9525" numCol="1" spcCol="1270" anchor="ctr" anchorCtr="0">
          <a:noAutofit/>
        </a:bodyPr>
        <a:lstStyle/>
        <a:p>
          <a:pPr marL="114300" lvl="1" indent="-114300" algn="l" defTabSz="666750">
            <a:lnSpc>
              <a:spcPct val="90000"/>
            </a:lnSpc>
            <a:spcBef>
              <a:spcPct val="0"/>
            </a:spcBef>
            <a:spcAft>
              <a:spcPct val="15000"/>
            </a:spcAft>
            <a:buChar char="•"/>
          </a:pPr>
          <a:r>
            <a:rPr lang="en-US" sz="1500" b="1" kern="1200" dirty="0">
              <a:solidFill>
                <a:schemeClr val="tx1">
                  <a:lumMod val="50000"/>
                </a:schemeClr>
              </a:solidFill>
            </a:rPr>
            <a:t>Posting</a:t>
          </a:r>
        </a:p>
        <a:p>
          <a:pPr marL="228600" lvl="2" indent="-114300" algn="l" defTabSz="666750">
            <a:lnSpc>
              <a:spcPct val="90000"/>
            </a:lnSpc>
            <a:spcBef>
              <a:spcPct val="0"/>
            </a:spcBef>
            <a:spcAft>
              <a:spcPct val="15000"/>
            </a:spcAft>
            <a:buChar char="•"/>
          </a:pPr>
          <a:r>
            <a:rPr lang="en-US" sz="1500" kern="1200" dirty="0">
              <a:solidFill>
                <a:schemeClr val="tx1">
                  <a:lumMod val="50000"/>
                </a:schemeClr>
              </a:solidFill>
            </a:rPr>
            <a:t>January</a:t>
          </a:r>
        </a:p>
        <a:p>
          <a:pPr marL="114300" lvl="1" indent="-114300" algn="l" defTabSz="666750">
            <a:lnSpc>
              <a:spcPct val="90000"/>
            </a:lnSpc>
            <a:spcBef>
              <a:spcPct val="0"/>
            </a:spcBef>
            <a:spcAft>
              <a:spcPct val="15000"/>
            </a:spcAft>
            <a:buChar char="•"/>
          </a:pPr>
          <a:r>
            <a:rPr lang="en-US" sz="1500" b="1" kern="1200" dirty="0">
              <a:solidFill>
                <a:schemeClr val="tx1">
                  <a:lumMod val="50000"/>
                </a:schemeClr>
              </a:solidFill>
            </a:rPr>
            <a:t>Approval</a:t>
          </a:r>
        </a:p>
        <a:p>
          <a:pPr marL="228600" lvl="2" indent="-114300" algn="l" defTabSz="666750">
            <a:lnSpc>
              <a:spcPct val="90000"/>
            </a:lnSpc>
            <a:spcBef>
              <a:spcPct val="0"/>
            </a:spcBef>
            <a:spcAft>
              <a:spcPct val="15000"/>
            </a:spcAft>
            <a:buChar char="•"/>
          </a:pPr>
          <a:r>
            <a:rPr lang="en-US" sz="1500" kern="1200" dirty="0">
              <a:solidFill>
                <a:schemeClr val="tx1">
                  <a:lumMod val="50000"/>
                </a:schemeClr>
              </a:solidFill>
            </a:rPr>
            <a:t>February</a:t>
          </a:r>
        </a:p>
      </dsp:txBody>
      <dsp:txXfrm>
        <a:off x="7841979" y="423143"/>
        <a:ext cx="1222608" cy="1534562"/>
      </dsp:txXfrm>
    </dsp:sp>
    <dsp:sp modelId="{160AC6A8-829E-44C8-8ABB-FF26F9B93CCF}">
      <dsp:nvSpPr>
        <dsp:cNvPr id="0" name=""/>
        <dsp:cNvSpPr/>
      </dsp:nvSpPr>
      <dsp:spPr>
        <a:xfrm>
          <a:off x="6588023" y="563446"/>
          <a:ext cx="1253956" cy="1253956"/>
        </a:xfrm>
        <a:prstGeom prst="ellipse">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19050" tIns="19050" rIns="19050" bIns="19050" numCol="1" spcCol="1270" anchor="ctr" anchorCtr="0">
          <a:noAutofit/>
        </a:bodyPr>
        <a:lstStyle/>
        <a:p>
          <a:pPr marL="0" lvl="0" indent="0" algn="ctr" defTabSz="1333500">
            <a:lnSpc>
              <a:spcPct val="90000"/>
            </a:lnSpc>
            <a:spcBef>
              <a:spcPct val="0"/>
            </a:spcBef>
            <a:spcAft>
              <a:spcPct val="35000"/>
            </a:spcAft>
            <a:buNone/>
          </a:pPr>
          <a:r>
            <a:rPr lang="en-US" sz="3000" kern="1200" dirty="0"/>
            <a:t>SR</a:t>
          </a:r>
        </a:p>
      </dsp:txBody>
      <dsp:txXfrm>
        <a:off x="6771661" y="747084"/>
        <a:ext cx="886680" cy="886680"/>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BADE0DA-C812-4BD2-A211-297FE9B855CE}">
      <dsp:nvSpPr>
        <dsp:cNvPr id="0" name=""/>
        <dsp:cNvSpPr/>
      </dsp:nvSpPr>
      <dsp:spPr>
        <a:xfrm>
          <a:off x="0" y="94582"/>
          <a:ext cx="9582068" cy="421200"/>
        </a:xfrm>
        <a:prstGeom prst="roundRect">
          <a:avLst/>
        </a:prstGeom>
        <a:solidFill>
          <a:schemeClr val="accent2">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a:t>Chapter 1 - Governance</a:t>
          </a:r>
        </a:p>
      </dsp:txBody>
      <dsp:txXfrm>
        <a:off x="20561" y="115143"/>
        <a:ext cx="9540946" cy="380078"/>
      </dsp:txXfrm>
    </dsp:sp>
    <dsp:sp modelId="{9AC50499-A662-4D93-BE9A-D09289C29CDE}">
      <dsp:nvSpPr>
        <dsp:cNvPr id="0" name=""/>
        <dsp:cNvSpPr/>
      </dsp:nvSpPr>
      <dsp:spPr>
        <a:xfrm>
          <a:off x="0" y="515782"/>
          <a:ext cx="9582068"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231"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General guidance on the function of the State Regents</a:t>
          </a:r>
        </a:p>
      </dsp:txBody>
      <dsp:txXfrm>
        <a:off x="0" y="515782"/>
        <a:ext cx="9582068" cy="298080"/>
      </dsp:txXfrm>
    </dsp:sp>
    <dsp:sp modelId="{0BC4E540-1AC8-486D-969F-24FE3A9A95BF}">
      <dsp:nvSpPr>
        <dsp:cNvPr id="0" name=""/>
        <dsp:cNvSpPr/>
      </dsp:nvSpPr>
      <dsp:spPr>
        <a:xfrm>
          <a:off x="0" y="813862"/>
          <a:ext cx="9582068" cy="421200"/>
        </a:xfrm>
        <a:prstGeom prst="roundRect">
          <a:avLst/>
        </a:prstGeom>
        <a:solidFill>
          <a:schemeClr val="accent3">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Chapter 2 – Administrative Operations</a:t>
          </a:r>
        </a:p>
      </dsp:txBody>
      <dsp:txXfrm>
        <a:off x="20561" y="834423"/>
        <a:ext cx="9540946" cy="380078"/>
      </dsp:txXfrm>
    </dsp:sp>
    <dsp:sp modelId="{8A045BBE-0809-4757-9A60-CD5AA12136F9}">
      <dsp:nvSpPr>
        <dsp:cNvPr id="0" name=""/>
        <dsp:cNvSpPr/>
      </dsp:nvSpPr>
      <dsp:spPr>
        <a:xfrm>
          <a:off x="0" y="1235062"/>
          <a:ext cx="9582068" cy="689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231"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Rules of operation for the State Regents</a:t>
          </a:r>
        </a:p>
        <a:p>
          <a:pPr marL="114300" lvl="1" indent="-114300" algn="l" defTabSz="622300">
            <a:lnSpc>
              <a:spcPct val="90000"/>
            </a:lnSpc>
            <a:spcBef>
              <a:spcPct val="0"/>
            </a:spcBef>
            <a:spcAft>
              <a:spcPct val="20000"/>
            </a:spcAft>
            <a:buChar char="•"/>
          </a:pPr>
          <a:r>
            <a:rPr lang="en-US" sz="1400" kern="1200" dirty="0"/>
            <a:t>Delegation of authority to the Chancellor</a:t>
          </a:r>
        </a:p>
        <a:p>
          <a:pPr marL="114300" lvl="1" indent="-114300" algn="l" defTabSz="622300">
            <a:lnSpc>
              <a:spcPct val="90000"/>
            </a:lnSpc>
            <a:spcBef>
              <a:spcPct val="0"/>
            </a:spcBef>
            <a:spcAft>
              <a:spcPct val="20000"/>
            </a:spcAft>
            <a:buChar char="•"/>
          </a:pPr>
          <a:r>
            <a:rPr lang="en-US" sz="1400" kern="1200"/>
            <a:t>Establishes State Regents committees and advisory boards</a:t>
          </a:r>
          <a:endParaRPr lang="en-US" sz="1400" kern="1200" dirty="0"/>
        </a:p>
      </dsp:txBody>
      <dsp:txXfrm>
        <a:off x="0" y="1235062"/>
        <a:ext cx="9582068" cy="689310"/>
      </dsp:txXfrm>
    </dsp:sp>
    <dsp:sp modelId="{E0FD098A-86D3-435A-8DB6-2352E56762AD}">
      <dsp:nvSpPr>
        <dsp:cNvPr id="0" name=""/>
        <dsp:cNvSpPr/>
      </dsp:nvSpPr>
      <dsp:spPr>
        <a:xfrm>
          <a:off x="0" y="1924372"/>
          <a:ext cx="9582068" cy="421200"/>
        </a:xfrm>
        <a:prstGeom prst="roundRect">
          <a:avLst/>
        </a:prstGeom>
        <a:solidFill>
          <a:schemeClr val="accent4">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Chapter 3 – Academic Affairs</a:t>
          </a:r>
        </a:p>
      </dsp:txBody>
      <dsp:txXfrm>
        <a:off x="20561" y="1944933"/>
        <a:ext cx="9540946" cy="380078"/>
      </dsp:txXfrm>
    </dsp:sp>
    <dsp:sp modelId="{62BAE000-EC2A-433D-9F73-4CBF1584842D}">
      <dsp:nvSpPr>
        <dsp:cNvPr id="0" name=""/>
        <dsp:cNvSpPr/>
      </dsp:nvSpPr>
      <dsp:spPr>
        <a:xfrm>
          <a:off x="0" y="2345572"/>
          <a:ext cx="9582068" cy="68931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231"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Program approval process</a:t>
          </a:r>
        </a:p>
        <a:p>
          <a:pPr marL="114300" lvl="1" indent="-114300" algn="l" defTabSz="622300">
            <a:lnSpc>
              <a:spcPct val="90000"/>
            </a:lnSpc>
            <a:spcBef>
              <a:spcPct val="0"/>
            </a:spcBef>
            <a:spcAft>
              <a:spcPct val="20000"/>
            </a:spcAft>
            <a:buChar char="•"/>
          </a:pPr>
          <a:r>
            <a:rPr lang="en-US" sz="1400" kern="1200"/>
            <a:t>Admission and retention criteria</a:t>
          </a:r>
          <a:endParaRPr lang="en-US" sz="1400" kern="1200" dirty="0"/>
        </a:p>
        <a:p>
          <a:pPr marL="114300" lvl="1" indent="-114300" algn="l" defTabSz="622300">
            <a:lnSpc>
              <a:spcPct val="90000"/>
            </a:lnSpc>
            <a:spcBef>
              <a:spcPct val="0"/>
            </a:spcBef>
            <a:spcAft>
              <a:spcPct val="20000"/>
            </a:spcAft>
            <a:buChar char="•"/>
          </a:pPr>
          <a:r>
            <a:rPr lang="en-US" sz="1400" kern="1200"/>
            <a:t>Undergraduate degree requirements</a:t>
          </a:r>
          <a:endParaRPr lang="en-US" sz="1400" kern="1200" dirty="0"/>
        </a:p>
      </dsp:txBody>
      <dsp:txXfrm>
        <a:off x="0" y="2345572"/>
        <a:ext cx="9582068" cy="689310"/>
      </dsp:txXfrm>
    </dsp:sp>
    <dsp:sp modelId="{539836B6-F9F5-459E-BEE2-07627A82D657}">
      <dsp:nvSpPr>
        <dsp:cNvPr id="0" name=""/>
        <dsp:cNvSpPr/>
      </dsp:nvSpPr>
      <dsp:spPr>
        <a:xfrm>
          <a:off x="0" y="3034882"/>
          <a:ext cx="9582068" cy="421200"/>
        </a:xfrm>
        <a:prstGeom prst="roundRect">
          <a:avLst/>
        </a:prstGeom>
        <a:solidFill>
          <a:schemeClr val="accent5">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Chapter 4 – Budget and Fiscal Affairs</a:t>
          </a:r>
        </a:p>
      </dsp:txBody>
      <dsp:txXfrm>
        <a:off x="20561" y="3055443"/>
        <a:ext cx="9540946" cy="380078"/>
      </dsp:txXfrm>
    </dsp:sp>
    <dsp:sp modelId="{65B71A65-16D6-4453-8379-64D08AA2F473}">
      <dsp:nvSpPr>
        <dsp:cNvPr id="0" name=""/>
        <dsp:cNvSpPr/>
      </dsp:nvSpPr>
      <dsp:spPr>
        <a:xfrm>
          <a:off x="0" y="3456082"/>
          <a:ext cx="9582068" cy="45643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231"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Procedural guide for budgeting, allocating, accounting, and reporting</a:t>
          </a:r>
        </a:p>
        <a:p>
          <a:pPr marL="114300" lvl="1" indent="-114300" algn="l" defTabSz="622300">
            <a:lnSpc>
              <a:spcPct val="90000"/>
            </a:lnSpc>
            <a:spcBef>
              <a:spcPct val="0"/>
            </a:spcBef>
            <a:spcAft>
              <a:spcPct val="20000"/>
            </a:spcAft>
            <a:buChar char="•"/>
          </a:pPr>
          <a:r>
            <a:rPr lang="en-US" sz="1400" kern="1200"/>
            <a:t>References legal responsibilities to the State Regents</a:t>
          </a:r>
          <a:endParaRPr lang="en-US" sz="1400" kern="1200" dirty="0"/>
        </a:p>
      </dsp:txBody>
      <dsp:txXfrm>
        <a:off x="0" y="3456082"/>
        <a:ext cx="9582068" cy="456435"/>
      </dsp:txXfrm>
    </dsp:sp>
    <dsp:sp modelId="{48C5BE63-013E-4941-AEA3-CBB7CA47F04D}">
      <dsp:nvSpPr>
        <dsp:cNvPr id="0" name=""/>
        <dsp:cNvSpPr/>
      </dsp:nvSpPr>
      <dsp:spPr>
        <a:xfrm>
          <a:off x="0" y="3912517"/>
          <a:ext cx="9582068" cy="421200"/>
        </a:xfrm>
        <a:prstGeom prst="roundRect">
          <a:avLst/>
        </a:prstGeom>
        <a:solidFill>
          <a:schemeClr val="accent6">
            <a:hueOff val="0"/>
            <a:satOff val="0"/>
            <a:lumOff val="0"/>
            <a:alphaOff val="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en-US" sz="1800" kern="1200" dirty="0"/>
            <a:t>Chapter 5 – Student Financial Aid</a:t>
          </a:r>
        </a:p>
      </dsp:txBody>
      <dsp:txXfrm>
        <a:off x="20561" y="3933078"/>
        <a:ext cx="9540946" cy="380078"/>
      </dsp:txXfrm>
    </dsp:sp>
    <dsp:sp modelId="{0A87F417-652A-42C6-951F-C2067F9A4251}">
      <dsp:nvSpPr>
        <dsp:cNvPr id="0" name=""/>
        <dsp:cNvSpPr/>
      </dsp:nvSpPr>
      <dsp:spPr>
        <a:xfrm>
          <a:off x="0" y="4333717"/>
          <a:ext cx="9582068" cy="29808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04231" tIns="22860" rIns="128016" bIns="22860" numCol="1" spcCol="1270" anchor="t" anchorCtr="0">
          <a:noAutofit/>
        </a:bodyPr>
        <a:lstStyle/>
        <a:p>
          <a:pPr marL="114300" lvl="1" indent="-114300" algn="l" defTabSz="622300">
            <a:lnSpc>
              <a:spcPct val="90000"/>
            </a:lnSpc>
            <a:spcBef>
              <a:spcPct val="0"/>
            </a:spcBef>
            <a:spcAft>
              <a:spcPct val="20000"/>
            </a:spcAft>
            <a:buChar char="•"/>
          </a:pPr>
          <a:r>
            <a:rPr lang="en-US" sz="1400" kern="1200" dirty="0"/>
            <a:t>Addresses policy relating to financial aid and scholarships under the oversight of the State Regents</a:t>
          </a:r>
        </a:p>
      </dsp:txBody>
      <dsp:txXfrm>
        <a:off x="0" y="4333717"/>
        <a:ext cx="9582068" cy="298080"/>
      </dsp:txXfrm>
    </dsp:sp>
  </dsp:spTree>
</dsp:drawing>
</file>

<file path=ppt/diagrams/layout1.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hProcess6">
  <dgm:title val=""/>
  <dgm:desc val=""/>
  <dgm:catLst>
    <dgm:cat type="process"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theList">
    <dgm:varLst>
      <dgm:dir/>
      <dgm:animLvl val="lvl"/>
      <dgm:resizeHandles val="exact"/>
    </dgm:varLst>
    <dgm:choose name="Name0">
      <dgm:if name="Name1" func="var" arg="dir" op="equ" val="norm">
        <dgm:alg type="lin">
          <dgm:param type="linDir" val="fromL"/>
          <dgm:param type="nodeHorzAlign" val="l"/>
        </dgm:alg>
      </dgm:if>
      <dgm:else name="Name2">
        <dgm:alg type="lin">
          <dgm:param type="linDir" val="fromR"/>
          <dgm:param type="nodeHorzAlign" val="r"/>
        </dgm:alg>
      </dgm:else>
    </dgm:choose>
    <dgm:shape xmlns:r="http://schemas.openxmlformats.org/officeDocument/2006/relationships" r:blip="">
      <dgm:adjLst/>
    </dgm:shape>
    <dgm:presOf/>
    <dgm:constrLst>
      <dgm:constr type="w" for="ch" forName="compNode" refType="w"/>
      <dgm:constr type="h" for="ch" forName="compNode" refType="w" refFor="ch" refForName="compNode" fact="0.7"/>
      <dgm:constr type="ctrY" for="ch" forName="compNode" refType="h" fact="0.5"/>
      <dgm:constr type="w" for="ch" forName="aSpace" refType="w" fact="0.05"/>
      <dgm:constr type="primFontSz" for="des" forName="childTextHidden" op="equ" val="65"/>
      <dgm:constr type="primFontSz" for="des" forName="parentText" op="equ"/>
    </dgm:constrLst>
    <dgm:ruleLst/>
    <dgm:forEach name="aNodeForEach" axis="ch" ptType="node">
      <dgm:layoutNode name="compNode">
        <dgm:alg type="composite">
          <dgm:param type="ar" val="1.43"/>
        </dgm:alg>
        <dgm:shape xmlns:r="http://schemas.openxmlformats.org/officeDocument/2006/relationships" r:blip="">
          <dgm:adjLst/>
        </dgm:shape>
        <dgm:presOf/>
        <dgm:choose name="Name3">
          <dgm:if name="Name4" func="var" arg="dir" op="equ" val="norm">
            <dgm:constrLst>
              <dgm:constr type="w" for="ch" forName="childTextVisible" refType="w" fact="0.8"/>
              <dgm:constr type="h" for="ch" forName="childTextVisible" refType="h"/>
              <dgm:constr type="r" for="ch" forName="childTextVisible" refType="w"/>
              <dgm:constr type="w" for="ch" forName="childTextHidden" refType="w" fact="0.6"/>
              <dgm:constr type="h" for="ch" forName="childTextHidden" refType="h"/>
              <dgm:constr type="r" for="ch" forName="childTextHidden" refType="w"/>
              <dgm:constr type="l" for="ch" forName="parentText"/>
              <dgm:constr type="w" for="ch" forName="parentText" refType="w" fact="0.4"/>
              <dgm:constr type="h" for="ch" forName="parentText" refType="w" refFor="ch" refForName="parentText" op="equ"/>
              <dgm:constr type="ctrY" for="ch" forName="parentText" refType="h" fact="0.5"/>
            </dgm:constrLst>
          </dgm:if>
          <dgm:else name="Name5">
            <dgm:constrLst>
              <dgm:constr type="w" for="ch" forName="childTextVisible" refType="w" fact="0.8"/>
              <dgm:constr type="h" for="ch" forName="childTextVisible" refType="h"/>
              <dgm:constr type="l" for="ch" forName="childTextVisible"/>
              <dgm:constr type="w" for="ch" forName="childTextHidden" refType="w" fact="0.6"/>
              <dgm:constr type="h" for="ch" forName="childTextHidden" refType="h"/>
              <dgm:constr type="l" for="ch" forName="childTextHidden"/>
              <dgm:constr type="r" for="ch" forName="parentText" refType="w"/>
              <dgm:constr type="w" for="ch" forName="parentText" refType="w" fact="0.4"/>
              <dgm:constr type="h" for="ch" forName="parentText" refType="w" refFor="ch" refForName="parentText" op="equ"/>
              <dgm:constr type="ctrY" for="ch" forName="parentText" refType="h" fact="0.5"/>
            </dgm:constrLst>
          </dgm:else>
        </dgm:choose>
        <dgm:ruleLst/>
        <dgm:layoutNode name="noGeometry">
          <dgm:alg type="sp"/>
          <dgm:shape xmlns:r="http://schemas.openxmlformats.org/officeDocument/2006/relationships" r:blip="">
            <dgm:adjLst/>
          </dgm:shape>
          <dgm:presOf/>
          <dgm:constrLst/>
          <dgm:ruleLst/>
        </dgm:layoutNode>
        <dgm:layoutNode name="childTextVisible" styleLbl="bgAccFollowNode1">
          <dgm:varLst>
            <dgm:bulletEnabled val="1"/>
          </dgm:varLst>
          <dgm:alg type="sp"/>
          <dgm:choose name="Name6">
            <dgm:if name="Name7" func="var" arg="dir" op="equ" val="norm">
              <dgm:shape xmlns:r="http://schemas.openxmlformats.org/officeDocument/2006/relationships" type="rightArrow" r:blip="">
                <dgm:adjLst>
                  <dgm:adj idx="1" val="0.7"/>
                  <dgm:adj idx="2" val="0.5"/>
                </dgm:adjLst>
              </dgm:shape>
            </dgm:if>
            <dgm:else name="Name8">
              <dgm:shape xmlns:r="http://schemas.openxmlformats.org/officeDocument/2006/relationships" type="leftArrow" r:blip="">
                <dgm:adjLst>
                  <dgm:adj idx="1" val="0.7"/>
                  <dgm:adj idx="2" val="0.5"/>
                </dgm:adjLst>
              </dgm:shape>
            </dgm:else>
          </dgm:choose>
          <dgm:presOf axis="des" ptType="node"/>
          <dgm:constrLst/>
          <dgm:ruleLst/>
        </dgm:layoutNode>
        <dgm:layoutNode name="childTextHidden" styleLbl="bgAccFollowNode1">
          <dgm:choose name="Name9">
            <dgm:if name="Name10" axis="des followSib" ptType="node node" st="1 1" cnt="1 0" func="cnt" op="gte" val="1">
              <dgm:alg type="tx">
                <dgm:param type="stBulletLvl" val="1"/>
                <dgm:param type="txAnchorVertCh" val="mid"/>
              </dgm:alg>
            </dgm:if>
            <dgm:else name="Name11">
              <dgm:alg type="tx">
                <dgm:param type="stBulletLvl" val="2"/>
                <dgm:param type="txAnchorVertCh" val="mid"/>
              </dgm:alg>
            </dgm:else>
          </dgm:choose>
          <dgm:choose name="Name12">
            <dgm:if name="Name13" func="var" arg="dir" op="equ" val="norm">
              <dgm:shape xmlns:r="http://schemas.openxmlformats.org/officeDocument/2006/relationships" type="rightArrow" r:blip="" hideGeom="1">
                <dgm:adjLst>
                  <dgm:adj idx="1" val="0.7"/>
                  <dgm:adj idx="2" val="0.5"/>
                </dgm:adjLst>
              </dgm:shape>
            </dgm:if>
            <dgm:else name="Name14">
              <dgm:shape xmlns:r="http://schemas.openxmlformats.org/officeDocument/2006/relationships" type="leftArrow" r:blip="" hideGeom="1">
                <dgm:adjLst>
                  <dgm:adj idx="1" val="0.7"/>
                  <dgm:adj idx="2" val="0.5"/>
                </dgm:adjLst>
              </dgm:shape>
            </dgm:else>
          </dgm:choose>
          <dgm:presOf axis="des" ptType="node"/>
          <dgm:constrLst>
            <dgm:constr type="secFontSz" refType="primFontSz"/>
            <dgm:constr type="tMarg" refType="primFontSz" fact="0.05"/>
            <dgm:constr type="bMarg" refType="primFontSz" fact="0.05"/>
            <dgm:constr type="rMarg" refType="primFontSz" fact="0.1"/>
            <dgm:constr type="lMarg" refType="primFontSz" fact="0.2"/>
          </dgm:constrLst>
          <dgm:ruleLst>
            <dgm:rule type="primFontSz" val="5" fact="NaN" max="NaN"/>
          </dgm:ruleLst>
        </dgm:layoutNode>
        <dgm:layoutNode name="parentText" styleLbl="node1">
          <dgm:varLst>
            <dgm:chMax val="1"/>
            <dgm:bulletEnabled val="1"/>
          </dgm:varLst>
          <dgm:alg type="tx"/>
          <dgm:shape xmlns:r="http://schemas.openxmlformats.org/officeDocument/2006/relationships" type="ellipse" r:blip="">
            <dgm:adjLst/>
          </dgm:shape>
          <dgm:presOf axis="self"/>
          <dgm:constrLst>
            <dgm:constr type="primFontSz" val="65"/>
            <dgm:constr type="tMarg" refType="primFontSz" fact="0.05"/>
            <dgm:constr type="bMarg" refType="primFontSz" fact="0.05"/>
            <dgm:constr type="lMarg" refType="primFontSz" fact="0.05"/>
            <dgm:constr type="rMarg" refType="primFontSz" fact="0.05"/>
          </dgm:constrLst>
          <dgm:ruleLst>
            <dgm:rule type="primFontSz" val="5" fact="NaN" max="NaN"/>
          </dgm:ruleLst>
        </dgm:layoutNode>
      </dgm:layoutNode>
      <dgm:choose name="Name15">
        <dgm:if name="Name16" axis="self" ptType="node" func="revPos" op="gte" val="2">
          <dgm:layoutNode name="aSpace">
            <dgm:alg type="sp"/>
            <dgm:shape xmlns:r="http://schemas.openxmlformats.org/officeDocument/2006/relationships" r:blip="">
              <dgm:adjLst/>
            </dgm:shape>
            <dgm:presOf/>
            <dgm:constrLst/>
            <dgm:ruleLst/>
          </dgm:layoutNode>
        </dgm:if>
        <dgm:else name="Name17"/>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221168-9D5A-41F6-9E8D-05BCF8D598B1}" type="datetimeFigureOut">
              <a:rPr lang="en-US" smtClean="0"/>
              <a:t>7/27/2026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ECDDBBB7-0EC9-424B-A059-C89D538D888F}" type="slidenum">
              <a:rPr lang="en-US" smtClean="0"/>
              <a:t>‹#›</a:t>
            </a:fld>
            <a:endParaRPr lang="en-US"/>
          </a:p>
        </p:txBody>
      </p:sp>
    </p:spTree>
    <p:extLst>
      <p:ext uri="{BB962C8B-B14F-4D97-AF65-F5344CB8AC3E}">
        <p14:creationId xmlns:p14="http://schemas.microsoft.com/office/powerpoint/2010/main" val="747935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0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0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11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11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11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11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11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DDBBB7-0EC9-424B-A059-C89D538D888F}" type="slidenum">
              <a:rPr lang="en-US" smtClean="0"/>
              <a:t>4</a:t>
            </a:fld>
            <a:endParaRPr lang="en-US"/>
          </a:p>
        </p:txBody>
      </p:sp>
    </p:spTree>
    <p:extLst>
      <p:ext uri="{BB962C8B-B14F-4D97-AF65-F5344CB8AC3E}">
        <p14:creationId xmlns:p14="http://schemas.microsoft.com/office/powerpoint/2010/main" val="102845657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E79170-B6C4-E173-AB03-16495662B5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72CEEFD-30A6-32EE-2B2E-FCC6560474A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66BFC0-4503-3DD4-2450-074E4DFFEB91}"/>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8FB8ECED-8739-5782-21C5-19D334DD279D}"/>
              </a:ext>
            </a:extLst>
          </p:cNvPr>
          <p:cNvSpPr>
            <a:spLocks noGrp="1"/>
          </p:cNvSpPr>
          <p:nvPr>
            <p:ph type="sldNum" sz="quarter" idx="5"/>
          </p:nvPr>
        </p:nvSpPr>
        <p:spPr/>
        <p:txBody>
          <a:bodyPr/>
          <a:lstStyle/>
          <a:p>
            <a:fld id="{ECDDBBB7-0EC9-424B-A059-C89D538D888F}" type="slidenum">
              <a:rPr lang="en-US" smtClean="0"/>
              <a:t>50</a:t>
            </a:fld>
            <a:endParaRPr lang="en-US"/>
          </a:p>
        </p:txBody>
      </p:sp>
    </p:spTree>
    <p:extLst>
      <p:ext uri="{BB962C8B-B14F-4D97-AF65-F5344CB8AC3E}">
        <p14:creationId xmlns:p14="http://schemas.microsoft.com/office/powerpoint/2010/main" val="91293217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A735D56-D11E-42AA-BB02-7F1198727299}"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5200539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D74227E-EEF6-D467-2A65-434EDCF59B2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DA2C972-A959-9A0B-3A1E-0E76A077AEE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F0E1B92-653F-0F70-9C4E-281060710943}"/>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96B8C266-FA7C-13F2-B2E2-917C2AFF4931}"/>
              </a:ext>
            </a:extLst>
          </p:cNvPr>
          <p:cNvSpPr>
            <a:spLocks noGrp="1"/>
          </p:cNvSpPr>
          <p:nvPr>
            <p:ph type="sldNum" sz="quarter" idx="5"/>
          </p:nvPr>
        </p:nvSpPr>
        <p:spPr/>
        <p:txBody>
          <a:bodyPr/>
          <a:lstStyle/>
          <a:p>
            <a:fld id="{ECDDBBB7-0EC9-424B-A059-C89D538D888F}" type="slidenum">
              <a:rPr lang="en-US" smtClean="0"/>
              <a:t>65</a:t>
            </a:fld>
            <a:endParaRPr lang="en-US"/>
          </a:p>
        </p:txBody>
      </p:sp>
    </p:spTree>
    <p:extLst>
      <p:ext uri="{BB962C8B-B14F-4D97-AF65-F5344CB8AC3E}">
        <p14:creationId xmlns:p14="http://schemas.microsoft.com/office/powerpoint/2010/main" val="83204525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882834-57A9-F623-ED9B-36C1C409DF4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2AB92CA-4E60-BB60-F0E2-691B65A2D3A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84FB5B-0583-1F85-947F-E1DB1291804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CA223734-7345-118F-EBA2-D60F6AD4FC62}"/>
              </a:ext>
            </a:extLst>
          </p:cNvPr>
          <p:cNvSpPr>
            <a:spLocks noGrp="1"/>
          </p:cNvSpPr>
          <p:nvPr>
            <p:ph type="sldNum" sz="quarter" idx="5"/>
          </p:nvPr>
        </p:nvSpPr>
        <p:spPr/>
        <p:txBody>
          <a:bodyPr/>
          <a:lstStyle/>
          <a:p>
            <a:fld id="{ECDDBBB7-0EC9-424B-A059-C89D538D888F}" type="slidenum">
              <a:rPr lang="en-US" smtClean="0"/>
              <a:t>87</a:t>
            </a:fld>
            <a:endParaRPr lang="en-US"/>
          </a:p>
        </p:txBody>
      </p:sp>
    </p:spTree>
    <p:extLst>
      <p:ext uri="{BB962C8B-B14F-4D97-AF65-F5344CB8AC3E}">
        <p14:creationId xmlns:p14="http://schemas.microsoft.com/office/powerpoint/2010/main" val="4345709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DDBBB7-0EC9-424B-A059-C89D538D888F}" type="slidenum">
              <a:rPr lang="en-US" smtClean="0"/>
              <a:t>92</a:t>
            </a:fld>
            <a:endParaRPr lang="en-US"/>
          </a:p>
        </p:txBody>
      </p:sp>
    </p:spTree>
    <p:extLst>
      <p:ext uri="{BB962C8B-B14F-4D97-AF65-F5344CB8AC3E}">
        <p14:creationId xmlns:p14="http://schemas.microsoft.com/office/powerpoint/2010/main" val="287046227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DDBBB7-0EC9-424B-A059-C89D538D888F}" type="slidenum">
              <a:rPr lang="en-US" smtClean="0"/>
              <a:t>99</a:t>
            </a:fld>
            <a:endParaRPr lang="en-US"/>
          </a:p>
        </p:txBody>
      </p:sp>
    </p:spTree>
    <p:extLst>
      <p:ext uri="{BB962C8B-B14F-4D97-AF65-F5344CB8AC3E}">
        <p14:creationId xmlns:p14="http://schemas.microsoft.com/office/powerpoint/2010/main" val="114925231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DDBBB7-0EC9-424B-A059-C89D538D888F}" type="slidenum">
              <a:rPr lang="en-US" smtClean="0"/>
              <a:t>100</a:t>
            </a:fld>
            <a:endParaRPr lang="en-US"/>
          </a:p>
        </p:txBody>
      </p:sp>
    </p:spTree>
    <p:extLst>
      <p:ext uri="{BB962C8B-B14F-4D97-AF65-F5344CB8AC3E}">
        <p14:creationId xmlns:p14="http://schemas.microsoft.com/office/powerpoint/2010/main" val="135545553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DDBBB7-0EC9-424B-A059-C89D538D888F}" type="slidenum">
              <a:rPr lang="en-US" smtClean="0"/>
              <a:t>101</a:t>
            </a:fld>
            <a:endParaRPr lang="en-US"/>
          </a:p>
        </p:txBody>
      </p:sp>
    </p:spTree>
    <p:extLst>
      <p:ext uri="{BB962C8B-B14F-4D97-AF65-F5344CB8AC3E}">
        <p14:creationId xmlns:p14="http://schemas.microsoft.com/office/powerpoint/2010/main" val="55511396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BC6CC7-30E2-E40C-4EDA-5FD164AC607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4D6D976-FAAD-B43D-80B1-0F90AAE2A03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8688CA27-B70B-5BEA-2524-AB3BD1FF826D}"/>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2AB5F7C8-41CE-5E1E-62F6-12A1E40269C1}"/>
              </a:ext>
            </a:extLst>
          </p:cNvPr>
          <p:cNvSpPr>
            <a:spLocks noGrp="1"/>
          </p:cNvSpPr>
          <p:nvPr>
            <p:ph type="sldNum" sz="quarter" idx="5"/>
          </p:nvPr>
        </p:nvSpPr>
        <p:spPr/>
        <p:txBody>
          <a:bodyPr/>
          <a:lstStyle/>
          <a:p>
            <a:fld id="{ECDDBBB7-0EC9-424B-A059-C89D538D888F}" type="slidenum">
              <a:rPr lang="en-US" smtClean="0"/>
              <a:t>102</a:t>
            </a:fld>
            <a:endParaRPr lang="en-US"/>
          </a:p>
        </p:txBody>
      </p:sp>
    </p:spTree>
    <p:extLst>
      <p:ext uri="{BB962C8B-B14F-4D97-AF65-F5344CB8AC3E}">
        <p14:creationId xmlns:p14="http://schemas.microsoft.com/office/powerpoint/2010/main" val="330340367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DDBBB7-0EC9-424B-A059-C89D538D888F}" type="slidenum">
              <a:rPr lang="en-US" smtClean="0"/>
              <a:t>103</a:t>
            </a:fld>
            <a:endParaRPr lang="en-US"/>
          </a:p>
        </p:txBody>
      </p:sp>
    </p:spTree>
    <p:extLst>
      <p:ext uri="{BB962C8B-B14F-4D97-AF65-F5344CB8AC3E}">
        <p14:creationId xmlns:p14="http://schemas.microsoft.com/office/powerpoint/2010/main" val="2539753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DDBBB7-0EC9-424B-A059-C89D538D888F}" type="slidenum">
              <a:rPr lang="en-US" smtClean="0"/>
              <a:t>16</a:t>
            </a:fld>
            <a:endParaRPr lang="en-US"/>
          </a:p>
        </p:txBody>
      </p:sp>
    </p:spTree>
    <p:extLst>
      <p:ext uri="{BB962C8B-B14F-4D97-AF65-F5344CB8AC3E}">
        <p14:creationId xmlns:p14="http://schemas.microsoft.com/office/powerpoint/2010/main" val="21033161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AB5C84-9B3D-3F3B-3303-F037A179DD06}"/>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6C75F6F-F3A8-36A2-0F0F-452C2590287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B85A416-6903-0986-144E-FAA727E9EA07}"/>
              </a:ext>
            </a:extLst>
          </p:cNvPr>
          <p:cNvSpPr>
            <a:spLocks noGrp="1"/>
          </p:cNvSpPr>
          <p:nvPr>
            <p:ph type="body" idx="1"/>
          </p:nvPr>
        </p:nvSpPr>
        <p:spPr/>
        <p:txBody>
          <a:bodyPr/>
          <a:lstStyle/>
          <a:p>
            <a:pPr lvl="2">
              <a:lnSpc>
                <a:spcPct val="100000"/>
              </a:lnSpc>
            </a:pPr>
            <a:endParaRPr lang="en-US" dirty="0">
              <a:solidFill>
                <a:schemeClr val="tx1">
                  <a:lumMod val="50000"/>
                </a:schemeClr>
              </a:solidFill>
            </a:endParaRPr>
          </a:p>
          <a:p>
            <a:endParaRPr lang="en-US" dirty="0"/>
          </a:p>
        </p:txBody>
      </p:sp>
      <p:sp>
        <p:nvSpPr>
          <p:cNvPr id="4" name="Slide Number Placeholder 3">
            <a:extLst>
              <a:ext uri="{FF2B5EF4-FFF2-40B4-BE49-F238E27FC236}">
                <a16:creationId xmlns:a16="http://schemas.microsoft.com/office/drawing/2014/main" id="{6853160C-0D47-8016-99F3-C7A20914FEAC}"/>
              </a:ext>
            </a:extLst>
          </p:cNvPr>
          <p:cNvSpPr>
            <a:spLocks noGrp="1"/>
          </p:cNvSpPr>
          <p:nvPr>
            <p:ph type="sldNum" sz="quarter" idx="5"/>
          </p:nvPr>
        </p:nvSpPr>
        <p:spPr/>
        <p:txBody>
          <a:bodyPr/>
          <a:lstStyle/>
          <a:p>
            <a:fld id="{ECDDBBB7-0EC9-424B-A059-C89D538D888F}" type="slidenum">
              <a:rPr lang="en-US" smtClean="0"/>
              <a:t>110</a:t>
            </a:fld>
            <a:endParaRPr lang="en-US"/>
          </a:p>
        </p:txBody>
      </p:sp>
    </p:spTree>
    <p:extLst>
      <p:ext uri="{BB962C8B-B14F-4D97-AF65-F5344CB8AC3E}">
        <p14:creationId xmlns:p14="http://schemas.microsoft.com/office/powerpoint/2010/main" val="1853849808"/>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DF3174-6289-7710-9775-265E964A029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32A6274-B2B9-10FB-FF9C-12F1B0CB740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735987CB-8E28-C9FC-37B1-3C3969163D90}"/>
              </a:ext>
            </a:extLst>
          </p:cNvPr>
          <p:cNvSpPr>
            <a:spLocks noGrp="1"/>
          </p:cNvSpPr>
          <p:nvPr>
            <p:ph type="body" idx="1"/>
          </p:nvPr>
        </p:nvSpPr>
        <p:spPr/>
        <p:txBody>
          <a:bodyPr/>
          <a:lstStyle/>
          <a:p>
            <a:pPr lvl="2">
              <a:lnSpc>
                <a:spcPct val="100000"/>
              </a:lnSpc>
            </a:pPr>
            <a:endParaRPr lang="en-US" dirty="0">
              <a:solidFill>
                <a:schemeClr val="tx1">
                  <a:lumMod val="50000"/>
                </a:schemeClr>
              </a:solidFill>
            </a:endParaRPr>
          </a:p>
          <a:p>
            <a:endParaRPr lang="en-US" dirty="0"/>
          </a:p>
        </p:txBody>
      </p:sp>
      <p:sp>
        <p:nvSpPr>
          <p:cNvPr id="4" name="Slide Number Placeholder 3">
            <a:extLst>
              <a:ext uri="{FF2B5EF4-FFF2-40B4-BE49-F238E27FC236}">
                <a16:creationId xmlns:a16="http://schemas.microsoft.com/office/drawing/2014/main" id="{FA9D603A-45E0-BB9D-7829-8ED75D441936}"/>
              </a:ext>
            </a:extLst>
          </p:cNvPr>
          <p:cNvSpPr>
            <a:spLocks noGrp="1"/>
          </p:cNvSpPr>
          <p:nvPr>
            <p:ph type="sldNum" sz="quarter" idx="5"/>
          </p:nvPr>
        </p:nvSpPr>
        <p:spPr/>
        <p:txBody>
          <a:bodyPr/>
          <a:lstStyle/>
          <a:p>
            <a:fld id="{ECDDBBB7-0EC9-424B-A059-C89D538D888F}" type="slidenum">
              <a:rPr lang="en-US" smtClean="0"/>
              <a:t>111</a:t>
            </a:fld>
            <a:endParaRPr lang="en-US"/>
          </a:p>
        </p:txBody>
      </p:sp>
    </p:spTree>
    <p:extLst>
      <p:ext uri="{BB962C8B-B14F-4D97-AF65-F5344CB8AC3E}">
        <p14:creationId xmlns:p14="http://schemas.microsoft.com/office/powerpoint/2010/main" val="296379965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53C60B-425B-1992-3C02-78386D71B0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ED4ABB9-AEE7-1571-E060-F2CBB9DC8D5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E1A39CD-0BFF-18AD-D3F5-760513FE6ABC}"/>
              </a:ext>
            </a:extLst>
          </p:cNvPr>
          <p:cNvSpPr>
            <a:spLocks noGrp="1"/>
          </p:cNvSpPr>
          <p:nvPr>
            <p:ph type="body" idx="1"/>
          </p:nvPr>
        </p:nvSpPr>
        <p:spPr/>
        <p:txBody>
          <a:bodyPr/>
          <a:lstStyle/>
          <a:p>
            <a:pPr lvl="2">
              <a:lnSpc>
                <a:spcPct val="100000"/>
              </a:lnSpc>
            </a:pPr>
            <a:endParaRPr lang="en-US" dirty="0">
              <a:solidFill>
                <a:schemeClr val="tx1">
                  <a:lumMod val="50000"/>
                </a:schemeClr>
              </a:solidFill>
            </a:endParaRPr>
          </a:p>
          <a:p>
            <a:endParaRPr lang="en-US" dirty="0"/>
          </a:p>
        </p:txBody>
      </p:sp>
      <p:sp>
        <p:nvSpPr>
          <p:cNvPr id="4" name="Slide Number Placeholder 3">
            <a:extLst>
              <a:ext uri="{FF2B5EF4-FFF2-40B4-BE49-F238E27FC236}">
                <a16:creationId xmlns:a16="http://schemas.microsoft.com/office/drawing/2014/main" id="{17AE01F0-DDA7-5267-E882-BA38F1433F2B}"/>
              </a:ext>
            </a:extLst>
          </p:cNvPr>
          <p:cNvSpPr>
            <a:spLocks noGrp="1"/>
          </p:cNvSpPr>
          <p:nvPr>
            <p:ph type="sldNum" sz="quarter" idx="5"/>
          </p:nvPr>
        </p:nvSpPr>
        <p:spPr/>
        <p:txBody>
          <a:bodyPr/>
          <a:lstStyle/>
          <a:p>
            <a:fld id="{ECDDBBB7-0EC9-424B-A059-C89D538D888F}" type="slidenum">
              <a:rPr lang="en-US" smtClean="0"/>
              <a:t>112</a:t>
            </a:fld>
            <a:endParaRPr lang="en-US"/>
          </a:p>
        </p:txBody>
      </p:sp>
    </p:spTree>
    <p:extLst>
      <p:ext uri="{BB962C8B-B14F-4D97-AF65-F5344CB8AC3E}">
        <p14:creationId xmlns:p14="http://schemas.microsoft.com/office/powerpoint/2010/main" val="7009201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20013-FC07-1DE5-8EBF-E2A8639BA3E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C96A3D-79B9-E00A-258C-79530BC940E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DBA88C55-4C3D-3BEF-B185-A2D505D81F94}"/>
              </a:ext>
            </a:extLst>
          </p:cNvPr>
          <p:cNvSpPr>
            <a:spLocks noGrp="1"/>
          </p:cNvSpPr>
          <p:nvPr>
            <p:ph type="body" idx="1"/>
          </p:nvPr>
        </p:nvSpPr>
        <p:spPr/>
        <p:txBody>
          <a:bodyPr/>
          <a:lstStyle/>
          <a:p>
            <a:pPr lvl="2">
              <a:lnSpc>
                <a:spcPct val="100000"/>
              </a:lnSpc>
            </a:pPr>
            <a:endParaRPr lang="en-US" dirty="0">
              <a:solidFill>
                <a:schemeClr val="tx1">
                  <a:lumMod val="50000"/>
                </a:schemeClr>
              </a:solidFill>
            </a:endParaRPr>
          </a:p>
          <a:p>
            <a:endParaRPr lang="en-US" dirty="0"/>
          </a:p>
        </p:txBody>
      </p:sp>
      <p:sp>
        <p:nvSpPr>
          <p:cNvPr id="4" name="Slide Number Placeholder 3">
            <a:extLst>
              <a:ext uri="{FF2B5EF4-FFF2-40B4-BE49-F238E27FC236}">
                <a16:creationId xmlns:a16="http://schemas.microsoft.com/office/drawing/2014/main" id="{F5B15685-11F1-6294-1D5E-6363BA51638D}"/>
              </a:ext>
            </a:extLst>
          </p:cNvPr>
          <p:cNvSpPr>
            <a:spLocks noGrp="1"/>
          </p:cNvSpPr>
          <p:nvPr>
            <p:ph type="sldNum" sz="quarter" idx="5"/>
          </p:nvPr>
        </p:nvSpPr>
        <p:spPr/>
        <p:txBody>
          <a:bodyPr/>
          <a:lstStyle/>
          <a:p>
            <a:fld id="{ECDDBBB7-0EC9-424B-A059-C89D538D888F}" type="slidenum">
              <a:rPr lang="en-US" smtClean="0"/>
              <a:t>113</a:t>
            </a:fld>
            <a:endParaRPr lang="en-US"/>
          </a:p>
        </p:txBody>
      </p:sp>
    </p:spTree>
    <p:extLst>
      <p:ext uri="{BB962C8B-B14F-4D97-AF65-F5344CB8AC3E}">
        <p14:creationId xmlns:p14="http://schemas.microsoft.com/office/powerpoint/2010/main" val="423760010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ECDDBBB7-0EC9-424B-A059-C89D538D888F}"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9043666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2970C0-6C5F-5459-2522-103F920BE55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9F645E-DB66-0079-60E5-E06E4B6A1E6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B1288667-4DAF-4F8F-9EEF-E3782BEC1A3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6F4E5322-BEC8-8FAD-514E-C7096B4ADDF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4C8B8-0147-9B4F-9D2A-F60A94D0857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3681833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15F666-A88A-F5BA-9B7E-1AB2EFDFB21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AD3E303-14CD-D532-57D7-FD4B3BBE015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115D669-0005-9501-CFB7-6043C5B317B9}"/>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3851E294-1C76-44F8-104B-0BC4FC71956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4C8B8-0147-9B4F-9D2A-F60A94D0857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46111939"/>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37D86D-06D4-5492-EC5C-94A5A222852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B067858-A8A7-E493-3A22-3EF45DC14473}"/>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86A1552-D565-6E61-0792-45D80578D52F}"/>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7EFC365E-B64A-BE77-8DC8-4EEBFF37E1D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AC4C8B8-0147-9B4F-9D2A-F60A94D0857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0040523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2C66E-6ACD-CEFF-E53C-173D9D17C85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D1E8A2E-EC47-604A-8F20-6EFF458E2F87}"/>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9299AE4-9351-5517-0BF7-00D6393347C5}"/>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E91332F8-BB53-455F-2039-D6DAE4F333E7}"/>
              </a:ext>
            </a:extLst>
          </p:cNvPr>
          <p:cNvSpPr>
            <a:spLocks noGrp="1"/>
          </p:cNvSpPr>
          <p:nvPr>
            <p:ph type="sldNum" sz="quarter" idx="5"/>
          </p:nvPr>
        </p:nvSpPr>
        <p:spPr/>
        <p:txBody>
          <a:bodyPr/>
          <a:lstStyle/>
          <a:p>
            <a:fld id="{ECDDBBB7-0EC9-424B-A059-C89D538D888F}" type="slidenum">
              <a:rPr lang="en-US" smtClean="0"/>
              <a:t>34</a:t>
            </a:fld>
            <a:endParaRPr lang="en-US"/>
          </a:p>
        </p:txBody>
      </p:sp>
    </p:spTree>
    <p:extLst>
      <p:ext uri="{BB962C8B-B14F-4D97-AF65-F5344CB8AC3E}">
        <p14:creationId xmlns:p14="http://schemas.microsoft.com/office/powerpoint/2010/main" val="139556466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ECDDBBB7-0EC9-424B-A059-C89D538D888F}" type="slidenum">
              <a:rPr lang="en-US" smtClean="0"/>
              <a:t>35</a:t>
            </a:fld>
            <a:endParaRPr lang="en-US"/>
          </a:p>
        </p:txBody>
      </p:sp>
    </p:spTree>
    <p:extLst>
      <p:ext uri="{BB962C8B-B14F-4D97-AF65-F5344CB8AC3E}">
        <p14:creationId xmlns:p14="http://schemas.microsoft.com/office/powerpoint/2010/main" val="246097405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6A4F79A-A290-110D-4CEC-ECDE4C23EE4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6F8FEF8-95B9-B3AB-D19F-6BCAE32AA991}"/>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82C8E83-7A7C-857F-AE8A-769B70180397}"/>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484683E6-A18D-042F-6E14-09ADB4AF201F}"/>
              </a:ext>
            </a:extLst>
          </p:cNvPr>
          <p:cNvSpPr>
            <a:spLocks noGrp="1"/>
          </p:cNvSpPr>
          <p:nvPr>
            <p:ph type="sldNum" sz="quarter" idx="5"/>
          </p:nvPr>
        </p:nvSpPr>
        <p:spPr/>
        <p:txBody>
          <a:bodyPr/>
          <a:lstStyle/>
          <a:p>
            <a:fld id="{ECDDBBB7-0EC9-424B-A059-C89D538D888F}" type="slidenum">
              <a:rPr lang="en-US" smtClean="0"/>
              <a:t>36</a:t>
            </a:fld>
            <a:endParaRPr lang="en-US"/>
          </a:p>
        </p:txBody>
      </p:sp>
    </p:spTree>
    <p:extLst>
      <p:ext uri="{BB962C8B-B14F-4D97-AF65-F5344CB8AC3E}">
        <p14:creationId xmlns:p14="http://schemas.microsoft.com/office/powerpoint/2010/main" val="11675762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3E4F7D-2D68-C3E0-6E80-7F48CAC65D9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490ABD7-76A7-D21E-4445-9B4F2276A72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BA5318D-243E-D6A8-4739-5E02D22000AB}"/>
              </a:ext>
            </a:extLst>
          </p:cNvPr>
          <p:cNvSpPr>
            <a:spLocks noGrp="1"/>
          </p:cNvSpPr>
          <p:nvPr>
            <p:ph type="body" idx="1"/>
          </p:nvPr>
        </p:nvSpPr>
        <p:spPr/>
        <p:txBody>
          <a:bodyPr/>
          <a:lstStyle/>
          <a:p>
            <a:endParaRPr lang="en-US" dirty="0"/>
          </a:p>
        </p:txBody>
      </p:sp>
      <p:sp>
        <p:nvSpPr>
          <p:cNvPr id="4" name="Slide Number Placeholder 3">
            <a:extLst>
              <a:ext uri="{FF2B5EF4-FFF2-40B4-BE49-F238E27FC236}">
                <a16:creationId xmlns:a16="http://schemas.microsoft.com/office/drawing/2014/main" id="{50B85596-223C-2F6C-7D75-9353432851A6}"/>
              </a:ext>
            </a:extLst>
          </p:cNvPr>
          <p:cNvSpPr>
            <a:spLocks noGrp="1"/>
          </p:cNvSpPr>
          <p:nvPr>
            <p:ph type="sldNum" sz="quarter" idx="5"/>
          </p:nvPr>
        </p:nvSpPr>
        <p:spPr/>
        <p:txBody>
          <a:bodyPr/>
          <a:lstStyle/>
          <a:p>
            <a:fld id="{ECDDBBB7-0EC9-424B-A059-C89D538D888F}" type="slidenum">
              <a:rPr lang="en-US" smtClean="0"/>
              <a:t>41</a:t>
            </a:fld>
            <a:endParaRPr lang="en-US"/>
          </a:p>
        </p:txBody>
      </p:sp>
    </p:spTree>
    <p:extLst>
      <p:ext uri="{BB962C8B-B14F-4D97-AF65-F5344CB8AC3E}">
        <p14:creationId xmlns:p14="http://schemas.microsoft.com/office/powerpoint/2010/main" val="77401234"/>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8" Type="http://schemas.openxmlformats.org/officeDocument/2006/relationships/image" Target="../media/image10.svg"/><Relationship Id="rId13" Type="http://schemas.openxmlformats.org/officeDocument/2006/relationships/image" Target="../media/image15.png"/><Relationship Id="rId18" Type="http://schemas.openxmlformats.org/officeDocument/2006/relationships/image" Target="../media/image20.svg"/><Relationship Id="rId26" Type="http://schemas.openxmlformats.org/officeDocument/2006/relationships/image" Target="../media/image1.svg"/><Relationship Id="rId3" Type="http://schemas.openxmlformats.org/officeDocument/2006/relationships/image" Target="../media/image5.svg"/><Relationship Id="rId21" Type="http://schemas.openxmlformats.org/officeDocument/2006/relationships/image" Target="../media/image3.svg"/><Relationship Id="rId7" Type="http://schemas.openxmlformats.org/officeDocument/2006/relationships/image" Target="../media/image9.svg"/><Relationship Id="rId12" Type="http://schemas.openxmlformats.org/officeDocument/2006/relationships/image" Target="../media/image14.svg"/><Relationship Id="rId17" Type="http://schemas.openxmlformats.org/officeDocument/2006/relationships/image" Target="../media/image19.svg"/><Relationship Id="rId25" Type="http://schemas.openxmlformats.org/officeDocument/2006/relationships/image" Target="../media/image26.svg"/><Relationship Id="rId2" Type="http://schemas.openxmlformats.org/officeDocument/2006/relationships/image" Target="../media/image4.svg"/><Relationship Id="rId16" Type="http://schemas.openxmlformats.org/officeDocument/2006/relationships/image" Target="../media/image18.png"/><Relationship Id="rId20" Type="http://schemas.openxmlformats.org/officeDocument/2006/relationships/image" Target="../media/image22.svg"/><Relationship Id="rId1" Type="http://schemas.openxmlformats.org/officeDocument/2006/relationships/slideMaster" Target="../slideMasters/slideMaster1.xml"/><Relationship Id="rId6" Type="http://schemas.openxmlformats.org/officeDocument/2006/relationships/image" Target="../media/image8.svg"/><Relationship Id="rId11" Type="http://schemas.openxmlformats.org/officeDocument/2006/relationships/image" Target="../media/image13.svg"/><Relationship Id="rId24" Type="http://schemas.openxmlformats.org/officeDocument/2006/relationships/image" Target="../media/image25.svg"/><Relationship Id="rId5" Type="http://schemas.openxmlformats.org/officeDocument/2006/relationships/image" Target="../media/image7.svg"/><Relationship Id="rId15" Type="http://schemas.openxmlformats.org/officeDocument/2006/relationships/image" Target="../media/image17.png"/><Relationship Id="rId23" Type="http://schemas.openxmlformats.org/officeDocument/2006/relationships/image" Target="../media/image24.svg"/><Relationship Id="rId10" Type="http://schemas.openxmlformats.org/officeDocument/2006/relationships/image" Target="../media/image12.svg"/><Relationship Id="rId19" Type="http://schemas.openxmlformats.org/officeDocument/2006/relationships/image" Target="../media/image21.svg"/><Relationship Id="rId4" Type="http://schemas.openxmlformats.org/officeDocument/2006/relationships/image" Target="../media/image6.svg"/><Relationship Id="rId9" Type="http://schemas.openxmlformats.org/officeDocument/2006/relationships/image" Target="../media/image11.svg"/><Relationship Id="rId14" Type="http://schemas.openxmlformats.org/officeDocument/2006/relationships/image" Target="../media/image16.png"/><Relationship Id="rId22" Type="http://schemas.openxmlformats.org/officeDocument/2006/relationships/image" Target="../media/image23.svg"/></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5" name="Picture 4" descr="College Graduates in caps and gowns. ">
            <a:extLst>
              <a:ext uri="{FF2B5EF4-FFF2-40B4-BE49-F238E27FC236}">
                <a16:creationId xmlns:a16="http://schemas.microsoft.com/office/drawing/2014/main" id="{5418C976-FC5E-40F2-B7BD-63BA7E34FEB6}"/>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0" y="12192"/>
            <a:ext cx="12192000" cy="6833616"/>
          </a:xfrm>
          <a:prstGeom prst="rect">
            <a:avLst/>
          </a:prstGeom>
        </p:spPr>
      </p:pic>
      <p:sp>
        <p:nvSpPr>
          <p:cNvPr id="11" name="Rectangle 10">
            <a:extLst>
              <a:ext uri="{FF2B5EF4-FFF2-40B4-BE49-F238E27FC236}">
                <a16:creationId xmlns:a16="http://schemas.microsoft.com/office/drawing/2014/main" id="{E19C0D5F-6791-4039-B0F9-365B606E6579}"/>
              </a:ext>
              <a:ext uri="{C183D7F6-B498-43B3-948B-1728B52AA6E4}">
                <adec:decorative xmlns:adec="http://schemas.microsoft.com/office/drawing/2017/decorative" val="1"/>
              </a:ext>
            </a:extLst>
          </p:cNvPr>
          <p:cNvSpPr/>
          <p:nvPr userDrawn="1"/>
        </p:nvSpPr>
        <p:spPr>
          <a:xfrm>
            <a:off x="1271236" y="3844211"/>
            <a:ext cx="10920764" cy="2307283"/>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1ED9BCF0-AB76-45FA-B769-8FC73E9D16E5}"/>
              </a:ext>
            </a:extLst>
          </p:cNvPr>
          <p:cNvSpPr>
            <a:spLocks noGrp="1"/>
          </p:cNvSpPr>
          <p:nvPr>
            <p:ph type="ctrTitle" hasCustomPrompt="1"/>
          </p:nvPr>
        </p:nvSpPr>
        <p:spPr>
          <a:xfrm>
            <a:off x="1271238" y="3844211"/>
            <a:ext cx="10774579" cy="1526661"/>
          </a:xfrm>
          <a:noFill/>
        </p:spPr>
        <p:txBody>
          <a:bodyPr anchor="b"/>
          <a:lstStyle>
            <a:lvl1pPr algn="l">
              <a:defRPr sz="6000">
                <a:solidFill>
                  <a:schemeClr val="bg1"/>
                </a:solidFill>
              </a:defRPr>
            </a:lvl1pPr>
          </a:lstStyle>
          <a:p>
            <a:r>
              <a:rPr lang="en-US" dirty="0"/>
              <a:t>Presentation Title</a:t>
            </a:r>
          </a:p>
        </p:txBody>
      </p:sp>
      <p:sp>
        <p:nvSpPr>
          <p:cNvPr id="3" name="Subtitle 2">
            <a:extLst>
              <a:ext uri="{FF2B5EF4-FFF2-40B4-BE49-F238E27FC236}">
                <a16:creationId xmlns:a16="http://schemas.microsoft.com/office/drawing/2014/main" id="{CE0EFB19-DA66-4AD7-B838-02F7550174D5}"/>
              </a:ext>
            </a:extLst>
          </p:cNvPr>
          <p:cNvSpPr>
            <a:spLocks noGrp="1"/>
          </p:cNvSpPr>
          <p:nvPr>
            <p:ph type="subTitle" idx="1" hasCustomPrompt="1"/>
          </p:nvPr>
        </p:nvSpPr>
        <p:spPr>
          <a:xfrm>
            <a:off x="1271237" y="5477067"/>
            <a:ext cx="10774581" cy="674427"/>
          </a:xfrm>
        </p:spPr>
        <p:txBody>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Subtitle</a:t>
            </a:r>
          </a:p>
        </p:txBody>
      </p:sp>
      <p:sp>
        <p:nvSpPr>
          <p:cNvPr id="15" name="Text Placeholder 14">
            <a:extLst>
              <a:ext uri="{FF2B5EF4-FFF2-40B4-BE49-F238E27FC236}">
                <a16:creationId xmlns:a16="http://schemas.microsoft.com/office/drawing/2014/main" id="{5C4A126B-F98F-4707-8BD4-2F8349D2708C}"/>
              </a:ext>
            </a:extLst>
          </p:cNvPr>
          <p:cNvSpPr>
            <a:spLocks noGrp="1"/>
          </p:cNvSpPr>
          <p:nvPr>
            <p:ph type="body" sz="quarter" idx="12" hasCustomPrompt="1"/>
          </p:nvPr>
        </p:nvSpPr>
        <p:spPr>
          <a:xfrm>
            <a:off x="1271235" y="6380909"/>
            <a:ext cx="5166886" cy="322036"/>
          </a:xfrm>
        </p:spPr>
        <p:txBody>
          <a:bodyPr>
            <a:normAutofit/>
          </a:bodyPr>
          <a:lstStyle>
            <a:lvl1pPr marL="0" indent="0">
              <a:buNone/>
              <a:defRPr sz="1600">
                <a:solidFill>
                  <a:schemeClr val="bg1"/>
                </a:solidFill>
              </a:defRPr>
            </a:lvl1pPr>
          </a:lstStyle>
          <a:p>
            <a:pPr lvl="0"/>
            <a:r>
              <a:rPr lang="en-US" dirty="0"/>
              <a:t>Presenter Information</a:t>
            </a:r>
          </a:p>
        </p:txBody>
      </p:sp>
      <p:sp>
        <p:nvSpPr>
          <p:cNvPr id="19" name="Text Placeholder 18">
            <a:extLst>
              <a:ext uri="{FF2B5EF4-FFF2-40B4-BE49-F238E27FC236}">
                <a16:creationId xmlns:a16="http://schemas.microsoft.com/office/drawing/2014/main" id="{378809F3-9931-4B26-A039-69690828512C}"/>
              </a:ext>
            </a:extLst>
          </p:cNvPr>
          <p:cNvSpPr>
            <a:spLocks noGrp="1"/>
          </p:cNvSpPr>
          <p:nvPr>
            <p:ph type="body" sz="quarter" idx="13" hasCustomPrompt="1"/>
          </p:nvPr>
        </p:nvSpPr>
        <p:spPr>
          <a:xfrm>
            <a:off x="8187107" y="6407669"/>
            <a:ext cx="3630614" cy="295275"/>
          </a:xfrm>
        </p:spPr>
        <p:txBody>
          <a:bodyPr>
            <a:normAutofit/>
          </a:bodyPr>
          <a:lstStyle>
            <a:lvl1pPr marL="0" indent="0" algn="r">
              <a:buNone/>
              <a:defRPr sz="1600">
                <a:solidFill>
                  <a:schemeClr val="bg1"/>
                </a:solidFill>
              </a:defRPr>
            </a:lvl1pPr>
          </a:lstStyle>
          <a:p>
            <a:pPr lvl="0"/>
            <a:fld id="{0A4FBA00-3F3B-4A57-9A09-4B5D80016535}" type="datetime1">
              <a:rPr lang="en-US" smtClean="0"/>
              <a:t>1/13/2026</a:t>
            </a:fld>
            <a:endParaRPr lang="en-US" dirty="0"/>
          </a:p>
        </p:txBody>
      </p:sp>
      <p:sp>
        <p:nvSpPr>
          <p:cNvPr id="12" name="Rectangle 11">
            <a:extLst>
              <a:ext uri="{FF2B5EF4-FFF2-40B4-BE49-F238E27FC236}">
                <a16:creationId xmlns:a16="http://schemas.microsoft.com/office/drawing/2014/main" id="{72E8AB09-BCA5-458D-89D2-6405A9762CD8}"/>
              </a:ext>
              <a:ext uri="{C183D7F6-B498-43B3-948B-1728B52AA6E4}">
                <adec:decorative xmlns:adec="http://schemas.microsoft.com/office/drawing/2017/decorative" val="1"/>
              </a:ext>
            </a:extLst>
          </p:cNvPr>
          <p:cNvSpPr/>
          <p:nvPr userDrawn="1"/>
        </p:nvSpPr>
        <p:spPr>
          <a:xfrm rot="10800000">
            <a:off x="10148595" y="-1"/>
            <a:ext cx="2043405" cy="1268303"/>
          </a:xfrm>
          <a:prstGeom prst="rect">
            <a:avLst/>
          </a:prstGeom>
          <a:solidFill>
            <a:schemeClr val="accent1">
              <a:alpha val="9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pic>
        <p:nvPicPr>
          <p:cNvPr id="8" name="Picture 7" descr="OSRHE logo. ">
            <a:extLst>
              <a:ext uri="{FF2B5EF4-FFF2-40B4-BE49-F238E27FC236}">
                <a16:creationId xmlns:a16="http://schemas.microsoft.com/office/drawing/2014/main" id="{7F9D6C58-8385-476A-8323-AE1C310FDB42}"/>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84410" y="236274"/>
            <a:ext cx="1571772" cy="795751"/>
          </a:xfrm>
          <a:prstGeom prst="rect">
            <a:avLst/>
          </a:prstGeom>
        </p:spPr>
      </p:pic>
      <p:sp>
        <p:nvSpPr>
          <p:cNvPr id="24" name="Rectangle 23">
            <a:extLst>
              <a:ext uri="{FF2B5EF4-FFF2-40B4-BE49-F238E27FC236}">
                <a16:creationId xmlns:a16="http://schemas.microsoft.com/office/drawing/2014/main" id="{CC8924B3-D003-4ADF-9597-6DBDE3AC6501}"/>
              </a:ext>
              <a:ext uri="{C183D7F6-B498-43B3-948B-1728B52AA6E4}">
                <adec:decorative xmlns:adec="http://schemas.microsoft.com/office/drawing/2017/decorative" val="1"/>
              </a:ext>
            </a:extLst>
          </p:cNvPr>
          <p:cNvSpPr/>
          <p:nvPr userDrawn="1"/>
        </p:nvSpPr>
        <p:spPr>
          <a:xfrm>
            <a:off x="484974" y="3844211"/>
            <a:ext cx="640080" cy="640080"/>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id="{AB61E4DE-E24D-43F5-9C0E-969829145B24}"/>
              </a:ext>
              <a:ext uri="{C183D7F6-B498-43B3-948B-1728B52AA6E4}">
                <adec:decorative xmlns:adec="http://schemas.microsoft.com/office/drawing/2017/decorative" val="1"/>
              </a:ext>
            </a:extLst>
          </p:cNvPr>
          <p:cNvSpPr/>
          <p:nvPr userDrawn="1"/>
        </p:nvSpPr>
        <p:spPr>
          <a:xfrm>
            <a:off x="488518" y="4587777"/>
            <a:ext cx="640080" cy="6400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Rectangle 25">
            <a:extLst>
              <a:ext uri="{FF2B5EF4-FFF2-40B4-BE49-F238E27FC236}">
                <a16:creationId xmlns:a16="http://schemas.microsoft.com/office/drawing/2014/main" id="{8C2819A4-9C54-432B-9047-D585FA3732CD}"/>
              </a:ext>
              <a:ext uri="{C183D7F6-B498-43B3-948B-1728B52AA6E4}">
                <adec:decorative xmlns:adec="http://schemas.microsoft.com/office/drawing/2017/decorative" val="1"/>
              </a:ext>
            </a:extLst>
          </p:cNvPr>
          <p:cNvSpPr/>
          <p:nvPr userDrawn="1"/>
        </p:nvSpPr>
        <p:spPr>
          <a:xfrm>
            <a:off x="484974" y="5331343"/>
            <a:ext cx="640080" cy="6400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7" name="Rectangle 26">
            <a:extLst>
              <a:ext uri="{FF2B5EF4-FFF2-40B4-BE49-F238E27FC236}">
                <a16:creationId xmlns:a16="http://schemas.microsoft.com/office/drawing/2014/main" id="{C8A287A7-B5C9-4D88-91BD-15BFF274CB3E}"/>
              </a:ext>
              <a:ext uri="{C183D7F6-B498-43B3-948B-1728B52AA6E4}">
                <adec:decorative xmlns:adec="http://schemas.microsoft.com/office/drawing/2017/decorative" val="1"/>
              </a:ext>
            </a:extLst>
          </p:cNvPr>
          <p:cNvSpPr/>
          <p:nvPr userDrawn="1"/>
        </p:nvSpPr>
        <p:spPr>
          <a:xfrm>
            <a:off x="484974" y="6074909"/>
            <a:ext cx="640080" cy="64008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7065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5E8EF01-4799-41B6-96A2-1EC70BAA491D}"/>
              </a:ext>
            </a:extLst>
          </p:cNvPr>
          <p:cNvSpPr>
            <a:spLocks noGrp="1"/>
          </p:cNvSpPr>
          <p:nvPr>
            <p:ph type="title" hasCustomPrompt="1"/>
          </p:nvPr>
        </p:nvSpPr>
        <p:spPr>
          <a:xfrm>
            <a:off x="1390260" y="335902"/>
            <a:ext cx="4002833" cy="1721498"/>
          </a:xfrm>
        </p:spPr>
        <p:txBody>
          <a:bodyPr anchor="b"/>
          <a:lstStyle>
            <a:lvl1pPr>
              <a:defRPr sz="3200"/>
            </a:lvl1pPr>
          </a:lstStyle>
          <a:p>
            <a:r>
              <a:rPr lang="en-US" dirty="0"/>
              <a:t>Slide Title</a:t>
            </a:r>
          </a:p>
        </p:txBody>
      </p:sp>
      <p:sp>
        <p:nvSpPr>
          <p:cNvPr id="3" name="Picture Placeholder 2">
            <a:extLst>
              <a:ext uri="{FF2B5EF4-FFF2-40B4-BE49-F238E27FC236}">
                <a16:creationId xmlns:a16="http://schemas.microsoft.com/office/drawing/2014/main" id="{5DFA0D3E-9EF6-47E6-9431-AA0116BD5DA8}"/>
              </a:ext>
            </a:extLst>
          </p:cNvPr>
          <p:cNvSpPr>
            <a:spLocks noGrp="1"/>
          </p:cNvSpPr>
          <p:nvPr>
            <p:ph type="pic" idx="1" hasCustomPrompt="1"/>
          </p:nvPr>
        </p:nvSpPr>
        <p:spPr>
          <a:xfrm>
            <a:off x="5663248" y="335902"/>
            <a:ext cx="6172200" cy="5887615"/>
          </a:xfrm>
        </p:spPr>
        <p:txBody>
          <a:bodyPr>
            <a:normAutofit/>
          </a:bodyPr>
          <a:lstStyle>
            <a:lvl1pPr marL="0" indent="0">
              <a:buNone/>
              <a:defRPr sz="16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Picture </a:t>
            </a:r>
            <a:br>
              <a:rPr lang="en-US" dirty="0"/>
            </a:br>
            <a:r>
              <a:rPr lang="en-US" dirty="0"/>
              <a:t>[right click and “edit alt text” with a description of the picture]</a:t>
            </a:r>
          </a:p>
        </p:txBody>
      </p:sp>
      <p:sp>
        <p:nvSpPr>
          <p:cNvPr id="4" name="Text Placeholder 3">
            <a:extLst>
              <a:ext uri="{FF2B5EF4-FFF2-40B4-BE49-F238E27FC236}">
                <a16:creationId xmlns:a16="http://schemas.microsoft.com/office/drawing/2014/main" id="{816D6CC5-966B-49BE-AC68-DA06EF8D64DD}"/>
              </a:ext>
            </a:extLst>
          </p:cNvPr>
          <p:cNvSpPr>
            <a:spLocks noGrp="1"/>
          </p:cNvSpPr>
          <p:nvPr>
            <p:ph type="body" sz="half" idx="2" hasCustomPrompt="1"/>
          </p:nvPr>
        </p:nvSpPr>
        <p:spPr>
          <a:xfrm>
            <a:off x="1390261" y="2057399"/>
            <a:ext cx="4002832" cy="4166117"/>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Text</a:t>
            </a:r>
          </a:p>
        </p:txBody>
      </p:sp>
      <p:sp>
        <p:nvSpPr>
          <p:cNvPr id="7" name="Slide Number Placeholder 6">
            <a:extLst>
              <a:ext uri="{FF2B5EF4-FFF2-40B4-BE49-F238E27FC236}">
                <a16:creationId xmlns:a16="http://schemas.microsoft.com/office/drawing/2014/main" id="{932B0121-2BE2-4980-873A-DF0C73AC4607}"/>
              </a:ext>
            </a:extLst>
          </p:cNvPr>
          <p:cNvSpPr>
            <a:spLocks noGrp="1"/>
          </p:cNvSpPr>
          <p:nvPr>
            <p:ph type="sldNum" sz="quarter" idx="12"/>
          </p:nvPr>
        </p:nvSpPr>
        <p:spPr/>
        <p:txBody>
          <a:bodyPr/>
          <a:lstStyle/>
          <a:p>
            <a:fld id="{325B1BD1-BAEC-4074-B937-E43B765E4A87}" type="slidenum">
              <a:rPr lang="en-US" smtClean="0"/>
              <a:t>‹#›</a:t>
            </a:fld>
            <a:endParaRPr lang="en-US"/>
          </a:p>
        </p:txBody>
      </p:sp>
    </p:spTree>
    <p:extLst>
      <p:ext uri="{BB962C8B-B14F-4D97-AF65-F5344CB8AC3E}">
        <p14:creationId xmlns:p14="http://schemas.microsoft.com/office/powerpoint/2010/main" val="26721245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1_Section Header">
    <p:spTree>
      <p:nvGrpSpPr>
        <p:cNvPr id="1" name=""/>
        <p:cNvGrpSpPr/>
        <p:nvPr/>
      </p:nvGrpSpPr>
      <p:grpSpPr>
        <a:xfrm>
          <a:off x="0" y="0"/>
          <a:ext cx="0" cy="0"/>
          <a:chOff x="0" y="0"/>
          <a:chExt cx="0" cy="0"/>
        </a:xfrm>
      </p:grpSpPr>
      <p:pic>
        <p:nvPicPr>
          <p:cNvPr id="4" name="Picture 3" descr="College graduates in caps and gowns. ">
            <a:extLst>
              <a:ext uri="{FF2B5EF4-FFF2-40B4-BE49-F238E27FC236}">
                <a16:creationId xmlns:a16="http://schemas.microsoft.com/office/drawing/2014/main" id="{61FB583D-8E33-490C-884B-D82FC7339EFB}"/>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2952" y="0"/>
            <a:ext cx="12185504" cy="6858000"/>
          </a:xfrm>
          <a:prstGeom prst="rect">
            <a:avLst/>
          </a:prstGeom>
        </p:spPr>
      </p:pic>
      <p:sp>
        <p:nvSpPr>
          <p:cNvPr id="16" name="Rectangle 15">
            <a:extLst>
              <a:ext uri="{FF2B5EF4-FFF2-40B4-BE49-F238E27FC236}">
                <a16:creationId xmlns:a16="http://schemas.microsoft.com/office/drawing/2014/main" id="{F6DCCC8F-0D2E-4962-8413-8C80A5514064}"/>
              </a:ext>
              <a:ext uri="{C183D7F6-B498-43B3-948B-1728B52AA6E4}">
                <adec:decorative xmlns:adec="http://schemas.microsoft.com/office/drawing/2017/decorative" val="1"/>
              </a:ext>
            </a:extLst>
          </p:cNvPr>
          <p:cNvSpPr/>
          <p:nvPr userDrawn="1"/>
        </p:nvSpPr>
        <p:spPr>
          <a:xfrm>
            <a:off x="1004162" y="3788228"/>
            <a:ext cx="11184294" cy="2907911"/>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2C558A7-1AA9-4BEF-8FA0-522C7FEADB65}"/>
              </a:ext>
            </a:extLst>
          </p:cNvPr>
          <p:cNvSpPr>
            <a:spLocks noGrp="1"/>
          </p:cNvSpPr>
          <p:nvPr>
            <p:ph type="title" hasCustomPrompt="1"/>
          </p:nvPr>
        </p:nvSpPr>
        <p:spPr>
          <a:xfrm>
            <a:off x="1007706" y="3788228"/>
            <a:ext cx="11184294" cy="2907911"/>
          </a:xfrm>
          <a:noFill/>
          <a:ln>
            <a:noFill/>
          </a:ln>
        </p:spPr>
        <p:txBody>
          <a:bodyPr anchor="b"/>
          <a:lstStyle>
            <a:lvl1pPr>
              <a:defRPr sz="6000">
                <a:solidFill>
                  <a:schemeClr val="bg1"/>
                </a:solidFill>
              </a:defRPr>
            </a:lvl1pPr>
          </a:lstStyle>
          <a:p>
            <a:r>
              <a:rPr lang="en-US" dirty="0"/>
              <a:t>Questions?</a:t>
            </a:r>
          </a:p>
        </p:txBody>
      </p:sp>
      <p:sp>
        <p:nvSpPr>
          <p:cNvPr id="9" name="Rectangle 8">
            <a:extLst>
              <a:ext uri="{FF2B5EF4-FFF2-40B4-BE49-F238E27FC236}">
                <a16:creationId xmlns:a16="http://schemas.microsoft.com/office/drawing/2014/main" id="{5E124A46-2921-41EB-8ED1-C7EE860CC836}"/>
              </a:ext>
              <a:ext uri="{C183D7F6-B498-43B3-948B-1728B52AA6E4}">
                <adec:decorative xmlns:adec="http://schemas.microsoft.com/office/drawing/2017/decorative" val="1"/>
              </a:ext>
            </a:extLst>
          </p:cNvPr>
          <p:cNvSpPr/>
          <p:nvPr userDrawn="1"/>
        </p:nvSpPr>
        <p:spPr>
          <a:xfrm>
            <a:off x="182041" y="3825362"/>
            <a:ext cx="640080" cy="640080"/>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5CADED-CAA4-4E58-BB36-005E6086C654}"/>
              </a:ext>
              <a:ext uri="{C183D7F6-B498-43B3-948B-1728B52AA6E4}">
                <adec:decorative xmlns:adec="http://schemas.microsoft.com/office/drawing/2017/decorative" val="1"/>
              </a:ext>
            </a:extLst>
          </p:cNvPr>
          <p:cNvSpPr/>
          <p:nvPr userDrawn="1"/>
        </p:nvSpPr>
        <p:spPr>
          <a:xfrm>
            <a:off x="185585" y="4568928"/>
            <a:ext cx="640080" cy="6400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FD1BA2B-FE6B-42FF-B6F2-A059B0043EAE}"/>
              </a:ext>
              <a:ext uri="{C183D7F6-B498-43B3-948B-1728B52AA6E4}">
                <adec:decorative xmlns:adec="http://schemas.microsoft.com/office/drawing/2017/decorative" val="1"/>
              </a:ext>
            </a:extLst>
          </p:cNvPr>
          <p:cNvSpPr/>
          <p:nvPr userDrawn="1"/>
        </p:nvSpPr>
        <p:spPr>
          <a:xfrm>
            <a:off x="182041" y="5312494"/>
            <a:ext cx="640080" cy="6400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459D62E-95E5-44BE-8882-6343115CDBE6}"/>
              </a:ext>
              <a:ext uri="{C183D7F6-B498-43B3-948B-1728B52AA6E4}">
                <adec:decorative xmlns:adec="http://schemas.microsoft.com/office/drawing/2017/decorative" val="1"/>
              </a:ext>
            </a:extLst>
          </p:cNvPr>
          <p:cNvSpPr/>
          <p:nvPr userDrawn="1"/>
        </p:nvSpPr>
        <p:spPr>
          <a:xfrm>
            <a:off x="182041" y="6056060"/>
            <a:ext cx="64008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1422168F-1B67-4623-B793-EEB1009D98C0}"/>
              </a:ext>
              <a:ext uri="{C183D7F6-B498-43B3-948B-1728B52AA6E4}">
                <adec:decorative xmlns:adec="http://schemas.microsoft.com/office/drawing/2017/decorative" val="1"/>
              </a:ext>
            </a:extLst>
          </p:cNvPr>
          <p:cNvSpPr/>
          <p:nvPr userDrawn="1"/>
        </p:nvSpPr>
        <p:spPr>
          <a:xfrm rot="10800000">
            <a:off x="10148595" y="-1"/>
            <a:ext cx="2043405" cy="1268303"/>
          </a:xfrm>
          <a:prstGeom prst="rect">
            <a:avLst/>
          </a:prstGeom>
          <a:solidFill>
            <a:schemeClr val="accent1">
              <a:alpha val="90000"/>
            </a:schemeClr>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dirty="0"/>
          </a:p>
        </p:txBody>
      </p:sp>
      <p:pic>
        <p:nvPicPr>
          <p:cNvPr id="14" name="Picture 13" descr="OSRHE logo. ">
            <a:extLst>
              <a:ext uri="{FF2B5EF4-FFF2-40B4-BE49-F238E27FC236}">
                <a16:creationId xmlns:a16="http://schemas.microsoft.com/office/drawing/2014/main" id="{B3C9EC67-4208-472D-A216-D7025E81EB92}"/>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0384410" y="236274"/>
            <a:ext cx="1571772" cy="795751"/>
          </a:xfrm>
          <a:prstGeom prst="rect">
            <a:avLst/>
          </a:prstGeom>
        </p:spPr>
      </p:pic>
    </p:spTree>
    <p:extLst>
      <p:ext uri="{BB962C8B-B14F-4D97-AF65-F5344CB8AC3E}">
        <p14:creationId xmlns:p14="http://schemas.microsoft.com/office/powerpoint/2010/main" val="26749174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75A06E5-8FB7-4902-AF6A-421DB54C132B}"/>
              </a:ext>
            </a:extLst>
          </p:cNvPr>
          <p:cNvSpPr>
            <a:spLocks noGrp="1"/>
          </p:cNvSpPr>
          <p:nvPr>
            <p:ph type="title" hasCustomPrompt="1"/>
          </p:nvPr>
        </p:nvSpPr>
        <p:spPr>
          <a:xfrm>
            <a:off x="1390833" y="332663"/>
            <a:ext cx="10801167" cy="1263381"/>
          </a:xfrm>
          <a:solidFill>
            <a:schemeClr val="accent1"/>
          </a:solidFill>
        </p:spPr>
        <p:txBody>
          <a:bodyPr/>
          <a:lstStyle>
            <a:lvl1pPr>
              <a:defRPr>
                <a:solidFill>
                  <a:schemeClr val="bg1"/>
                </a:solidFill>
              </a:defRPr>
            </a:lvl1pPr>
          </a:lstStyle>
          <a:p>
            <a:r>
              <a:rPr lang="en-US" dirty="0"/>
              <a:t>Slide Title</a:t>
            </a:r>
          </a:p>
        </p:txBody>
      </p:sp>
      <p:sp>
        <p:nvSpPr>
          <p:cNvPr id="3" name="Content Placeholder 2">
            <a:extLst>
              <a:ext uri="{FF2B5EF4-FFF2-40B4-BE49-F238E27FC236}">
                <a16:creationId xmlns:a16="http://schemas.microsoft.com/office/drawing/2014/main" id="{CA7E0AFA-B9F0-45BA-A8A2-AA325E797D52}"/>
              </a:ext>
            </a:extLst>
          </p:cNvPr>
          <p:cNvSpPr>
            <a:spLocks noGrp="1"/>
          </p:cNvSpPr>
          <p:nvPr>
            <p:ph idx="1" hasCustomPrompt="1"/>
          </p:nvPr>
        </p:nvSpPr>
        <p:spPr/>
        <p:txBody>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a:lvl5pPr>
          </a:lstStyle>
          <a:p>
            <a:pPr marL="228600" marR="0" lvl="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srgbClr val="464646"/>
                </a:solidFill>
                <a:effectLst/>
                <a:uLnTx/>
                <a:uFillTx/>
                <a:latin typeface="+mn-lt"/>
                <a:ea typeface="+mn-ea"/>
                <a:cs typeface="+mn-cs"/>
              </a:rPr>
              <a:t>Level 1</a:t>
            </a:r>
          </a:p>
          <a:p>
            <a:pPr marL="80010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solidFill>
                <a:effectLst/>
                <a:uLnTx/>
                <a:uFillTx/>
                <a:latin typeface="+mn-lt"/>
                <a:ea typeface="+mn-ea"/>
                <a:cs typeface="+mn-cs"/>
              </a:rPr>
              <a:t>Level 2</a:t>
            </a:r>
          </a:p>
          <a:p>
            <a:pPr marL="1143000" marR="0" lvl="2"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solidFill>
                <a:effectLst/>
                <a:uLnTx/>
                <a:uFillTx/>
                <a:latin typeface="+mn-lt"/>
                <a:ea typeface="+mn-ea"/>
                <a:cs typeface="+mn-cs"/>
              </a:rPr>
              <a:t>Level 3</a:t>
            </a:r>
          </a:p>
          <a:p>
            <a:pPr marL="1600200" marR="0" lvl="3"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464646"/>
                </a:solidFill>
                <a:effectLst/>
                <a:uLnTx/>
                <a:uFillTx/>
                <a:latin typeface="+mn-lt"/>
                <a:ea typeface="+mn-ea"/>
                <a:cs typeface="+mn-cs"/>
              </a:rPr>
              <a:t>Level 4</a:t>
            </a:r>
          </a:p>
          <a:p>
            <a:pPr marL="2057400" marR="0" lvl="4"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464646"/>
                </a:solidFill>
                <a:effectLst/>
                <a:uLnTx/>
                <a:uFillTx/>
                <a:latin typeface="+mn-lt"/>
                <a:ea typeface="+mn-ea"/>
                <a:cs typeface="+mn-cs"/>
              </a:rPr>
              <a:t>Level 5</a:t>
            </a:r>
          </a:p>
        </p:txBody>
      </p:sp>
      <p:sp>
        <p:nvSpPr>
          <p:cNvPr id="6" name="Slide Number Placeholder 5">
            <a:extLst>
              <a:ext uri="{FF2B5EF4-FFF2-40B4-BE49-F238E27FC236}">
                <a16:creationId xmlns:a16="http://schemas.microsoft.com/office/drawing/2014/main" id="{1E75B108-4EC4-41AA-ACD8-CC486449370F}"/>
              </a:ext>
            </a:extLst>
          </p:cNvPr>
          <p:cNvSpPr>
            <a:spLocks noGrp="1"/>
          </p:cNvSpPr>
          <p:nvPr>
            <p:ph type="sldNum" sz="quarter" idx="12"/>
          </p:nvPr>
        </p:nvSpPr>
        <p:spPr/>
        <p:txBody>
          <a:bodyPr/>
          <a:lstStyle/>
          <a:p>
            <a:fld id="{325B1BD1-BAEC-4074-B937-E43B765E4A87}" type="slidenum">
              <a:rPr lang="en-US" smtClean="0"/>
              <a:t>‹#›</a:t>
            </a:fld>
            <a:endParaRPr lang="en-US"/>
          </a:p>
        </p:txBody>
      </p:sp>
    </p:spTree>
    <p:extLst>
      <p:ext uri="{BB962C8B-B14F-4D97-AF65-F5344CB8AC3E}">
        <p14:creationId xmlns:p14="http://schemas.microsoft.com/office/powerpoint/2010/main" val="17991562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136" name="Rectangle 135">
            <a:extLst>
              <a:ext uri="{FF2B5EF4-FFF2-40B4-BE49-F238E27FC236}">
                <a16:creationId xmlns:a16="http://schemas.microsoft.com/office/drawing/2014/main" id="{101D8446-205B-484D-8877-F02AE5DA8A18}"/>
              </a:ext>
              <a:ext uri="{C183D7F6-B498-43B3-948B-1728B52AA6E4}">
                <adec:decorative xmlns:adec="http://schemas.microsoft.com/office/drawing/2017/decorative" val="1"/>
              </a:ext>
            </a:extLst>
          </p:cNvPr>
          <p:cNvSpPr/>
          <p:nvPr userDrawn="1"/>
        </p:nvSpPr>
        <p:spPr>
          <a:xfrm>
            <a:off x="8687705" y="5368143"/>
            <a:ext cx="1853640" cy="617901"/>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5" name="Rectangle 134">
            <a:extLst>
              <a:ext uri="{FF2B5EF4-FFF2-40B4-BE49-F238E27FC236}">
                <a16:creationId xmlns:a16="http://schemas.microsoft.com/office/drawing/2014/main" id="{3D81D4DF-2AC1-4682-9BE6-E253E2CBB6D9}"/>
              </a:ext>
              <a:ext uri="{C183D7F6-B498-43B3-948B-1728B52AA6E4}">
                <adec:decorative xmlns:adec="http://schemas.microsoft.com/office/drawing/2017/decorative" val="1"/>
              </a:ext>
            </a:extLst>
          </p:cNvPr>
          <p:cNvSpPr/>
          <p:nvPr userDrawn="1"/>
        </p:nvSpPr>
        <p:spPr>
          <a:xfrm>
            <a:off x="8687705" y="4530448"/>
            <a:ext cx="1853640" cy="617901"/>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4" name="Rectangle 133">
            <a:extLst>
              <a:ext uri="{FF2B5EF4-FFF2-40B4-BE49-F238E27FC236}">
                <a16:creationId xmlns:a16="http://schemas.microsoft.com/office/drawing/2014/main" id="{115D06FA-2569-4773-B077-AF31339DA104}"/>
              </a:ext>
              <a:ext uri="{C183D7F6-B498-43B3-948B-1728B52AA6E4}">
                <adec:decorative xmlns:adec="http://schemas.microsoft.com/office/drawing/2017/decorative" val="1"/>
              </a:ext>
            </a:extLst>
          </p:cNvPr>
          <p:cNvSpPr/>
          <p:nvPr userDrawn="1"/>
        </p:nvSpPr>
        <p:spPr>
          <a:xfrm>
            <a:off x="6950345" y="5313641"/>
            <a:ext cx="1307869" cy="734062"/>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3" name="Rectangle 122">
            <a:extLst>
              <a:ext uri="{FF2B5EF4-FFF2-40B4-BE49-F238E27FC236}">
                <a16:creationId xmlns:a16="http://schemas.microsoft.com/office/drawing/2014/main" id="{47A56169-24EE-428C-9063-EB0E5B972049}"/>
              </a:ext>
              <a:ext uri="{C183D7F6-B498-43B3-948B-1728B52AA6E4}">
                <adec:decorative xmlns:adec="http://schemas.microsoft.com/office/drawing/2017/decorative" val="1"/>
              </a:ext>
            </a:extLst>
          </p:cNvPr>
          <p:cNvSpPr/>
          <p:nvPr userDrawn="1"/>
        </p:nvSpPr>
        <p:spPr>
          <a:xfrm>
            <a:off x="6950345" y="4472368"/>
            <a:ext cx="1307869" cy="734062"/>
          </a:xfrm>
          <a:prstGeom prst="rect">
            <a:avLst/>
          </a:prstGeom>
          <a:solidFill>
            <a:schemeClr val="tx1">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A1133412-36C6-411B-AE1E-F8ED015D1F0E}"/>
              </a:ext>
            </a:extLst>
          </p:cNvPr>
          <p:cNvSpPr>
            <a:spLocks noGrp="1"/>
          </p:cNvSpPr>
          <p:nvPr>
            <p:ph type="title" hasCustomPrompt="1"/>
          </p:nvPr>
        </p:nvSpPr>
        <p:spPr/>
        <p:txBody>
          <a:bodyPr/>
          <a:lstStyle>
            <a:lvl1pPr>
              <a:defRPr/>
            </a:lvl1pPr>
          </a:lstStyle>
          <a:p>
            <a:r>
              <a:rPr lang="en-US" dirty="0"/>
              <a:t>Decorative Elements</a:t>
            </a:r>
          </a:p>
        </p:txBody>
      </p:sp>
      <p:sp>
        <p:nvSpPr>
          <p:cNvPr id="3" name="Slide Number Placeholder 2">
            <a:extLst>
              <a:ext uri="{FF2B5EF4-FFF2-40B4-BE49-F238E27FC236}">
                <a16:creationId xmlns:a16="http://schemas.microsoft.com/office/drawing/2014/main" id="{052C9854-2767-4468-B321-2CA0021B483C}"/>
              </a:ext>
            </a:extLst>
          </p:cNvPr>
          <p:cNvSpPr>
            <a:spLocks noGrp="1"/>
          </p:cNvSpPr>
          <p:nvPr>
            <p:ph type="sldNum" sz="quarter" idx="10"/>
          </p:nvPr>
        </p:nvSpPr>
        <p:spPr/>
        <p:txBody>
          <a:bodyPr/>
          <a:lstStyle/>
          <a:p>
            <a:fld id="{325B1BD1-BAEC-4074-B937-E43B765E4A87}" type="slidenum">
              <a:rPr lang="en-US" smtClean="0"/>
              <a:pPr/>
              <a:t>‹#›</a:t>
            </a:fld>
            <a:endParaRPr lang="en-US" dirty="0"/>
          </a:p>
        </p:txBody>
      </p:sp>
      <p:grpSp>
        <p:nvGrpSpPr>
          <p:cNvPr id="8" name="Group 7">
            <a:extLst>
              <a:ext uri="{FF2B5EF4-FFF2-40B4-BE49-F238E27FC236}">
                <a16:creationId xmlns:a16="http://schemas.microsoft.com/office/drawing/2014/main" id="{01E149DE-3A64-425D-A60E-BC64654005DA}"/>
              </a:ext>
            </a:extLst>
          </p:cNvPr>
          <p:cNvGrpSpPr/>
          <p:nvPr userDrawn="1"/>
        </p:nvGrpSpPr>
        <p:grpSpPr>
          <a:xfrm>
            <a:off x="4157595" y="2353849"/>
            <a:ext cx="548640" cy="548640"/>
            <a:chOff x="4157595" y="2353849"/>
            <a:chExt cx="548640" cy="548640"/>
          </a:xfrm>
        </p:grpSpPr>
        <p:sp>
          <p:nvSpPr>
            <p:cNvPr id="5" name="Oval 4">
              <a:extLst>
                <a:ext uri="{FF2B5EF4-FFF2-40B4-BE49-F238E27FC236}">
                  <a16:creationId xmlns:a16="http://schemas.microsoft.com/office/drawing/2014/main" id="{6E57442A-EA13-4AFE-B404-49D1973E51D9}"/>
                </a:ext>
                <a:ext uri="{C183D7F6-B498-43B3-948B-1728B52AA6E4}">
                  <adec:decorative xmlns:adec="http://schemas.microsoft.com/office/drawing/2017/decorative" val="1"/>
                </a:ext>
              </a:extLst>
            </p:cNvPr>
            <p:cNvSpPr/>
            <p:nvPr userDrawn="1"/>
          </p:nvSpPr>
          <p:spPr>
            <a:xfrm>
              <a:off x="4157595" y="2353849"/>
              <a:ext cx="548640" cy="548640"/>
            </a:xfrm>
            <a:prstGeom prst="ellipse">
              <a:avLst/>
            </a:prstGeom>
            <a:solidFill>
              <a:schemeClr val="accent6"/>
            </a:solidFill>
            <a:ln>
              <a:noFill/>
            </a:ln>
          </p:spPr>
          <p:style>
            <a:lnRef idx="2">
              <a:schemeClr val="accent5">
                <a:shade val="50000"/>
              </a:schemeClr>
            </a:lnRef>
            <a:fillRef idx="1">
              <a:schemeClr val="accent5"/>
            </a:fillRef>
            <a:effectRef idx="0">
              <a:schemeClr val="accent5"/>
            </a:effectRef>
            <a:fontRef idx="minor">
              <a:schemeClr val="lt1"/>
            </a:fontRef>
          </p:style>
          <p:txBody>
            <a:bodyPr rtlCol="0" anchor="ctr"/>
            <a:lstStyle/>
            <a:p>
              <a:pPr algn="ctr"/>
              <a:endParaRPr lang="en-US"/>
            </a:p>
          </p:txBody>
        </p:sp>
        <p:pic>
          <p:nvPicPr>
            <p:cNvPr id="77" name="Graphic 76" descr="Books">
              <a:extLst>
                <a:ext uri="{FF2B5EF4-FFF2-40B4-BE49-F238E27FC236}">
                  <a16:creationId xmlns:a16="http://schemas.microsoft.com/office/drawing/2014/main" id="{509DE10D-321A-40F0-98A6-F602C8F58E7A}"/>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p:blipFill>
          <p:spPr>
            <a:xfrm>
              <a:off x="4239891" y="2436145"/>
              <a:ext cx="384048" cy="384048"/>
            </a:xfrm>
            <a:prstGeom prst="rect">
              <a:avLst/>
            </a:prstGeom>
          </p:spPr>
        </p:pic>
      </p:grpSp>
      <p:pic>
        <p:nvPicPr>
          <p:cNvPr id="79" name="Graphic 78" descr="Clock">
            <a:extLst>
              <a:ext uri="{FF2B5EF4-FFF2-40B4-BE49-F238E27FC236}">
                <a16:creationId xmlns:a16="http://schemas.microsoft.com/office/drawing/2014/main" id="{DD05D691-674B-4931-BDC5-B98DDEE51EB2}"/>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2247168" y="3216743"/>
            <a:ext cx="384048" cy="384048"/>
          </a:xfrm>
          <a:prstGeom prst="rect">
            <a:avLst/>
          </a:prstGeom>
        </p:spPr>
      </p:pic>
      <p:pic>
        <p:nvPicPr>
          <p:cNvPr id="81" name="Graphic 80" descr="Microscope">
            <a:extLst>
              <a:ext uri="{FF2B5EF4-FFF2-40B4-BE49-F238E27FC236}">
                <a16:creationId xmlns:a16="http://schemas.microsoft.com/office/drawing/2014/main" id="{A29D6A9C-E343-44BD-984E-7A10C867A0B7}"/>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a:off x="2909203" y="3216743"/>
            <a:ext cx="384048" cy="384048"/>
          </a:xfrm>
          <a:prstGeom prst="rect">
            <a:avLst/>
          </a:prstGeom>
        </p:spPr>
      </p:pic>
      <p:grpSp>
        <p:nvGrpSpPr>
          <p:cNvPr id="11" name="Group 10">
            <a:extLst>
              <a:ext uri="{FF2B5EF4-FFF2-40B4-BE49-F238E27FC236}">
                <a16:creationId xmlns:a16="http://schemas.microsoft.com/office/drawing/2014/main" id="{563B438E-7456-4227-B3A7-7A639B3891A6}"/>
              </a:ext>
            </a:extLst>
          </p:cNvPr>
          <p:cNvGrpSpPr/>
          <p:nvPr userDrawn="1"/>
        </p:nvGrpSpPr>
        <p:grpSpPr>
          <a:xfrm>
            <a:off x="2164872" y="2353849"/>
            <a:ext cx="548640" cy="548640"/>
            <a:chOff x="2164872" y="2353849"/>
            <a:chExt cx="548640" cy="548640"/>
          </a:xfrm>
        </p:grpSpPr>
        <p:sp>
          <p:nvSpPr>
            <p:cNvPr id="4" name="Oval 3">
              <a:extLst>
                <a:ext uri="{FF2B5EF4-FFF2-40B4-BE49-F238E27FC236}">
                  <a16:creationId xmlns:a16="http://schemas.microsoft.com/office/drawing/2014/main" id="{0D136FDA-C5DC-4E45-83A7-D884BAB9E877}"/>
                </a:ext>
                <a:ext uri="{C183D7F6-B498-43B3-948B-1728B52AA6E4}">
                  <adec:decorative xmlns:adec="http://schemas.microsoft.com/office/drawing/2017/decorative" val="1"/>
                </a:ext>
              </a:extLst>
            </p:cNvPr>
            <p:cNvSpPr/>
            <p:nvPr userDrawn="1"/>
          </p:nvSpPr>
          <p:spPr>
            <a:xfrm>
              <a:off x="2164872" y="2353849"/>
              <a:ext cx="548640" cy="548640"/>
            </a:xfrm>
            <a:prstGeom prst="ellipse">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85" name="Graphic 84" descr="Graduation cap">
              <a:extLst>
                <a:ext uri="{FF2B5EF4-FFF2-40B4-BE49-F238E27FC236}">
                  <a16:creationId xmlns:a16="http://schemas.microsoft.com/office/drawing/2014/main" id="{436E9C4E-EE45-40CF-AFC8-2844416E9A05}"/>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2247168" y="2436145"/>
              <a:ext cx="384048" cy="384048"/>
            </a:xfrm>
            <a:prstGeom prst="rect">
              <a:avLst/>
            </a:prstGeom>
          </p:spPr>
        </p:pic>
      </p:grpSp>
      <p:pic>
        <p:nvPicPr>
          <p:cNvPr id="87" name="Graphic 86" descr="Gears">
            <a:extLst>
              <a:ext uri="{FF2B5EF4-FFF2-40B4-BE49-F238E27FC236}">
                <a16:creationId xmlns:a16="http://schemas.microsoft.com/office/drawing/2014/main" id="{6EE0CB72-1D4D-45CB-BD14-4C3D21B40342}"/>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4235160" y="3216743"/>
            <a:ext cx="384048" cy="384048"/>
          </a:xfrm>
          <a:prstGeom prst="rect">
            <a:avLst/>
          </a:prstGeom>
        </p:spPr>
      </p:pic>
      <p:pic>
        <p:nvPicPr>
          <p:cNvPr id="89" name="Graphic 88" descr="Bullseye">
            <a:extLst>
              <a:ext uri="{FF2B5EF4-FFF2-40B4-BE49-F238E27FC236}">
                <a16:creationId xmlns:a16="http://schemas.microsoft.com/office/drawing/2014/main" id="{3560CB4F-8592-411B-B0BD-ED24129D5445}"/>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3571238" y="3221524"/>
            <a:ext cx="384048" cy="384048"/>
          </a:xfrm>
          <a:prstGeom prst="rect">
            <a:avLst/>
          </a:prstGeom>
        </p:spPr>
      </p:pic>
      <p:grpSp>
        <p:nvGrpSpPr>
          <p:cNvPr id="9" name="Group 8">
            <a:extLst>
              <a:ext uri="{FF2B5EF4-FFF2-40B4-BE49-F238E27FC236}">
                <a16:creationId xmlns:a16="http://schemas.microsoft.com/office/drawing/2014/main" id="{B8EAEEC6-FBFC-4928-A76D-6AD1947EE32E}"/>
              </a:ext>
            </a:extLst>
          </p:cNvPr>
          <p:cNvGrpSpPr/>
          <p:nvPr userDrawn="1"/>
        </p:nvGrpSpPr>
        <p:grpSpPr>
          <a:xfrm>
            <a:off x="3495996" y="2353849"/>
            <a:ext cx="548640" cy="548640"/>
            <a:chOff x="3495996" y="2353849"/>
            <a:chExt cx="548640" cy="548640"/>
          </a:xfrm>
        </p:grpSpPr>
        <p:sp>
          <p:nvSpPr>
            <p:cNvPr id="7" name="Oval 6">
              <a:extLst>
                <a:ext uri="{FF2B5EF4-FFF2-40B4-BE49-F238E27FC236}">
                  <a16:creationId xmlns:a16="http://schemas.microsoft.com/office/drawing/2014/main" id="{2A230A4E-2576-462B-BA9F-BE76D4F6D1CF}"/>
                </a:ext>
                <a:ext uri="{C183D7F6-B498-43B3-948B-1728B52AA6E4}">
                  <adec:decorative xmlns:adec="http://schemas.microsoft.com/office/drawing/2017/decorative" val="1"/>
                </a:ext>
              </a:extLst>
            </p:cNvPr>
            <p:cNvSpPr/>
            <p:nvPr userDrawn="1"/>
          </p:nvSpPr>
          <p:spPr>
            <a:xfrm>
              <a:off x="3495996" y="2353849"/>
              <a:ext cx="548640" cy="548640"/>
            </a:xfrm>
            <a:prstGeom prst="ellipse">
              <a:avLst/>
            </a:prstGeom>
            <a:ln>
              <a:noFill/>
            </a:ln>
          </p:spPr>
          <p:style>
            <a:lnRef idx="2">
              <a:schemeClr val="accent4">
                <a:shade val="50000"/>
              </a:schemeClr>
            </a:lnRef>
            <a:fillRef idx="1">
              <a:schemeClr val="accent4"/>
            </a:fillRef>
            <a:effectRef idx="0">
              <a:schemeClr val="accent4"/>
            </a:effectRef>
            <a:fontRef idx="minor">
              <a:schemeClr val="lt1"/>
            </a:fontRef>
          </p:style>
          <p:txBody>
            <a:bodyPr rtlCol="0" anchor="ctr"/>
            <a:lstStyle/>
            <a:p>
              <a:pPr algn="ctr"/>
              <a:endParaRPr lang="en-US"/>
            </a:p>
          </p:txBody>
        </p:sp>
        <p:pic>
          <p:nvPicPr>
            <p:cNvPr id="91" name="Graphic 90" descr="University">
              <a:extLst>
                <a:ext uri="{FF2B5EF4-FFF2-40B4-BE49-F238E27FC236}">
                  <a16:creationId xmlns:a16="http://schemas.microsoft.com/office/drawing/2014/main" id="{DB809BF7-A11F-4B5E-A527-27360B923E8F}"/>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3578292" y="2436145"/>
              <a:ext cx="384048" cy="384048"/>
            </a:xfrm>
            <a:prstGeom prst="rect">
              <a:avLst/>
            </a:prstGeom>
          </p:spPr>
        </p:pic>
      </p:grpSp>
      <p:pic>
        <p:nvPicPr>
          <p:cNvPr id="93" name="Graphic 92" descr="Handshake">
            <a:extLst>
              <a:ext uri="{FF2B5EF4-FFF2-40B4-BE49-F238E27FC236}">
                <a16:creationId xmlns:a16="http://schemas.microsoft.com/office/drawing/2014/main" id="{EBB72518-A0C0-4098-B358-AF1911BAC748}"/>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2247168" y="3915045"/>
            <a:ext cx="384048" cy="384048"/>
          </a:xfrm>
          <a:prstGeom prst="rect">
            <a:avLst/>
          </a:prstGeom>
        </p:spPr>
      </p:pic>
      <p:grpSp>
        <p:nvGrpSpPr>
          <p:cNvPr id="10" name="Group 9">
            <a:extLst>
              <a:ext uri="{FF2B5EF4-FFF2-40B4-BE49-F238E27FC236}">
                <a16:creationId xmlns:a16="http://schemas.microsoft.com/office/drawing/2014/main" id="{7B3D6008-A5DB-4888-8AC9-49B1EE1B793D}"/>
              </a:ext>
            </a:extLst>
          </p:cNvPr>
          <p:cNvGrpSpPr/>
          <p:nvPr userDrawn="1"/>
        </p:nvGrpSpPr>
        <p:grpSpPr>
          <a:xfrm>
            <a:off x="2830624" y="2353849"/>
            <a:ext cx="548640" cy="548640"/>
            <a:chOff x="2830624" y="2353849"/>
            <a:chExt cx="548640" cy="548640"/>
          </a:xfrm>
        </p:grpSpPr>
        <p:sp>
          <p:nvSpPr>
            <p:cNvPr id="6" name="Oval 5">
              <a:extLst>
                <a:ext uri="{FF2B5EF4-FFF2-40B4-BE49-F238E27FC236}">
                  <a16:creationId xmlns:a16="http://schemas.microsoft.com/office/drawing/2014/main" id="{4BF9CAF9-8213-44B5-9C64-91A829A925AA}"/>
                </a:ext>
                <a:ext uri="{C183D7F6-B498-43B3-948B-1728B52AA6E4}">
                  <adec:decorative xmlns:adec="http://schemas.microsoft.com/office/drawing/2017/decorative" val="1"/>
                </a:ext>
              </a:extLst>
            </p:cNvPr>
            <p:cNvSpPr/>
            <p:nvPr userDrawn="1"/>
          </p:nvSpPr>
          <p:spPr>
            <a:xfrm>
              <a:off x="2830624" y="2353849"/>
              <a:ext cx="548640" cy="548640"/>
            </a:xfrm>
            <a:prstGeom prst="ellipse">
              <a:avLst/>
            </a:prstGeom>
            <a:solidFill>
              <a:schemeClr val="accent3"/>
            </a:solidFill>
            <a:ln>
              <a:noFill/>
            </a:ln>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en-US"/>
            </a:p>
          </p:txBody>
        </p:sp>
        <p:pic>
          <p:nvPicPr>
            <p:cNvPr id="95" name="Graphic 94" descr="Diploma">
              <a:extLst>
                <a:ext uri="{FF2B5EF4-FFF2-40B4-BE49-F238E27FC236}">
                  <a16:creationId xmlns:a16="http://schemas.microsoft.com/office/drawing/2014/main" id="{1EB4449E-1935-4693-AB44-3028E92079DB}"/>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a:off x="2912920" y="2436145"/>
              <a:ext cx="384048" cy="384048"/>
            </a:xfrm>
            <a:prstGeom prst="rect">
              <a:avLst/>
            </a:prstGeom>
          </p:spPr>
        </p:pic>
      </p:grpSp>
      <p:pic>
        <p:nvPicPr>
          <p:cNvPr id="97" name="Graphic 96" descr="Laptop">
            <a:extLst>
              <a:ext uri="{FF2B5EF4-FFF2-40B4-BE49-F238E27FC236}">
                <a16:creationId xmlns:a16="http://schemas.microsoft.com/office/drawing/2014/main" id="{B70F5B5E-7F91-4EC2-8532-D38B10F983B1}"/>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2909203" y="3915045"/>
            <a:ext cx="384048" cy="384048"/>
          </a:xfrm>
          <a:prstGeom prst="rect">
            <a:avLst/>
          </a:prstGeom>
        </p:spPr>
      </p:pic>
      <p:sp>
        <p:nvSpPr>
          <p:cNvPr id="98" name="Arrow: Right 97" descr="arrow">
            <a:extLst>
              <a:ext uri="{FF2B5EF4-FFF2-40B4-BE49-F238E27FC236}">
                <a16:creationId xmlns:a16="http://schemas.microsoft.com/office/drawing/2014/main" id="{73D4B1C7-534D-42B4-9C6A-86F993C93F56}"/>
              </a:ext>
            </a:extLst>
          </p:cNvPr>
          <p:cNvSpPr/>
          <p:nvPr userDrawn="1"/>
        </p:nvSpPr>
        <p:spPr>
          <a:xfrm>
            <a:off x="3626800" y="3947178"/>
            <a:ext cx="274810" cy="274810"/>
          </a:xfrm>
          <a:prstGeom prst="rightArrow">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 name="Graphic 101" descr="Dollar">
            <a:extLst>
              <a:ext uri="{FF2B5EF4-FFF2-40B4-BE49-F238E27FC236}">
                <a16:creationId xmlns:a16="http://schemas.microsoft.com/office/drawing/2014/main" id="{9581E1F8-35AE-4D46-9FEB-A655275D26BA}"/>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p:blipFill>
        <p:spPr>
          <a:xfrm>
            <a:off x="4235159" y="3896418"/>
            <a:ext cx="384048" cy="384048"/>
          </a:xfrm>
          <a:prstGeom prst="rect">
            <a:avLst/>
          </a:prstGeom>
        </p:spPr>
      </p:pic>
      <p:pic>
        <p:nvPicPr>
          <p:cNvPr id="109" name="Picture 108">
            <a:extLst>
              <a:ext uri="{FF2B5EF4-FFF2-40B4-BE49-F238E27FC236}">
                <a16:creationId xmlns:a16="http://schemas.microsoft.com/office/drawing/2014/main" id="{168F37A1-6AC3-4D59-BD7F-291BD8F28020}"/>
              </a:ext>
              <a:ext uri="{C183D7F6-B498-43B3-948B-1728B52AA6E4}">
                <adec:decorative xmlns:adec="http://schemas.microsoft.com/office/drawing/2017/decorative" val="1"/>
              </a:ext>
            </a:extLst>
          </p:cNvPr>
          <p:cNvPicPr>
            <a:picLocks noChangeAspect="1"/>
          </p:cNvPicPr>
          <p:nvPr userDrawn="1"/>
        </p:nvPicPr>
        <p:blipFill>
          <a:blip r:embed="rId13" cstate="email">
            <a:extLst>
              <a:ext uri="{28A0092B-C50C-407E-A947-70E740481C1C}">
                <a14:useLocalDpi xmlns:a14="http://schemas.microsoft.com/office/drawing/2010/main" val="0"/>
              </a:ext>
            </a:extLst>
          </a:blip>
          <a:stretch>
            <a:fillRect/>
          </a:stretch>
        </p:blipFill>
        <p:spPr>
          <a:xfrm>
            <a:off x="1390834" y="5211052"/>
            <a:ext cx="1048358" cy="548640"/>
          </a:xfrm>
          <a:prstGeom prst="rect">
            <a:avLst/>
          </a:prstGeom>
        </p:spPr>
      </p:pic>
      <p:pic>
        <p:nvPicPr>
          <p:cNvPr id="110" name="Picture 109">
            <a:extLst>
              <a:ext uri="{FF2B5EF4-FFF2-40B4-BE49-F238E27FC236}">
                <a16:creationId xmlns:a16="http://schemas.microsoft.com/office/drawing/2014/main" id="{EA4E4520-67BD-4C77-BE91-6A20B2BAFD4B}"/>
              </a:ext>
              <a:ext uri="{C183D7F6-B498-43B3-948B-1728B52AA6E4}">
                <adec:decorative xmlns:adec="http://schemas.microsoft.com/office/drawing/2017/decorative" val="1"/>
              </a:ext>
            </a:extLst>
          </p:cNvPr>
          <p:cNvPicPr>
            <a:picLocks noChangeAspect="1"/>
          </p:cNvPicPr>
          <p:nvPr userDrawn="1"/>
        </p:nvPicPr>
        <p:blipFill>
          <a:blip r:embed="rId14" cstate="email">
            <a:extLst>
              <a:ext uri="{28A0092B-C50C-407E-A947-70E740481C1C}">
                <a14:useLocalDpi xmlns:a14="http://schemas.microsoft.com/office/drawing/2010/main" val="0"/>
              </a:ext>
            </a:extLst>
          </a:blip>
          <a:stretch>
            <a:fillRect/>
          </a:stretch>
        </p:blipFill>
        <p:spPr>
          <a:xfrm>
            <a:off x="2504263" y="5211052"/>
            <a:ext cx="1048940" cy="548640"/>
          </a:xfrm>
          <a:prstGeom prst="rect">
            <a:avLst/>
          </a:prstGeom>
        </p:spPr>
      </p:pic>
      <p:pic>
        <p:nvPicPr>
          <p:cNvPr id="111" name="Picture 110">
            <a:extLst>
              <a:ext uri="{FF2B5EF4-FFF2-40B4-BE49-F238E27FC236}">
                <a16:creationId xmlns:a16="http://schemas.microsoft.com/office/drawing/2014/main" id="{EF96BE58-4281-4564-A952-C59704BC5017}"/>
              </a:ext>
              <a:ext uri="{C183D7F6-B498-43B3-948B-1728B52AA6E4}">
                <adec:decorative xmlns:adec="http://schemas.microsoft.com/office/drawing/2017/decorative" val="1"/>
              </a:ext>
            </a:extLst>
          </p:cNvPr>
          <p:cNvPicPr>
            <a:picLocks noChangeAspect="1"/>
          </p:cNvPicPr>
          <p:nvPr userDrawn="1"/>
        </p:nvPicPr>
        <p:blipFill>
          <a:blip r:embed="rId15" cstate="email">
            <a:extLst>
              <a:ext uri="{28A0092B-C50C-407E-A947-70E740481C1C}">
                <a14:useLocalDpi xmlns:a14="http://schemas.microsoft.com/office/drawing/2010/main" val="0"/>
              </a:ext>
            </a:extLst>
          </a:blip>
          <a:stretch>
            <a:fillRect/>
          </a:stretch>
        </p:blipFill>
        <p:spPr>
          <a:xfrm>
            <a:off x="3618565" y="5211052"/>
            <a:ext cx="1048358" cy="548641"/>
          </a:xfrm>
          <a:prstGeom prst="rect">
            <a:avLst/>
          </a:prstGeom>
        </p:spPr>
      </p:pic>
      <p:pic>
        <p:nvPicPr>
          <p:cNvPr id="112" name="Picture 111">
            <a:extLst>
              <a:ext uri="{FF2B5EF4-FFF2-40B4-BE49-F238E27FC236}">
                <a16:creationId xmlns:a16="http://schemas.microsoft.com/office/drawing/2014/main" id="{EAFA0430-FA9E-4F5A-8A4C-004C9CF3B113}"/>
              </a:ext>
              <a:ext uri="{C183D7F6-B498-43B3-948B-1728B52AA6E4}">
                <adec:decorative xmlns:adec="http://schemas.microsoft.com/office/drawing/2017/decorative" val="1"/>
              </a:ext>
            </a:extLst>
          </p:cNvPr>
          <p:cNvPicPr>
            <a:picLocks noChangeAspect="1"/>
          </p:cNvPicPr>
          <p:nvPr userDrawn="1"/>
        </p:nvPicPr>
        <p:blipFill>
          <a:blip r:embed="rId16" cstate="email">
            <a:extLst>
              <a:ext uri="{28A0092B-C50C-407E-A947-70E740481C1C}">
                <a14:useLocalDpi xmlns:a14="http://schemas.microsoft.com/office/drawing/2010/main" val="0"/>
              </a:ext>
            </a:extLst>
          </a:blip>
          <a:stretch>
            <a:fillRect/>
          </a:stretch>
        </p:blipFill>
        <p:spPr>
          <a:xfrm>
            <a:off x="4732285" y="5211204"/>
            <a:ext cx="1048358" cy="548336"/>
          </a:xfrm>
          <a:prstGeom prst="rect">
            <a:avLst/>
          </a:prstGeom>
          <a:solidFill>
            <a:schemeClr val="bg1"/>
          </a:solidFill>
        </p:spPr>
      </p:pic>
      <p:pic>
        <p:nvPicPr>
          <p:cNvPr id="114" name="Picture 113" descr="OSRHE logo. ">
            <a:extLst>
              <a:ext uri="{FF2B5EF4-FFF2-40B4-BE49-F238E27FC236}">
                <a16:creationId xmlns:a16="http://schemas.microsoft.com/office/drawing/2014/main" id="{F2C54F84-D1B9-4BDE-8591-07AA344F72A5}"/>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17"/>
              </a:ext>
            </a:extLst>
          </a:blip>
          <a:stretch>
            <a:fillRect/>
          </a:stretch>
        </p:blipFill>
        <p:spPr>
          <a:xfrm>
            <a:off x="7062584" y="2963810"/>
            <a:ext cx="1083677" cy="548640"/>
          </a:xfrm>
          <a:prstGeom prst="rect">
            <a:avLst/>
          </a:prstGeom>
        </p:spPr>
      </p:pic>
      <p:pic>
        <p:nvPicPr>
          <p:cNvPr id="116" name="Picture 115" descr="OSRHE logo. ">
            <a:extLst>
              <a:ext uri="{FF2B5EF4-FFF2-40B4-BE49-F238E27FC236}">
                <a16:creationId xmlns:a16="http://schemas.microsoft.com/office/drawing/2014/main" id="{ACE496A8-4043-4F97-AFE1-FEA1A9B81DF3}"/>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18"/>
              </a:ext>
            </a:extLst>
          </a:blip>
          <a:stretch>
            <a:fillRect/>
          </a:stretch>
        </p:blipFill>
        <p:spPr>
          <a:xfrm>
            <a:off x="7062583" y="3760686"/>
            <a:ext cx="1083677" cy="548640"/>
          </a:xfrm>
          <a:prstGeom prst="rect">
            <a:avLst/>
          </a:prstGeom>
        </p:spPr>
      </p:pic>
      <p:pic>
        <p:nvPicPr>
          <p:cNvPr id="118" name="Picture 117" descr="OSRHE logo. ">
            <a:extLst>
              <a:ext uri="{FF2B5EF4-FFF2-40B4-BE49-F238E27FC236}">
                <a16:creationId xmlns:a16="http://schemas.microsoft.com/office/drawing/2014/main" id="{D6469449-A815-4644-8EF6-7D643E146B83}"/>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19"/>
              </a:ext>
            </a:extLst>
          </a:blip>
          <a:stretch>
            <a:fillRect/>
          </a:stretch>
        </p:blipFill>
        <p:spPr>
          <a:xfrm>
            <a:off x="7062584" y="2158526"/>
            <a:ext cx="1083677" cy="548640"/>
          </a:xfrm>
          <a:prstGeom prst="rect">
            <a:avLst/>
          </a:prstGeom>
        </p:spPr>
      </p:pic>
      <p:pic>
        <p:nvPicPr>
          <p:cNvPr id="120" name="Graphic 119" descr="OSRHE logo. ">
            <a:extLst>
              <a:ext uri="{FF2B5EF4-FFF2-40B4-BE49-F238E27FC236}">
                <a16:creationId xmlns:a16="http://schemas.microsoft.com/office/drawing/2014/main" id="{1D44F863-1509-43EA-A2E7-6CD79B50F765}"/>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20"/>
              </a:ext>
            </a:extLst>
          </a:blip>
          <a:stretch>
            <a:fillRect/>
          </a:stretch>
        </p:blipFill>
        <p:spPr>
          <a:xfrm>
            <a:off x="7062440" y="4565079"/>
            <a:ext cx="1083677" cy="548640"/>
          </a:xfrm>
          <a:prstGeom prst="rect">
            <a:avLst/>
          </a:prstGeom>
        </p:spPr>
      </p:pic>
      <p:pic>
        <p:nvPicPr>
          <p:cNvPr id="122" name="Picture 121" descr="OSRHE logo. ">
            <a:extLst>
              <a:ext uri="{FF2B5EF4-FFF2-40B4-BE49-F238E27FC236}">
                <a16:creationId xmlns:a16="http://schemas.microsoft.com/office/drawing/2014/main" id="{477743D5-B20D-4DB7-8C79-1B1D50237701}"/>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21"/>
              </a:ext>
            </a:extLst>
          </a:blip>
          <a:stretch>
            <a:fillRect/>
          </a:stretch>
        </p:blipFill>
        <p:spPr>
          <a:xfrm>
            <a:off x="7062441" y="5406352"/>
            <a:ext cx="1083677" cy="548640"/>
          </a:xfrm>
          <a:prstGeom prst="rect">
            <a:avLst/>
          </a:prstGeom>
        </p:spPr>
      </p:pic>
      <p:pic>
        <p:nvPicPr>
          <p:cNvPr id="125" name="Picture 124" descr="OSRHE logo. ">
            <a:extLst>
              <a:ext uri="{FF2B5EF4-FFF2-40B4-BE49-F238E27FC236}">
                <a16:creationId xmlns:a16="http://schemas.microsoft.com/office/drawing/2014/main" id="{9DFFC5A8-FAF3-4A48-807C-07F367DCF769}"/>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22"/>
              </a:ext>
            </a:extLst>
          </a:blip>
          <a:stretch>
            <a:fillRect/>
          </a:stretch>
        </p:blipFill>
        <p:spPr>
          <a:xfrm>
            <a:off x="8783908" y="3146690"/>
            <a:ext cx="1637682" cy="365760"/>
          </a:xfrm>
          <a:prstGeom prst="rect">
            <a:avLst/>
          </a:prstGeom>
        </p:spPr>
      </p:pic>
      <p:pic>
        <p:nvPicPr>
          <p:cNvPr id="127" name="Picture 126" descr="OSRHE logo. ">
            <a:extLst>
              <a:ext uri="{FF2B5EF4-FFF2-40B4-BE49-F238E27FC236}">
                <a16:creationId xmlns:a16="http://schemas.microsoft.com/office/drawing/2014/main" id="{12AC082C-A524-4868-90B5-A7F43EEE500B}"/>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23"/>
              </a:ext>
            </a:extLst>
          </a:blip>
          <a:stretch>
            <a:fillRect/>
          </a:stretch>
        </p:blipFill>
        <p:spPr>
          <a:xfrm>
            <a:off x="8783907" y="3947178"/>
            <a:ext cx="1637682" cy="365760"/>
          </a:xfrm>
          <a:prstGeom prst="rect">
            <a:avLst/>
          </a:prstGeom>
        </p:spPr>
      </p:pic>
      <p:pic>
        <p:nvPicPr>
          <p:cNvPr id="129" name="Picture 128" descr="OSRHE logo. ">
            <a:extLst>
              <a:ext uri="{FF2B5EF4-FFF2-40B4-BE49-F238E27FC236}">
                <a16:creationId xmlns:a16="http://schemas.microsoft.com/office/drawing/2014/main" id="{E7AB3258-4EBE-4AC0-B412-8064F92757A1}"/>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24"/>
              </a:ext>
            </a:extLst>
          </a:blip>
          <a:stretch>
            <a:fillRect/>
          </a:stretch>
        </p:blipFill>
        <p:spPr>
          <a:xfrm>
            <a:off x="8783908" y="2341406"/>
            <a:ext cx="1637682" cy="365760"/>
          </a:xfrm>
          <a:prstGeom prst="rect">
            <a:avLst/>
          </a:prstGeom>
        </p:spPr>
      </p:pic>
      <p:pic>
        <p:nvPicPr>
          <p:cNvPr id="131" name="Picture 130" descr="OSRHE logo. ">
            <a:extLst>
              <a:ext uri="{FF2B5EF4-FFF2-40B4-BE49-F238E27FC236}">
                <a16:creationId xmlns:a16="http://schemas.microsoft.com/office/drawing/2014/main" id="{BD7E8B03-226C-4E6B-9F91-0E7A87D826A0}"/>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25"/>
              </a:ext>
            </a:extLst>
          </a:blip>
          <a:stretch>
            <a:fillRect/>
          </a:stretch>
        </p:blipFill>
        <p:spPr>
          <a:xfrm>
            <a:off x="8795684" y="4656518"/>
            <a:ext cx="1637682" cy="365760"/>
          </a:xfrm>
          <a:prstGeom prst="rect">
            <a:avLst/>
          </a:prstGeom>
        </p:spPr>
      </p:pic>
      <p:pic>
        <p:nvPicPr>
          <p:cNvPr id="133" name="Picture 132" descr="OSRHE logo. ">
            <a:extLst>
              <a:ext uri="{FF2B5EF4-FFF2-40B4-BE49-F238E27FC236}">
                <a16:creationId xmlns:a16="http://schemas.microsoft.com/office/drawing/2014/main" id="{6AC053E1-0EBE-4D79-9781-E8C34D532653}"/>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26"/>
              </a:ext>
            </a:extLst>
          </a:blip>
          <a:stretch>
            <a:fillRect/>
          </a:stretch>
        </p:blipFill>
        <p:spPr>
          <a:xfrm>
            <a:off x="8795684" y="5494213"/>
            <a:ext cx="1637682" cy="365760"/>
          </a:xfrm>
          <a:prstGeom prst="rect">
            <a:avLst/>
          </a:prstGeom>
        </p:spPr>
      </p:pic>
    </p:spTree>
    <p:extLst>
      <p:ext uri="{BB962C8B-B14F-4D97-AF65-F5344CB8AC3E}">
        <p14:creationId xmlns:p14="http://schemas.microsoft.com/office/powerpoint/2010/main" val="224650214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pic>
        <p:nvPicPr>
          <p:cNvPr id="5" name="Picture 4" descr="College graduates in caps and gowns. ">
            <a:extLst>
              <a:ext uri="{FF2B5EF4-FFF2-40B4-BE49-F238E27FC236}">
                <a16:creationId xmlns:a16="http://schemas.microsoft.com/office/drawing/2014/main" id="{253915E1-69B8-4DB5-9B2B-9125ECA4CE43}"/>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13" name="Rectangle 12">
            <a:extLst>
              <a:ext uri="{FF2B5EF4-FFF2-40B4-BE49-F238E27FC236}">
                <a16:creationId xmlns:a16="http://schemas.microsoft.com/office/drawing/2014/main" id="{9EABC16D-AABE-42C6-809B-83459FA4EFF6}"/>
              </a:ext>
              <a:ext uri="{C183D7F6-B498-43B3-948B-1728B52AA6E4}">
                <adec:decorative xmlns:adec="http://schemas.microsoft.com/office/drawing/2017/decorative" val="1"/>
              </a:ext>
            </a:extLst>
          </p:cNvPr>
          <p:cNvSpPr/>
          <p:nvPr userDrawn="1"/>
        </p:nvSpPr>
        <p:spPr>
          <a:xfrm>
            <a:off x="1004162" y="3788228"/>
            <a:ext cx="11184294" cy="2907911"/>
          </a:xfrm>
          <a:prstGeom prst="rect">
            <a:avLst/>
          </a:prstGeom>
          <a:solidFill>
            <a:schemeClr val="accent1">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D2C558A7-1AA9-4BEF-8FA0-522C7FEADB65}"/>
              </a:ext>
            </a:extLst>
          </p:cNvPr>
          <p:cNvSpPr>
            <a:spLocks noGrp="1"/>
          </p:cNvSpPr>
          <p:nvPr>
            <p:ph type="title" hasCustomPrompt="1"/>
          </p:nvPr>
        </p:nvSpPr>
        <p:spPr>
          <a:xfrm>
            <a:off x="1007706" y="3788229"/>
            <a:ext cx="11184294" cy="1619844"/>
          </a:xfrm>
          <a:noFill/>
        </p:spPr>
        <p:txBody>
          <a:bodyPr anchor="b"/>
          <a:lstStyle>
            <a:lvl1pPr>
              <a:defRPr sz="6000">
                <a:solidFill>
                  <a:schemeClr val="bg1"/>
                </a:solidFill>
              </a:defRPr>
            </a:lvl1pPr>
          </a:lstStyle>
          <a:p>
            <a:r>
              <a:rPr lang="en-US" dirty="0"/>
              <a:t>Divider Slide</a:t>
            </a:r>
          </a:p>
        </p:txBody>
      </p:sp>
      <p:sp>
        <p:nvSpPr>
          <p:cNvPr id="3" name="Text Placeholder 2">
            <a:extLst>
              <a:ext uri="{FF2B5EF4-FFF2-40B4-BE49-F238E27FC236}">
                <a16:creationId xmlns:a16="http://schemas.microsoft.com/office/drawing/2014/main" id="{8521C791-C0AE-474C-B19A-949F83140CC5}"/>
              </a:ext>
            </a:extLst>
          </p:cNvPr>
          <p:cNvSpPr>
            <a:spLocks noGrp="1"/>
          </p:cNvSpPr>
          <p:nvPr>
            <p:ph type="body" idx="1" hasCustomPrompt="1"/>
          </p:nvPr>
        </p:nvSpPr>
        <p:spPr>
          <a:xfrm>
            <a:off x="1007706" y="5408073"/>
            <a:ext cx="11184294" cy="1288067"/>
          </a:xfrm>
          <a:noFill/>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Section Title</a:t>
            </a:r>
          </a:p>
        </p:txBody>
      </p:sp>
      <p:sp>
        <p:nvSpPr>
          <p:cNvPr id="9" name="Rectangle 8">
            <a:extLst>
              <a:ext uri="{FF2B5EF4-FFF2-40B4-BE49-F238E27FC236}">
                <a16:creationId xmlns:a16="http://schemas.microsoft.com/office/drawing/2014/main" id="{5E124A46-2921-41EB-8ED1-C7EE860CC836}"/>
              </a:ext>
              <a:ext uri="{C183D7F6-B498-43B3-948B-1728B52AA6E4}">
                <adec:decorative xmlns:adec="http://schemas.microsoft.com/office/drawing/2017/decorative" val="1"/>
              </a:ext>
            </a:extLst>
          </p:cNvPr>
          <p:cNvSpPr/>
          <p:nvPr userDrawn="1"/>
        </p:nvSpPr>
        <p:spPr>
          <a:xfrm>
            <a:off x="182041" y="3825362"/>
            <a:ext cx="640080" cy="640080"/>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045CADED-CAA4-4E58-BB36-005E6086C654}"/>
              </a:ext>
              <a:ext uri="{C183D7F6-B498-43B3-948B-1728B52AA6E4}">
                <adec:decorative xmlns:adec="http://schemas.microsoft.com/office/drawing/2017/decorative" val="1"/>
              </a:ext>
            </a:extLst>
          </p:cNvPr>
          <p:cNvSpPr/>
          <p:nvPr userDrawn="1"/>
        </p:nvSpPr>
        <p:spPr>
          <a:xfrm>
            <a:off x="185585" y="4568928"/>
            <a:ext cx="640080" cy="64008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0FD1BA2B-FE6B-42FF-B6F2-A059B0043EAE}"/>
              </a:ext>
              <a:ext uri="{C183D7F6-B498-43B3-948B-1728B52AA6E4}">
                <adec:decorative xmlns:adec="http://schemas.microsoft.com/office/drawing/2017/decorative" val="1"/>
              </a:ext>
            </a:extLst>
          </p:cNvPr>
          <p:cNvSpPr/>
          <p:nvPr userDrawn="1"/>
        </p:nvSpPr>
        <p:spPr>
          <a:xfrm>
            <a:off x="182041" y="5312494"/>
            <a:ext cx="640080" cy="64008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F459D62E-95E5-44BE-8882-6343115CDBE6}"/>
              </a:ext>
              <a:ext uri="{C183D7F6-B498-43B3-948B-1728B52AA6E4}">
                <adec:decorative xmlns:adec="http://schemas.microsoft.com/office/drawing/2017/decorative" val="1"/>
              </a:ext>
            </a:extLst>
          </p:cNvPr>
          <p:cNvSpPr/>
          <p:nvPr userDrawn="1"/>
        </p:nvSpPr>
        <p:spPr>
          <a:xfrm>
            <a:off x="182041" y="6056060"/>
            <a:ext cx="640080" cy="64008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05906899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0798D5-0E70-405A-8647-0FF532A87529}"/>
              </a:ext>
            </a:extLst>
          </p:cNvPr>
          <p:cNvSpPr>
            <a:spLocks noGrp="1"/>
          </p:cNvSpPr>
          <p:nvPr>
            <p:ph type="title" hasCustomPrompt="1"/>
          </p:nvPr>
        </p:nvSpPr>
        <p:spPr/>
        <p:txBody>
          <a:bodyPr/>
          <a:lstStyle>
            <a:lvl1pPr>
              <a:defRPr/>
            </a:lvl1pPr>
          </a:lstStyle>
          <a:p>
            <a:r>
              <a:rPr lang="en-US" dirty="0"/>
              <a:t>Slide Title</a:t>
            </a:r>
          </a:p>
        </p:txBody>
      </p:sp>
      <p:sp>
        <p:nvSpPr>
          <p:cNvPr id="3" name="Content Placeholder 2">
            <a:extLst>
              <a:ext uri="{FF2B5EF4-FFF2-40B4-BE49-F238E27FC236}">
                <a16:creationId xmlns:a16="http://schemas.microsoft.com/office/drawing/2014/main" id="{5FDA8E33-361C-408B-BAB7-795EF94DB7CC}"/>
              </a:ext>
            </a:extLst>
          </p:cNvPr>
          <p:cNvSpPr>
            <a:spLocks noGrp="1"/>
          </p:cNvSpPr>
          <p:nvPr>
            <p:ph sz="half" idx="1" hasCustomPrompt="1"/>
          </p:nvPr>
        </p:nvSpPr>
        <p:spPr>
          <a:xfrm>
            <a:off x="1329690" y="1825625"/>
            <a:ext cx="5181600" cy="4240509"/>
          </a:xfrm>
        </p:spPr>
        <p:txBody>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a:lvl5pPr>
          </a:lstStyle>
          <a:p>
            <a:pPr marL="228600" marR="0" lvl="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srgbClr val="464646"/>
                </a:solidFill>
                <a:effectLst/>
                <a:uLnTx/>
                <a:uFillTx/>
                <a:latin typeface="+mn-lt"/>
                <a:ea typeface="+mn-ea"/>
                <a:cs typeface="+mn-cs"/>
              </a:rPr>
              <a:t>Level 1</a:t>
            </a:r>
          </a:p>
          <a:p>
            <a:pPr marL="80010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solidFill>
                <a:effectLst/>
                <a:uLnTx/>
                <a:uFillTx/>
                <a:latin typeface="+mn-lt"/>
                <a:ea typeface="+mn-ea"/>
                <a:cs typeface="+mn-cs"/>
              </a:rPr>
              <a:t>Level 2</a:t>
            </a:r>
          </a:p>
          <a:p>
            <a:pPr marL="1143000" marR="0" lvl="2"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solidFill>
                <a:effectLst/>
                <a:uLnTx/>
                <a:uFillTx/>
                <a:latin typeface="+mn-lt"/>
                <a:ea typeface="+mn-ea"/>
                <a:cs typeface="+mn-cs"/>
              </a:rPr>
              <a:t>Level 3</a:t>
            </a:r>
          </a:p>
          <a:p>
            <a:pPr marL="1600200" marR="0" lvl="3"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464646"/>
                </a:solidFill>
                <a:effectLst/>
                <a:uLnTx/>
                <a:uFillTx/>
                <a:latin typeface="+mn-lt"/>
                <a:ea typeface="+mn-ea"/>
                <a:cs typeface="+mn-cs"/>
              </a:rPr>
              <a:t>Level 4</a:t>
            </a:r>
          </a:p>
          <a:p>
            <a:pPr marL="2057400" marR="0" lvl="4"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464646"/>
                </a:solidFill>
                <a:effectLst/>
                <a:uLnTx/>
                <a:uFillTx/>
                <a:latin typeface="+mn-lt"/>
                <a:ea typeface="+mn-ea"/>
                <a:cs typeface="+mn-cs"/>
              </a:rPr>
              <a:t>Level 5</a:t>
            </a:r>
          </a:p>
        </p:txBody>
      </p:sp>
      <p:sp>
        <p:nvSpPr>
          <p:cNvPr id="4" name="Content Placeholder 3">
            <a:extLst>
              <a:ext uri="{FF2B5EF4-FFF2-40B4-BE49-F238E27FC236}">
                <a16:creationId xmlns:a16="http://schemas.microsoft.com/office/drawing/2014/main" id="{2C40679F-2D94-49E5-8B0F-29399E9E10CE}"/>
              </a:ext>
            </a:extLst>
          </p:cNvPr>
          <p:cNvSpPr>
            <a:spLocks noGrp="1"/>
          </p:cNvSpPr>
          <p:nvPr>
            <p:ph sz="half" idx="2" hasCustomPrompt="1"/>
          </p:nvPr>
        </p:nvSpPr>
        <p:spPr>
          <a:xfrm>
            <a:off x="6663690" y="1825625"/>
            <a:ext cx="5181600" cy="4240509"/>
          </a:xfrm>
        </p:spPr>
        <p:txBody>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a:lvl5pPr>
          </a:lstStyle>
          <a:p>
            <a:pPr marL="228600" marR="0" lvl="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srgbClr val="464646"/>
                </a:solidFill>
                <a:effectLst/>
                <a:uLnTx/>
                <a:uFillTx/>
                <a:latin typeface="+mn-lt"/>
                <a:ea typeface="+mn-ea"/>
                <a:cs typeface="+mn-cs"/>
              </a:rPr>
              <a:t>Level 1</a:t>
            </a:r>
          </a:p>
          <a:p>
            <a:pPr marL="80010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solidFill>
                <a:effectLst/>
                <a:uLnTx/>
                <a:uFillTx/>
                <a:latin typeface="+mn-lt"/>
                <a:ea typeface="+mn-ea"/>
                <a:cs typeface="+mn-cs"/>
              </a:rPr>
              <a:t>Level 2</a:t>
            </a:r>
          </a:p>
          <a:p>
            <a:pPr marL="1143000" marR="0" lvl="2"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solidFill>
                <a:effectLst/>
                <a:uLnTx/>
                <a:uFillTx/>
                <a:latin typeface="+mn-lt"/>
                <a:ea typeface="+mn-ea"/>
                <a:cs typeface="+mn-cs"/>
              </a:rPr>
              <a:t>Level 3</a:t>
            </a:r>
          </a:p>
          <a:p>
            <a:pPr marL="1600200" marR="0" lvl="3"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464646"/>
                </a:solidFill>
                <a:effectLst/>
                <a:uLnTx/>
                <a:uFillTx/>
                <a:latin typeface="+mn-lt"/>
                <a:ea typeface="+mn-ea"/>
                <a:cs typeface="+mn-cs"/>
              </a:rPr>
              <a:t>Level 4</a:t>
            </a:r>
          </a:p>
          <a:p>
            <a:pPr marL="2057400" marR="0" lvl="4"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464646"/>
                </a:solidFill>
                <a:effectLst/>
                <a:uLnTx/>
                <a:uFillTx/>
                <a:latin typeface="+mn-lt"/>
                <a:ea typeface="+mn-ea"/>
                <a:cs typeface="+mn-cs"/>
              </a:rPr>
              <a:t>Level 5</a:t>
            </a:r>
          </a:p>
        </p:txBody>
      </p:sp>
      <p:sp>
        <p:nvSpPr>
          <p:cNvPr id="7" name="Slide Number Placeholder 6">
            <a:extLst>
              <a:ext uri="{FF2B5EF4-FFF2-40B4-BE49-F238E27FC236}">
                <a16:creationId xmlns:a16="http://schemas.microsoft.com/office/drawing/2014/main" id="{48BB45E5-6449-40C5-B8D7-3B73DBFD4D5B}"/>
              </a:ext>
            </a:extLst>
          </p:cNvPr>
          <p:cNvSpPr>
            <a:spLocks noGrp="1"/>
          </p:cNvSpPr>
          <p:nvPr>
            <p:ph type="sldNum" sz="quarter" idx="12"/>
          </p:nvPr>
        </p:nvSpPr>
        <p:spPr/>
        <p:txBody>
          <a:bodyPr/>
          <a:lstStyle/>
          <a:p>
            <a:fld id="{325B1BD1-BAEC-4074-B937-E43B765E4A87}" type="slidenum">
              <a:rPr lang="en-US" smtClean="0"/>
              <a:t>‹#›</a:t>
            </a:fld>
            <a:endParaRPr lang="en-US"/>
          </a:p>
        </p:txBody>
      </p:sp>
    </p:spTree>
    <p:extLst>
      <p:ext uri="{BB962C8B-B14F-4D97-AF65-F5344CB8AC3E}">
        <p14:creationId xmlns:p14="http://schemas.microsoft.com/office/powerpoint/2010/main" val="1947309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659A15F-B6F5-4C05-BDBC-D8D9F8519F42}"/>
              </a:ext>
            </a:extLst>
          </p:cNvPr>
          <p:cNvSpPr>
            <a:spLocks noGrp="1"/>
          </p:cNvSpPr>
          <p:nvPr>
            <p:ph type="title" hasCustomPrompt="1"/>
          </p:nvPr>
        </p:nvSpPr>
        <p:spPr>
          <a:xfrm>
            <a:off x="1427584" y="335903"/>
            <a:ext cx="10764416" cy="1259632"/>
          </a:xfrm>
        </p:spPr>
        <p:txBody>
          <a:bodyPr/>
          <a:lstStyle>
            <a:lvl1pPr>
              <a:defRPr/>
            </a:lvl1pPr>
          </a:lstStyle>
          <a:p>
            <a:r>
              <a:rPr lang="en-US" dirty="0"/>
              <a:t>Slide Title</a:t>
            </a:r>
          </a:p>
        </p:txBody>
      </p:sp>
      <p:sp>
        <p:nvSpPr>
          <p:cNvPr id="3" name="Text Placeholder 2">
            <a:extLst>
              <a:ext uri="{FF2B5EF4-FFF2-40B4-BE49-F238E27FC236}">
                <a16:creationId xmlns:a16="http://schemas.microsoft.com/office/drawing/2014/main" id="{9D8A2F78-7D23-4A1C-B4AF-50CC9AC60481}"/>
              </a:ext>
            </a:extLst>
          </p:cNvPr>
          <p:cNvSpPr>
            <a:spLocks noGrp="1"/>
          </p:cNvSpPr>
          <p:nvPr>
            <p:ph type="body" idx="1" hasCustomPrompt="1"/>
          </p:nvPr>
        </p:nvSpPr>
        <p:spPr>
          <a:xfrm>
            <a:off x="1427584" y="1801791"/>
            <a:ext cx="5157787" cy="70328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Heading</a:t>
            </a:r>
          </a:p>
        </p:txBody>
      </p:sp>
      <p:sp>
        <p:nvSpPr>
          <p:cNvPr id="4" name="Content Placeholder 3">
            <a:extLst>
              <a:ext uri="{FF2B5EF4-FFF2-40B4-BE49-F238E27FC236}">
                <a16:creationId xmlns:a16="http://schemas.microsoft.com/office/drawing/2014/main" id="{8A1A16F3-C80F-48CF-8A3B-5B4971242ED9}"/>
              </a:ext>
            </a:extLst>
          </p:cNvPr>
          <p:cNvSpPr>
            <a:spLocks noGrp="1"/>
          </p:cNvSpPr>
          <p:nvPr>
            <p:ph sz="half" idx="2" hasCustomPrompt="1"/>
          </p:nvPr>
        </p:nvSpPr>
        <p:spPr>
          <a:xfrm>
            <a:off x="1427584" y="2539365"/>
            <a:ext cx="5157787" cy="3415665"/>
          </a:xfrm>
        </p:spPr>
        <p:txBody>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a:lvl5pPr>
          </a:lstStyle>
          <a:p>
            <a:pPr marL="228600" marR="0" lvl="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srgbClr val="464646"/>
                </a:solidFill>
                <a:effectLst/>
                <a:uLnTx/>
                <a:uFillTx/>
                <a:latin typeface="+mn-lt"/>
                <a:ea typeface="+mn-ea"/>
                <a:cs typeface="+mn-cs"/>
              </a:rPr>
              <a:t>Level 1</a:t>
            </a:r>
          </a:p>
          <a:p>
            <a:pPr marL="80010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solidFill>
                <a:effectLst/>
                <a:uLnTx/>
                <a:uFillTx/>
                <a:latin typeface="+mn-lt"/>
                <a:ea typeface="+mn-ea"/>
                <a:cs typeface="+mn-cs"/>
              </a:rPr>
              <a:t>Level 2</a:t>
            </a:r>
          </a:p>
          <a:p>
            <a:pPr marL="1143000" marR="0" lvl="2"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solidFill>
                <a:effectLst/>
                <a:uLnTx/>
                <a:uFillTx/>
                <a:latin typeface="+mn-lt"/>
                <a:ea typeface="+mn-ea"/>
                <a:cs typeface="+mn-cs"/>
              </a:rPr>
              <a:t>Level 3</a:t>
            </a:r>
          </a:p>
          <a:p>
            <a:pPr marL="1600200" marR="0" lvl="3"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464646"/>
                </a:solidFill>
                <a:effectLst/>
                <a:uLnTx/>
                <a:uFillTx/>
                <a:latin typeface="+mn-lt"/>
                <a:ea typeface="+mn-ea"/>
                <a:cs typeface="+mn-cs"/>
              </a:rPr>
              <a:t>Level 4</a:t>
            </a:r>
          </a:p>
          <a:p>
            <a:pPr marL="2057400" marR="0" lvl="4"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464646"/>
                </a:solidFill>
                <a:effectLst/>
                <a:uLnTx/>
                <a:uFillTx/>
                <a:latin typeface="+mn-lt"/>
                <a:ea typeface="+mn-ea"/>
                <a:cs typeface="+mn-cs"/>
              </a:rPr>
              <a:t>Level 5</a:t>
            </a:r>
          </a:p>
        </p:txBody>
      </p:sp>
      <p:sp>
        <p:nvSpPr>
          <p:cNvPr id="5" name="Text Placeholder 4">
            <a:extLst>
              <a:ext uri="{FF2B5EF4-FFF2-40B4-BE49-F238E27FC236}">
                <a16:creationId xmlns:a16="http://schemas.microsoft.com/office/drawing/2014/main" id="{84A43B2B-C5D6-4F73-AF19-E0EE7B798413}"/>
              </a:ext>
            </a:extLst>
          </p:cNvPr>
          <p:cNvSpPr>
            <a:spLocks noGrp="1"/>
          </p:cNvSpPr>
          <p:nvPr>
            <p:ph type="body" sz="quarter" idx="3" hasCustomPrompt="1"/>
          </p:nvPr>
        </p:nvSpPr>
        <p:spPr>
          <a:xfrm>
            <a:off x="6759996" y="1801791"/>
            <a:ext cx="5183188" cy="703283"/>
          </a:xfrm>
        </p:spPr>
        <p:txBody>
          <a:bodyPr anchor="b">
            <a:normAutofit/>
          </a:bodyPr>
          <a:lstStyle>
            <a:lvl1pPr marL="0" indent="0">
              <a:buNone/>
              <a:defRPr sz="3200" b="1">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a:t>Heading</a:t>
            </a:r>
          </a:p>
        </p:txBody>
      </p:sp>
      <p:sp>
        <p:nvSpPr>
          <p:cNvPr id="6" name="Content Placeholder 5">
            <a:extLst>
              <a:ext uri="{FF2B5EF4-FFF2-40B4-BE49-F238E27FC236}">
                <a16:creationId xmlns:a16="http://schemas.microsoft.com/office/drawing/2014/main" id="{B5BE9051-033F-4D8C-B5B7-894B914F75D2}"/>
              </a:ext>
            </a:extLst>
          </p:cNvPr>
          <p:cNvSpPr>
            <a:spLocks noGrp="1"/>
          </p:cNvSpPr>
          <p:nvPr>
            <p:ph sz="quarter" idx="4" hasCustomPrompt="1"/>
          </p:nvPr>
        </p:nvSpPr>
        <p:spPr>
          <a:xfrm>
            <a:off x="6759996" y="2539365"/>
            <a:ext cx="5183188" cy="3415665"/>
          </a:xfrm>
        </p:spPr>
        <p:txBody>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a:lvl5pPr>
          </a:lstStyle>
          <a:p>
            <a:pPr marL="228600" marR="0" lvl="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srgbClr val="464646"/>
                </a:solidFill>
                <a:effectLst/>
                <a:uLnTx/>
                <a:uFillTx/>
                <a:latin typeface="+mn-lt"/>
                <a:ea typeface="+mn-ea"/>
                <a:cs typeface="+mn-cs"/>
              </a:rPr>
              <a:t>Level 1</a:t>
            </a:r>
          </a:p>
          <a:p>
            <a:pPr marL="80010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solidFill>
                <a:effectLst/>
                <a:uLnTx/>
                <a:uFillTx/>
                <a:latin typeface="+mn-lt"/>
                <a:ea typeface="+mn-ea"/>
                <a:cs typeface="+mn-cs"/>
              </a:rPr>
              <a:t>Level 2</a:t>
            </a:r>
          </a:p>
          <a:p>
            <a:pPr marL="1143000" marR="0" lvl="2"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solidFill>
                <a:effectLst/>
                <a:uLnTx/>
                <a:uFillTx/>
                <a:latin typeface="+mn-lt"/>
                <a:ea typeface="+mn-ea"/>
                <a:cs typeface="+mn-cs"/>
              </a:rPr>
              <a:t>Level 3</a:t>
            </a:r>
          </a:p>
          <a:p>
            <a:pPr marL="1600200" marR="0" lvl="3"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464646"/>
                </a:solidFill>
                <a:effectLst/>
                <a:uLnTx/>
                <a:uFillTx/>
                <a:latin typeface="+mn-lt"/>
                <a:ea typeface="+mn-ea"/>
                <a:cs typeface="+mn-cs"/>
              </a:rPr>
              <a:t>Level 4</a:t>
            </a:r>
          </a:p>
          <a:p>
            <a:pPr marL="2057400" marR="0" lvl="4"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464646"/>
                </a:solidFill>
                <a:effectLst/>
                <a:uLnTx/>
                <a:uFillTx/>
                <a:latin typeface="+mn-lt"/>
                <a:ea typeface="+mn-ea"/>
                <a:cs typeface="+mn-cs"/>
              </a:rPr>
              <a:t>Level 5</a:t>
            </a:r>
          </a:p>
        </p:txBody>
      </p:sp>
      <p:sp>
        <p:nvSpPr>
          <p:cNvPr id="9" name="Slide Number Placeholder 8">
            <a:extLst>
              <a:ext uri="{FF2B5EF4-FFF2-40B4-BE49-F238E27FC236}">
                <a16:creationId xmlns:a16="http://schemas.microsoft.com/office/drawing/2014/main" id="{56C4EA69-7F1F-4D5B-A283-A1A04B2B8A6E}"/>
              </a:ext>
            </a:extLst>
          </p:cNvPr>
          <p:cNvSpPr>
            <a:spLocks noGrp="1"/>
          </p:cNvSpPr>
          <p:nvPr>
            <p:ph type="sldNum" sz="quarter" idx="12"/>
          </p:nvPr>
        </p:nvSpPr>
        <p:spPr/>
        <p:txBody>
          <a:bodyPr/>
          <a:lstStyle/>
          <a:p>
            <a:fld id="{325B1BD1-BAEC-4074-B937-E43B765E4A87}" type="slidenum">
              <a:rPr lang="en-US" smtClean="0"/>
              <a:t>‹#›</a:t>
            </a:fld>
            <a:endParaRPr lang="en-US"/>
          </a:p>
        </p:txBody>
      </p:sp>
    </p:spTree>
    <p:extLst>
      <p:ext uri="{BB962C8B-B14F-4D97-AF65-F5344CB8AC3E}">
        <p14:creationId xmlns:p14="http://schemas.microsoft.com/office/powerpoint/2010/main" val="23514225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C0278E-789B-4CB9-B072-29CCE8A3E181}"/>
              </a:ext>
            </a:extLst>
          </p:cNvPr>
          <p:cNvSpPr>
            <a:spLocks noGrp="1"/>
          </p:cNvSpPr>
          <p:nvPr>
            <p:ph type="title" hasCustomPrompt="1"/>
          </p:nvPr>
        </p:nvSpPr>
        <p:spPr/>
        <p:txBody>
          <a:bodyPr/>
          <a:lstStyle>
            <a:lvl1pPr>
              <a:defRPr/>
            </a:lvl1pPr>
          </a:lstStyle>
          <a:p>
            <a:r>
              <a:rPr lang="en-US" dirty="0"/>
              <a:t>Slide Title</a:t>
            </a:r>
          </a:p>
        </p:txBody>
      </p:sp>
      <p:sp>
        <p:nvSpPr>
          <p:cNvPr id="5" name="Slide Number Placeholder 4">
            <a:extLst>
              <a:ext uri="{FF2B5EF4-FFF2-40B4-BE49-F238E27FC236}">
                <a16:creationId xmlns:a16="http://schemas.microsoft.com/office/drawing/2014/main" id="{B544962C-4B38-402D-8C9E-802E4026656E}"/>
              </a:ext>
            </a:extLst>
          </p:cNvPr>
          <p:cNvSpPr>
            <a:spLocks noGrp="1"/>
          </p:cNvSpPr>
          <p:nvPr>
            <p:ph type="sldNum" sz="quarter" idx="12"/>
          </p:nvPr>
        </p:nvSpPr>
        <p:spPr/>
        <p:txBody>
          <a:bodyPr/>
          <a:lstStyle/>
          <a:p>
            <a:fld id="{325B1BD1-BAEC-4074-B937-E43B765E4A87}" type="slidenum">
              <a:rPr lang="en-US" smtClean="0"/>
              <a:t>‹#›</a:t>
            </a:fld>
            <a:endParaRPr lang="en-US"/>
          </a:p>
        </p:txBody>
      </p:sp>
    </p:spTree>
    <p:extLst>
      <p:ext uri="{BB962C8B-B14F-4D97-AF65-F5344CB8AC3E}">
        <p14:creationId xmlns:p14="http://schemas.microsoft.com/office/powerpoint/2010/main" val="8561934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D159DBB-8C21-4638-ADB2-3A7C006A3375}"/>
              </a:ext>
            </a:extLst>
          </p:cNvPr>
          <p:cNvSpPr>
            <a:spLocks noGrp="1"/>
          </p:cNvSpPr>
          <p:nvPr>
            <p:ph type="sldNum" sz="quarter" idx="12"/>
          </p:nvPr>
        </p:nvSpPr>
        <p:spPr/>
        <p:txBody>
          <a:bodyPr/>
          <a:lstStyle/>
          <a:p>
            <a:fld id="{325B1BD1-BAEC-4074-B937-E43B765E4A87}" type="slidenum">
              <a:rPr lang="en-US" smtClean="0"/>
              <a:t>‹#›</a:t>
            </a:fld>
            <a:endParaRPr lang="en-US"/>
          </a:p>
        </p:txBody>
      </p:sp>
    </p:spTree>
    <p:extLst>
      <p:ext uri="{BB962C8B-B14F-4D97-AF65-F5344CB8AC3E}">
        <p14:creationId xmlns:p14="http://schemas.microsoft.com/office/powerpoint/2010/main" val="31068904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7766C0A-9C3D-43C7-BFB1-DB8AA79234B5}"/>
              </a:ext>
            </a:extLst>
          </p:cNvPr>
          <p:cNvSpPr>
            <a:spLocks noGrp="1"/>
          </p:cNvSpPr>
          <p:nvPr>
            <p:ph type="title" hasCustomPrompt="1"/>
          </p:nvPr>
        </p:nvSpPr>
        <p:spPr>
          <a:xfrm>
            <a:off x="1399592" y="326571"/>
            <a:ext cx="4013213" cy="1600201"/>
          </a:xfrm>
        </p:spPr>
        <p:txBody>
          <a:bodyPr anchor="b"/>
          <a:lstStyle>
            <a:lvl1pPr>
              <a:defRPr sz="3200"/>
            </a:lvl1pPr>
          </a:lstStyle>
          <a:p>
            <a:r>
              <a:rPr lang="en-US" dirty="0"/>
              <a:t>Slide Title</a:t>
            </a:r>
          </a:p>
        </p:txBody>
      </p:sp>
      <p:sp>
        <p:nvSpPr>
          <p:cNvPr id="3" name="Content Placeholder 2">
            <a:extLst>
              <a:ext uri="{FF2B5EF4-FFF2-40B4-BE49-F238E27FC236}">
                <a16:creationId xmlns:a16="http://schemas.microsoft.com/office/drawing/2014/main" id="{122496F0-DE9F-475D-B234-0E0F1E78EB77}"/>
              </a:ext>
            </a:extLst>
          </p:cNvPr>
          <p:cNvSpPr>
            <a:spLocks noGrp="1"/>
          </p:cNvSpPr>
          <p:nvPr>
            <p:ph idx="1" hasCustomPrompt="1"/>
          </p:nvPr>
        </p:nvSpPr>
        <p:spPr>
          <a:xfrm>
            <a:off x="5674678" y="326571"/>
            <a:ext cx="6172200" cy="5924939"/>
          </a:xfrm>
        </p:spPr>
        <p:txBody>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3200"/>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800"/>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400"/>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2000"/>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2000"/>
            </a:lvl5pPr>
            <a:lvl6pPr>
              <a:defRPr sz="2000"/>
            </a:lvl6pPr>
            <a:lvl7pPr>
              <a:defRPr sz="2000"/>
            </a:lvl7pPr>
            <a:lvl8pPr>
              <a:defRPr sz="2000"/>
            </a:lvl8pPr>
            <a:lvl9pPr>
              <a:defRPr sz="2000"/>
            </a:lvl9pPr>
          </a:lstStyle>
          <a:p>
            <a:pPr marL="228600" marR="0" lvl="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srgbClr val="464646"/>
                </a:solidFill>
                <a:effectLst/>
                <a:uLnTx/>
                <a:uFillTx/>
                <a:latin typeface="+mn-lt"/>
                <a:ea typeface="+mn-ea"/>
                <a:cs typeface="+mn-cs"/>
              </a:rPr>
              <a:t>Level 1</a:t>
            </a:r>
          </a:p>
          <a:p>
            <a:pPr marL="80010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solidFill>
                <a:effectLst/>
                <a:uLnTx/>
                <a:uFillTx/>
                <a:latin typeface="+mn-lt"/>
                <a:ea typeface="+mn-ea"/>
                <a:cs typeface="+mn-cs"/>
              </a:rPr>
              <a:t>Level 2</a:t>
            </a:r>
          </a:p>
          <a:p>
            <a:pPr marL="1143000" marR="0" lvl="2"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solidFill>
                <a:effectLst/>
                <a:uLnTx/>
                <a:uFillTx/>
                <a:latin typeface="+mn-lt"/>
                <a:ea typeface="+mn-ea"/>
                <a:cs typeface="+mn-cs"/>
              </a:rPr>
              <a:t>Level 3</a:t>
            </a:r>
          </a:p>
          <a:p>
            <a:pPr marL="1600200" marR="0" lvl="3"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464646"/>
                </a:solidFill>
                <a:effectLst/>
                <a:uLnTx/>
                <a:uFillTx/>
                <a:latin typeface="+mn-lt"/>
                <a:ea typeface="+mn-ea"/>
                <a:cs typeface="+mn-cs"/>
              </a:rPr>
              <a:t>Level 4</a:t>
            </a:r>
          </a:p>
          <a:p>
            <a:pPr marL="2057400" marR="0" lvl="4"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464646"/>
                </a:solidFill>
                <a:effectLst/>
                <a:uLnTx/>
                <a:uFillTx/>
                <a:latin typeface="+mn-lt"/>
                <a:ea typeface="+mn-ea"/>
                <a:cs typeface="+mn-cs"/>
              </a:rPr>
              <a:t>Level 5</a:t>
            </a:r>
          </a:p>
        </p:txBody>
      </p:sp>
      <p:sp>
        <p:nvSpPr>
          <p:cNvPr id="4" name="Text Placeholder 3">
            <a:extLst>
              <a:ext uri="{FF2B5EF4-FFF2-40B4-BE49-F238E27FC236}">
                <a16:creationId xmlns:a16="http://schemas.microsoft.com/office/drawing/2014/main" id="{28D2C66F-FDF8-4EED-B1A2-72C446FC53F0}"/>
              </a:ext>
            </a:extLst>
          </p:cNvPr>
          <p:cNvSpPr>
            <a:spLocks noGrp="1"/>
          </p:cNvSpPr>
          <p:nvPr>
            <p:ph type="body" sz="half" idx="2" hasCustomPrompt="1"/>
          </p:nvPr>
        </p:nvSpPr>
        <p:spPr>
          <a:xfrm>
            <a:off x="1399592" y="1948996"/>
            <a:ext cx="4013213" cy="43025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Text</a:t>
            </a:r>
          </a:p>
        </p:txBody>
      </p:sp>
      <p:sp>
        <p:nvSpPr>
          <p:cNvPr id="7" name="Slide Number Placeholder 6">
            <a:extLst>
              <a:ext uri="{FF2B5EF4-FFF2-40B4-BE49-F238E27FC236}">
                <a16:creationId xmlns:a16="http://schemas.microsoft.com/office/drawing/2014/main" id="{6F859F44-A1FA-48B4-94EC-8011C09B1D18}"/>
              </a:ext>
            </a:extLst>
          </p:cNvPr>
          <p:cNvSpPr>
            <a:spLocks noGrp="1"/>
          </p:cNvSpPr>
          <p:nvPr>
            <p:ph type="sldNum" sz="quarter" idx="12"/>
          </p:nvPr>
        </p:nvSpPr>
        <p:spPr/>
        <p:txBody>
          <a:bodyPr/>
          <a:lstStyle/>
          <a:p>
            <a:fld id="{325B1BD1-BAEC-4074-B937-E43B765E4A87}" type="slidenum">
              <a:rPr lang="en-US" smtClean="0"/>
              <a:t>‹#›</a:t>
            </a:fld>
            <a:endParaRPr lang="en-US"/>
          </a:p>
        </p:txBody>
      </p:sp>
    </p:spTree>
    <p:extLst>
      <p:ext uri="{BB962C8B-B14F-4D97-AF65-F5344CB8AC3E}">
        <p14:creationId xmlns:p14="http://schemas.microsoft.com/office/powerpoint/2010/main" val="4038785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sv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82B570-78A6-4504-A96D-03A8EA814254}"/>
              </a:ext>
            </a:extLst>
          </p:cNvPr>
          <p:cNvSpPr>
            <a:spLocks noGrp="1"/>
          </p:cNvSpPr>
          <p:nvPr>
            <p:ph type="title"/>
          </p:nvPr>
        </p:nvSpPr>
        <p:spPr>
          <a:xfrm>
            <a:off x="1390834" y="332664"/>
            <a:ext cx="10801166" cy="1260132"/>
          </a:xfrm>
          <a:prstGeom prst="rect">
            <a:avLst/>
          </a:prstGeom>
          <a:solidFill>
            <a:schemeClr val="accent1"/>
          </a:solidFill>
        </p:spPr>
        <p:txBody>
          <a:bodyPr vert="horz" lIns="91440" tIns="45720" rIns="91440" bIns="45720" rtlCol="0" anchor="ctr">
            <a:normAutofit/>
          </a:bodyPr>
          <a:lstStyle/>
          <a:p>
            <a:r>
              <a:rPr lang="en-US" dirty="0"/>
              <a:t>Primary title style</a:t>
            </a:r>
          </a:p>
        </p:txBody>
      </p:sp>
      <p:sp>
        <p:nvSpPr>
          <p:cNvPr id="3" name="Text Placeholder 2">
            <a:extLst>
              <a:ext uri="{FF2B5EF4-FFF2-40B4-BE49-F238E27FC236}">
                <a16:creationId xmlns:a16="http://schemas.microsoft.com/office/drawing/2014/main" id="{2AAC797D-87B7-46F5-BD46-FB1251FCA749}"/>
              </a:ext>
            </a:extLst>
          </p:cNvPr>
          <p:cNvSpPr>
            <a:spLocks noGrp="1"/>
          </p:cNvSpPr>
          <p:nvPr>
            <p:ph type="body" idx="1"/>
          </p:nvPr>
        </p:nvSpPr>
        <p:spPr>
          <a:xfrm>
            <a:off x="1390833" y="1793163"/>
            <a:ext cx="10424439" cy="4130794"/>
          </a:xfrm>
          <a:prstGeom prst="rect">
            <a:avLst/>
          </a:prstGeom>
        </p:spPr>
        <p:txBody>
          <a:bodyPr vert="horz" lIns="91440" tIns="45720" rIns="91440" bIns="45720" rtlCol="0">
            <a:normAutofit/>
          </a:bodyPr>
          <a:lstStyle/>
          <a:p>
            <a:pPr marL="228600" marR="0" lvl="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r>
              <a:rPr kumimoji="0" lang="en-US" sz="2800" b="0" i="0" u="none" strike="noStrike" kern="1200" cap="none" spc="0" normalizeH="0" baseline="0" noProof="0" dirty="0">
                <a:ln>
                  <a:noFill/>
                </a:ln>
                <a:solidFill>
                  <a:srgbClr val="464646"/>
                </a:solidFill>
                <a:effectLst/>
                <a:uLnTx/>
                <a:uFillTx/>
                <a:latin typeface="+mn-lt"/>
                <a:ea typeface="+mn-ea"/>
                <a:cs typeface="+mn-cs"/>
              </a:rPr>
              <a:t>Level 1</a:t>
            </a:r>
          </a:p>
          <a:p>
            <a:pPr marL="80010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solidFill>
                <a:effectLst/>
                <a:uLnTx/>
                <a:uFillTx/>
                <a:latin typeface="+mn-lt"/>
                <a:ea typeface="+mn-ea"/>
                <a:cs typeface="+mn-cs"/>
              </a:rPr>
              <a:t>Level 2</a:t>
            </a:r>
          </a:p>
          <a:p>
            <a:pPr marL="1143000" marR="0" lvl="2"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solidFill>
                <a:effectLst/>
                <a:uLnTx/>
                <a:uFillTx/>
                <a:latin typeface="+mn-lt"/>
                <a:ea typeface="+mn-ea"/>
                <a:cs typeface="+mn-cs"/>
              </a:rPr>
              <a:t>Level 3</a:t>
            </a:r>
          </a:p>
          <a:p>
            <a:pPr marL="1600200" marR="0" lvl="3"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464646"/>
                </a:solidFill>
                <a:effectLst/>
                <a:uLnTx/>
                <a:uFillTx/>
                <a:latin typeface="+mn-lt"/>
                <a:ea typeface="+mn-ea"/>
                <a:cs typeface="+mn-cs"/>
              </a:rPr>
              <a:t>Level 4</a:t>
            </a:r>
          </a:p>
          <a:p>
            <a:pPr marL="2057400" marR="0" lvl="4"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a:pPr>
            <a:r>
              <a:rPr kumimoji="0" lang="en-US" sz="1200" b="0" i="0" u="none" strike="noStrike" kern="1200" cap="none" spc="0" normalizeH="0" baseline="0" noProof="0" dirty="0">
                <a:ln>
                  <a:noFill/>
                </a:ln>
                <a:solidFill>
                  <a:srgbClr val="464646"/>
                </a:solidFill>
                <a:effectLst/>
                <a:uLnTx/>
                <a:uFillTx/>
                <a:latin typeface="+mn-lt"/>
                <a:ea typeface="+mn-ea"/>
                <a:cs typeface="+mn-cs"/>
              </a:rPr>
              <a:t>Level 5</a:t>
            </a:r>
          </a:p>
        </p:txBody>
      </p:sp>
      <p:sp>
        <p:nvSpPr>
          <p:cNvPr id="4" name="Rectangle 3">
            <a:extLst>
              <a:ext uri="{FF2B5EF4-FFF2-40B4-BE49-F238E27FC236}">
                <a16:creationId xmlns:a16="http://schemas.microsoft.com/office/drawing/2014/main" id="{B532CCEA-77BF-40E2-9781-E17432EC71D9}"/>
              </a:ext>
              <a:ext uri="{C183D7F6-B498-43B3-948B-1728B52AA6E4}">
                <adec:decorative xmlns:adec="http://schemas.microsoft.com/office/drawing/2017/decorative" val="1"/>
              </a:ext>
            </a:extLst>
          </p:cNvPr>
          <p:cNvSpPr/>
          <p:nvPr userDrawn="1"/>
        </p:nvSpPr>
        <p:spPr>
          <a:xfrm>
            <a:off x="58191" y="332663"/>
            <a:ext cx="604843" cy="604843"/>
          </a:xfrm>
          <a:prstGeom prst="rect">
            <a:avLst/>
          </a:prstGeom>
          <a:solidFill>
            <a:schemeClr val="accent1"/>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dirty="0"/>
          </a:p>
        </p:txBody>
      </p:sp>
      <p:sp>
        <p:nvSpPr>
          <p:cNvPr id="9" name="Rectangle 8">
            <a:extLst>
              <a:ext uri="{FF2B5EF4-FFF2-40B4-BE49-F238E27FC236}">
                <a16:creationId xmlns:a16="http://schemas.microsoft.com/office/drawing/2014/main" id="{6A7414E7-76B5-4D4B-A9D4-4FF34A5DDC38}"/>
              </a:ext>
              <a:ext uri="{C183D7F6-B498-43B3-948B-1728B52AA6E4}">
                <adec:decorative xmlns:adec="http://schemas.microsoft.com/office/drawing/2017/decorative" val="1"/>
              </a:ext>
            </a:extLst>
          </p:cNvPr>
          <p:cNvSpPr/>
          <p:nvPr userDrawn="1"/>
        </p:nvSpPr>
        <p:spPr>
          <a:xfrm>
            <a:off x="724513" y="335585"/>
            <a:ext cx="604843" cy="60484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1" name="Rectangle 10">
            <a:extLst>
              <a:ext uri="{FF2B5EF4-FFF2-40B4-BE49-F238E27FC236}">
                <a16:creationId xmlns:a16="http://schemas.microsoft.com/office/drawing/2014/main" id="{70BD3683-200C-42D0-B9E2-7B03A089BD2F}"/>
              </a:ext>
              <a:ext uri="{C183D7F6-B498-43B3-948B-1728B52AA6E4}">
                <adec:decorative xmlns:adec="http://schemas.microsoft.com/office/drawing/2017/decorative" val="1"/>
              </a:ext>
            </a:extLst>
          </p:cNvPr>
          <p:cNvSpPr/>
          <p:nvPr userDrawn="1"/>
        </p:nvSpPr>
        <p:spPr>
          <a:xfrm>
            <a:off x="58192" y="995192"/>
            <a:ext cx="604843" cy="604843"/>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773CA20-E59C-49C1-A331-499BD073437C}"/>
              </a:ext>
              <a:ext uri="{C183D7F6-B498-43B3-948B-1728B52AA6E4}">
                <adec:decorative xmlns:adec="http://schemas.microsoft.com/office/drawing/2017/decorative" val="1"/>
              </a:ext>
            </a:extLst>
          </p:cNvPr>
          <p:cNvSpPr/>
          <p:nvPr userDrawn="1"/>
        </p:nvSpPr>
        <p:spPr>
          <a:xfrm>
            <a:off x="724513" y="987952"/>
            <a:ext cx="604843" cy="604843"/>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AB952059-2EBB-4862-B7C6-29195D43D5B7}"/>
              </a:ext>
              <a:ext uri="{C183D7F6-B498-43B3-948B-1728B52AA6E4}">
                <adec:decorative xmlns:adec="http://schemas.microsoft.com/office/drawing/2017/decorative" val="1"/>
              </a:ext>
            </a:extLst>
          </p:cNvPr>
          <p:cNvSpPr/>
          <p:nvPr userDrawn="1"/>
        </p:nvSpPr>
        <p:spPr>
          <a:xfrm>
            <a:off x="0" y="6525336"/>
            <a:ext cx="12192000" cy="33266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Slide Number Placeholder 5">
            <a:extLst>
              <a:ext uri="{FF2B5EF4-FFF2-40B4-BE49-F238E27FC236}">
                <a16:creationId xmlns:a16="http://schemas.microsoft.com/office/drawing/2014/main" id="{68EF90F1-1C5B-4FC2-B263-526AFD6246EE}"/>
              </a:ext>
            </a:extLst>
          </p:cNvPr>
          <p:cNvSpPr>
            <a:spLocks noGrp="1"/>
          </p:cNvSpPr>
          <p:nvPr>
            <p:ph type="sldNum" sz="quarter" idx="4"/>
          </p:nvPr>
        </p:nvSpPr>
        <p:spPr>
          <a:xfrm>
            <a:off x="4724400" y="6613433"/>
            <a:ext cx="2743200" cy="161285"/>
          </a:xfrm>
          <a:prstGeom prst="rect">
            <a:avLst/>
          </a:prstGeom>
        </p:spPr>
        <p:txBody>
          <a:bodyPr vert="horz" lIns="91440" tIns="45720" rIns="91440" bIns="45720" rtlCol="0" anchor="ctr"/>
          <a:lstStyle>
            <a:lvl1pPr algn="ctr">
              <a:defRPr sz="1200">
                <a:solidFill>
                  <a:schemeClr val="bg1"/>
                </a:solidFill>
              </a:defRPr>
            </a:lvl1pPr>
          </a:lstStyle>
          <a:p>
            <a:fld id="{325B1BD1-BAEC-4074-B937-E43B765E4A87}" type="slidenum">
              <a:rPr lang="en-US" smtClean="0"/>
              <a:pPr/>
              <a:t>‹#›</a:t>
            </a:fld>
            <a:endParaRPr lang="en-US" dirty="0"/>
          </a:p>
        </p:txBody>
      </p:sp>
      <p:pic>
        <p:nvPicPr>
          <p:cNvPr id="13" name="Picture 12" descr="OSRHE logo. ">
            <a:extLst>
              <a:ext uri="{FF2B5EF4-FFF2-40B4-BE49-F238E27FC236}">
                <a16:creationId xmlns:a16="http://schemas.microsoft.com/office/drawing/2014/main" id="{B5248C64-7569-4030-BAED-4D0ECEF76961}"/>
              </a:ext>
            </a:extLst>
          </p:cNvPr>
          <p:cNvPicPr>
            <a:picLocks noChangeAspect="1"/>
          </p:cNvPicPr>
          <p:nvPr userDrawn="1"/>
        </p:nvPicPr>
        <p:blipFill>
          <a:blip cstate="email">
            <a:extLst>
              <a:ext uri="{28A0092B-C50C-407E-A947-70E740481C1C}">
                <a14:useLocalDpi xmlns:a14="http://schemas.microsoft.com/office/drawing/2010/main" val="0"/>
              </a:ext>
              <a:ext uri="{96DAC541-7B7A-43D3-8B79-37D633B846F1}">
                <asvg:svgBlip xmlns:asvg="http://schemas.microsoft.com/office/drawing/2016/SVG/main" r:embed="rId13"/>
              </a:ext>
            </a:extLst>
          </a:blip>
          <a:stretch>
            <a:fillRect/>
          </a:stretch>
        </p:blipFill>
        <p:spPr>
          <a:xfrm>
            <a:off x="10621515" y="6559625"/>
            <a:ext cx="1182439" cy="264086"/>
          </a:xfrm>
          <a:prstGeom prst="rect">
            <a:avLst/>
          </a:prstGeom>
        </p:spPr>
      </p:pic>
    </p:spTree>
    <p:extLst>
      <p:ext uri="{BB962C8B-B14F-4D97-AF65-F5344CB8AC3E}">
        <p14:creationId xmlns:p14="http://schemas.microsoft.com/office/powerpoint/2010/main" val="3552657062"/>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9"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txStyles>
    <p:titleStyle>
      <a:lvl1pPr algn="l" defTabSz="914400" rtl="0" eaLnBrk="1" latinLnBrk="0" hangingPunct="1">
        <a:lnSpc>
          <a:spcPct val="90000"/>
        </a:lnSpc>
        <a:spcBef>
          <a:spcPct val="0"/>
        </a:spcBef>
        <a:buNone/>
        <a:defRPr sz="4000" b="1" kern="1200" cap="all" baseline="0">
          <a:solidFill>
            <a:schemeClr val="bg1"/>
          </a:solidFill>
          <a:latin typeface="+mj-lt"/>
          <a:ea typeface="+mj-ea"/>
          <a:cs typeface="+mj-cs"/>
        </a:defRPr>
      </a:lvl1pPr>
    </p:titleStyle>
    <p:body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457200" marR="0" indent="0" algn="l" defTabSz="914400" rtl="0" eaLnBrk="1" fontAlgn="auto" latinLnBrk="0" hangingPunct="1">
        <a:lnSpc>
          <a:spcPct val="90000"/>
        </a:lnSpc>
        <a:spcBef>
          <a:spcPts val="500"/>
        </a:spcBef>
        <a:spcAft>
          <a:spcPts val="0"/>
        </a:spcAft>
        <a:buClr>
          <a:schemeClr val="accent6"/>
        </a:buClr>
        <a:buSzPct val="100000"/>
        <a:buFont typeface="Arial" panose="020B0604020202020204" pitchFamily="34" charset="0"/>
        <a:buNone/>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00.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03.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11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11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8.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2" Type="http://schemas.openxmlformats.org/officeDocument/2006/relationships/image" Target="../media/image41.png"/><Relationship Id="rId1" Type="http://schemas.openxmlformats.org/officeDocument/2006/relationships/slideLayout" Target="../slideLayouts/slideLayout8.xml"/></Relationships>
</file>

<file path=ppt/slides/_rels/slide13.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44.png"/><Relationship Id="rId1" Type="http://schemas.openxmlformats.org/officeDocument/2006/relationships/slideLayout" Target="../slideLayouts/slideLayout8.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hyperlink" Target="mailto:lwalker@osrhe.edu" TargetMode="External"/><Relationship Id="rId1" Type="http://schemas.openxmlformats.org/officeDocument/2006/relationships/slideLayout" Target="../slideLayouts/slideLayout5.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3.xml.rels><?xml version="1.0" encoding="UTF-8" standalone="yes"?>
<Relationships xmlns="http://schemas.openxmlformats.org/package/2006/relationships"><Relationship Id="rId3" Type="http://schemas.openxmlformats.org/officeDocument/2006/relationships/hyperlink" Target="mailto:https://nc-sara.org/applications-and-approval-forms/" TargetMode="External"/><Relationship Id="rId2" Type="http://schemas.openxmlformats.org/officeDocument/2006/relationships/notesSlide" Target="../notesSlides/notesSlide3.xml"/><Relationship Id="rId1" Type="http://schemas.openxmlformats.org/officeDocument/2006/relationships/slideLayout" Target="../slideLayouts/slideLayout5.xml"/><Relationship Id="rId5" Type="http://schemas.openxmlformats.org/officeDocument/2006/relationships/hyperlink" Target="https://nc-sara.org/sara-learning-station/" TargetMode="External"/><Relationship Id="rId4" Type="http://schemas.openxmlformats.org/officeDocument/2006/relationships/hyperlink" Target="https://nc-sara.org/wp-content/uploads/2026/07/Institution-Application-Quick-Start-Guide-07.01.26.pdf" TargetMode="External"/></Relationships>
</file>

<file path=ppt/slides/_rels/slide24.xml.rels><?xml version="1.0" encoding="UTF-8" standalone="yes"?>
<Relationships xmlns="http://schemas.openxmlformats.org/package/2006/relationships"><Relationship Id="rId3" Type="http://schemas.openxmlformats.org/officeDocument/2006/relationships/hyperlink" Target="nc-sara.org/wp-content/uploads/2026/07/Institution-Application-Quick-Start-Guide-07.01.26.pdf" TargetMode="External"/><Relationship Id="rId2" Type="http://schemas.openxmlformats.org/officeDocument/2006/relationships/notesSlide" Target="../notesSlides/notesSlide4.xml"/><Relationship Id="rId1" Type="http://schemas.openxmlformats.org/officeDocument/2006/relationships/slideLayout" Target="../slideLayouts/slideLayout5.xml"/><Relationship Id="rId5" Type="http://schemas.openxmlformats.org/officeDocument/2006/relationships/hyperlink" Target="https://www.oscn.net/applications/oscn/deliverdocument.asp?id=91522&amp;hits=" TargetMode="External"/><Relationship Id="rId4" Type="http://schemas.openxmlformats.org/officeDocument/2006/relationships/hyperlink" Target="https://osrhe.sharepoint.com/:b:/s/OSRHEExternalSharing/AcademicDeptExternalSharing/CollegeProgramsExternalSharing/IQDM2fc5m0ERTIUs41WayjMLAauDCOCv-im2Bs6BygqWG0g?e=SyVcvT" TargetMode="External"/></Relationships>
</file>

<file path=ppt/slides/_rels/slide25.xml.rels><?xml version="1.0" encoding="UTF-8" standalone="yes"?>
<Relationships xmlns="http://schemas.openxmlformats.org/package/2006/relationships"><Relationship Id="rId3" Type="http://schemas.openxmlformats.org/officeDocument/2006/relationships/hyperlink" Target="mailto:lwalker@osrhe.edu" TargetMode="External"/><Relationship Id="rId2" Type="http://schemas.openxmlformats.org/officeDocument/2006/relationships/notesSlide" Target="../notesSlides/notesSlide5.xml"/><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2" Type="http://schemas.openxmlformats.org/officeDocument/2006/relationships/hyperlink" Target="https://nces.ed.gov/ipeds/datacenter/InstitutionByName.aspx?goToReportId=1&amp;sid=31f0c209-81bf-473f-83a9-330625d1c9ad&amp;rtid=1" TargetMode="External"/><Relationship Id="rId1" Type="http://schemas.openxmlformats.org/officeDocument/2006/relationships/slideLayout" Target="../slideLayouts/slideLayout5.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xml.rels><?xml version="1.0" encoding="UTF-8" standalone="yes"?>
<Relationships xmlns="http://schemas.openxmlformats.org/package/2006/relationships"><Relationship Id="rId8" Type="http://schemas.openxmlformats.org/officeDocument/2006/relationships/hyperlink" Target="mailto:jwood@osrhe.edu" TargetMode="External"/><Relationship Id="rId3" Type="http://schemas.openxmlformats.org/officeDocument/2006/relationships/hyperlink" Target="mailto:adunn@osrhe.edu" TargetMode="External"/><Relationship Id="rId7" Type="http://schemas.openxmlformats.org/officeDocument/2006/relationships/hyperlink" Target="mailto:ewalker@osrhe.edu" TargetMode="External"/><Relationship Id="rId2" Type="http://schemas.openxmlformats.org/officeDocument/2006/relationships/hyperlink" Target="mailto:sbeauchamp@osrhe.edu" TargetMode="External"/><Relationship Id="rId1" Type="http://schemas.openxmlformats.org/officeDocument/2006/relationships/slideLayout" Target="../slideLayouts/slideLayout2.xml"/><Relationship Id="rId6" Type="http://schemas.openxmlformats.org/officeDocument/2006/relationships/hyperlink" Target="mailto:gthompson@osrhe.edu" TargetMode="External"/><Relationship Id="rId5" Type="http://schemas.openxmlformats.org/officeDocument/2006/relationships/hyperlink" Target="mailto:hpeck@osrhe.edu" TargetMode="External"/><Relationship Id="rId4" Type="http://schemas.openxmlformats.org/officeDocument/2006/relationships/hyperlink" Target="mailto:aicenhour@osrhe.edu" TargetMode="Externa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1.xml.rels><?xml version="1.0" encoding="UTF-8" standalone="yes"?>
<Relationships xmlns="http://schemas.openxmlformats.org/package/2006/relationships"><Relationship Id="rId8" Type="http://schemas.openxmlformats.org/officeDocument/2006/relationships/hyperlink" Target="https://www.ecfr.gov/current/title-34/part-668/section-668.14#p-668.14(b)(32)" TargetMode="External"/><Relationship Id="rId3" Type="http://schemas.openxmlformats.org/officeDocument/2006/relationships/image" Target="../media/image45.png"/><Relationship Id="rId7" Type="http://schemas.openxmlformats.org/officeDocument/2006/relationships/hyperlink" Target="https://osrhe.sharepoint.com/:b:/s/OSRHEExternalSharing/AcademicDeptExternalSharing/CollegeProgramsExternalSharing/IQDLEvtawXlLTK8ig0P4JkBsAZZE54TxwdZ96z7BbpWgy18?e=bwbTzC" TargetMode="External"/><Relationship Id="rId2" Type="http://schemas.openxmlformats.org/officeDocument/2006/relationships/hyperlink" Target="https://www.higheredlicensurepros.com/" TargetMode="External"/><Relationship Id="rId1" Type="http://schemas.openxmlformats.org/officeDocument/2006/relationships/slideLayout" Target="../slideLayouts/slideLayout5.xml"/><Relationship Id="rId6" Type="http://schemas.openxmlformats.org/officeDocument/2006/relationships/hyperlink" Target="https://wcetsan.wiche.edu/resources/professional-licensure" TargetMode="External"/><Relationship Id="rId5" Type="http://schemas.openxmlformats.org/officeDocument/2006/relationships/image" Target="../media/image46.png"/><Relationship Id="rId10" Type="http://schemas.openxmlformats.org/officeDocument/2006/relationships/hyperlink" Target="https://www.ed.gov/laws-and-policy/higher-education-laws-and-policy/certification-procedures-questions-and-answers#ldr" TargetMode="External"/><Relationship Id="rId4" Type="http://schemas.openxmlformats.org/officeDocument/2006/relationships/hyperlink" Target="https://wcetsan.wiche.edu/" TargetMode="External"/><Relationship Id="rId9" Type="http://schemas.openxmlformats.org/officeDocument/2006/relationships/hyperlink" Target="https://www.ecfr.gov/current/title-34/subtitle-B/chapter-VI/part-668/subpart-D/section-668.43" TargetMode="External"/></Relationships>
</file>

<file path=ppt/slides/_rels/slide32.xml.rels><?xml version="1.0" encoding="UTF-8" standalone="yes"?>
<Relationships xmlns="http://schemas.openxmlformats.org/package/2006/relationships"><Relationship Id="rId8" Type="http://schemas.openxmlformats.org/officeDocument/2006/relationships/hyperlink" Target="https://www.whitehouse.gov/presidential-actions/executive-orders/" TargetMode="External"/><Relationship Id="rId13" Type="http://schemas.openxmlformats.org/officeDocument/2006/relationships/image" Target="../media/image49.png"/><Relationship Id="rId3" Type="http://schemas.openxmlformats.org/officeDocument/2006/relationships/hyperlink" Target="https://www.ed.gov/laws-and-policy/higher-education-laws-and-policy/higher-education-policy/negotiated-rulemaking-for-higher-education-2025-2026" TargetMode="External"/><Relationship Id="rId7" Type="http://schemas.openxmlformats.org/officeDocument/2006/relationships/hyperlink" Target="https://www.ed.gov/about/homeroom-blog" TargetMode="External"/><Relationship Id="rId12" Type="http://schemas.openxmlformats.org/officeDocument/2006/relationships/image" Target="../media/image48.png"/><Relationship Id="rId2" Type="http://schemas.openxmlformats.org/officeDocument/2006/relationships/hyperlink" Target="https://www.federalregister.gov/" TargetMode="External"/><Relationship Id="rId1" Type="http://schemas.openxmlformats.org/officeDocument/2006/relationships/slideLayout" Target="../slideLayouts/slideLayout5.xml"/><Relationship Id="rId6" Type="http://schemas.openxmlformats.org/officeDocument/2006/relationships/hyperlink" Target="https://www.ecfr.gov/current/title-34/subtitle-B/chapter-VI" TargetMode="External"/><Relationship Id="rId11" Type="http://schemas.openxmlformats.org/officeDocument/2006/relationships/image" Target="../media/image47.png"/><Relationship Id="rId5" Type="http://schemas.openxmlformats.org/officeDocument/2006/relationships/hyperlink" Target="https://www.ecfr.gov/" TargetMode="External"/><Relationship Id="rId10" Type="http://schemas.openxmlformats.org/officeDocument/2006/relationships/hyperlink" Target="https://www.ed.gov/" TargetMode="External"/><Relationship Id="rId4" Type="http://schemas.openxmlformats.org/officeDocument/2006/relationships/hyperlink" Target="https://www.ed.gov/laws-and-policy/higher-education-laws-and-policy/higher-education-policy/negotiated-rulemaking-higher-education-2026" TargetMode="External"/><Relationship Id="rId9" Type="http://schemas.openxmlformats.org/officeDocument/2006/relationships/hyperlink" Target="https://www.ed.gov/about/news" TargetMode="External"/></Relationships>
</file>

<file path=ppt/slides/_rels/slide33.xml.rels><?xml version="1.0" encoding="UTF-8" standalone="yes"?>
<Relationships xmlns="http://schemas.openxmlformats.org/package/2006/relationships"><Relationship Id="rId8" Type="http://schemas.openxmlformats.org/officeDocument/2006/relationships/image" Target="../media/image51.png"/><Relationship Id="rId13" Type="http://schemas.openxmlformats.org/officeDocument/2006/relationships/hyperlink" Target="https://policytracker.wiche.edu/" TargetMode="External"/><Relationship Id="rId3" Type="http://schemas.openxmlformats.org/officeDocument/2006/relationships/image" Target="../media/image50.svg"/><Relationship Id="rId7" Type="http://schemas.openxmlformats.org/officeDocument/2006/relationships/hyperlink" Target="https://wcetsan.wiche.edu/" TargetMode="External"/><Relationship Id="rId12" Type="http://schemas.openxmlformats.org/officeDocument/2006/relationships/hyperlink" Target="https://wcetsan.wiche.edu/resources/getting-started" TargetMode="External"/><Relationship Id="rId2" Type="http://schemas.openxmlformats.org/officeDocument/2006/relationships/hyperlink" Target="https://www.thompsoncoburn.com/" TargetMode="External"/><Relationship Id="rId1" Type="http://schemas.openxmlformats.org/officeDocument/2006/relationships/slideLayout" Target="../slideLayouts/slideLayout5.xml"/><Relationship Id="rId6" Type="http://schemas.openxmlformats.org/officeDocument/2006/relationships/hyperlink" Target="https://osrhe.sharepoint.com/:b:/s/OSRHEExternalSharing/AcademicDeptExternalSharing/CollegeProgramsExternalSharing/IQAdUFOSVLyGSL5YU4r-pdRJAUXe9e-BzLCtGabEWFaiAfY?e=P15BcG" TargetMode="External"/><Relationship Id="rId11" Type="http://schemas.openxmlformats.org/officeDocument/2006/relationships/hyperlink" Target="https://wcetsan.wiche.edu/resources/federal-regulations" TargetMode="External"/><Relationship Id="rId5" Type="http://schemas.openxmlformats.org/officeDocument/2006/relationships/hyperlink" Target="https://www.youtube.com/@thompsoncoburnllp2145/featured" TargetMode="External"/><Relationship Id="rId10" Type="http://schemas.openxmlformats.org/officeDocument/2006/relationships/hyperlink" Target="https://wcet.wiche.edu/frontiers/" TargetMode="External"/><Relationship Id="rId4" Type="http://schemas.openxmlformats.org/officeDocument/2006/relationships/hyperlink" Target="https://www.thompsoncoburn.com/insights/blogs/regucation" TargetMode="External"/><Relationship Id="rId9" Type="http://schemas.openxmlformats.org/officeDocument/2006/relationships/image" Target="../media/image52.pn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1.xml"/></Relationships>
</file>

<file path=ppt/slides/_rels/slide35.xml.rels><?xml version="1.0" encoding="UTF-8" standalone="yes"?>
<Relationships xmlns="http://schemas.openxmlformats.org/package/2006/relationships"><Relationship Id="rId3" Type="http://schemas.openxmlformats.org/officeDocument/2006/relationships/image" Target="../media/image53.jpe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1.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notesSlide" Target="../notesSlides/notesSlide1.xml"/><Relationship Id="rId1" Type="http://schemas.openxmlformats.org/officeDocument/2006/relationships/slideLayout" Target="../slideLayouts/slideLayout5.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1.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1.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8" Type="http://schemas.openxmlformats.org/officeDocument/2006/relationships/image" Target="../media/image36.jpeg"/><Relationship Id="rId3" Type="http://schemas.openxmlformats.org/officeDocument/2006/relationships/image" Target="../media/image31.jpeg"/><Relationship Id="rId7" Type="http://schemas.openxmlformats.org/officeDocument/2006/relationships/image" Target="../media/image35.jpe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34.jpeg"/><Relationship Id="rId11" Type="http://schemas.openxmlformats.org/officeDocument/2006/relationships/image" Target="../media/image39.png"/><Relationship Id="rId5" Type="http://schemas.openxmlformats.org/officeDocument/2006/relationships/image" Target="../media/image33.jpeg"/><Relationship Id="rId10" Type="http://schemas.openxmlformats.org/officeDocument/2006/relationships/image" Target="../media/image38.jpeg"/><Relationship Id="rId4" Type="http://schemas.openxmlformats.org/officeDocument/2006/relationships/image" Target="../media/image32.jpeg"/><Relationship Id="rId9" Type="http://schemas.openxmlformats.org/officeDocument/2006/relationships/image" Target="../media/image37.jpeg"/></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1.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1.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diagramLayout" Target="../diagrams/layout1.xml"/><Relationship Id="rId7" Type="http://schemas.openxmlformats.org/officeDocument/2006/relationships/hyperlink" Target="https://www.youtube.com/watch?v=SZ8psP4S6BQ" TargetMode="External"/><Relationship Id="rId2" Type="http://schemas.openxmlformats.org/officeDocument/2006/relationships/diagramData" Target="../diagrams/data1.xml"/><Relationship Id="rId1" Type="http://schemas.openxmlformats.org/officeDocument/2006/relationships/slideLayout" Target="../slideLayouts/slideLayout6.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3" Type="http://schemas.openxmlformats.org/officeDocument/2006/relationships/hyperlink" Target="https://okhighered.org/admin-fac/sara/#sara-complaints"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https://okhighered.org/current-college-students/complaints/" TargetMode="External"/></Relationships>
</file>

<file path=ppt/slides/_rels/slide9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2" Type="http://schemas.openxmlformats.org/officeDocument/2006/relationships/hyperlink" Target="https://www.oscn.net/applications/oscn/deliverdocument.asp?id=91535&amp;hits=" TargetMode="Externa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9.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A33FD68-D874-47AC-B5EC-9AC675DD75DF}"/>
              </a:ext>
            </a:extLst>
          </p:cNvPr>
          <p:cNvSpPr>
            <a:spLocks noGrp="1"/>
          </p:cNvSpPr>
          <p:nvPr>
            <p:ph type="ctrTitle"/>
          </p:nvPr>
        </p:nvSpPr>
        <p:spPr>
          <a:xfrm>
            <a:off x="1271235" y="4258739"/>
            <a:ext cx="10774579" cy="1526661"/>
          </a:xfrm>
        </p:spPr>
        <p:txBody>
          <a:bodyPr/>
          <a:lstStyle/>
          <a:p>
            <a:r>
              <a:rPr lang="en-US" dirty="0" err="1"/>
              <a:t>Osrhe</a:t>
            </a:r>
            <a:r>
              <a:rPr lang="en-US" dirty="0"/>
              <a:t> policy workshop</a:t>
            </a:r>
          </a:p>
        </p:txBody>
      </p:sp>
      <p:sp>
        <p:nvSpPr>
          <p:cNvPr id="14" name="Text Placeholder 13">
            <a:extLst>
              <a:ext uri="{FF2B5EF4-FFF2-40B4-BE49-F238E27FC236}">
                <a16:creationId xmlns:a16="http://schemas.microsoft.com/office/drawing/2014/main" id="{5FF9E5AE-A285-479E-AA71-0C7F4932A072}"/>
              </a:ext>
            </a:extLst>
          </p:cNvPr>
          <p:cNvSpPr>
            <a:spLocks noGrp="1"/>
          </p:cNvSpPr>
          <p:nvPr>
            <p:ph type="body" sz="quarter" idx="13"/>
          </p:nvPr>
        </p:nvSpPr>
        <p:spPr/>
        <p:txBody>
          <a:bodyPr>
            <a:normAutofit lnSpcReduction="10000"/>
          </a:bodyPr>
          <a:lstStyle/>
          <a:p>
            <a:r>
              <a:rPr lang="en-US" dirty="0"/>
              <a:t>July 30, 2026</a:t>
            </a:r>
          </a:p>
        </p:txBody>
      </p:sp>
    </p:spTree>
    <p:extLst>
      <p:ext uri="{BB962C8B-B14F-4D97-AF65-F5344CB8AC3E}">
        <p14:creationId xmlns:p14="http://schemas.microsoft.com/office/powerpoint/2010/main" val="260142562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A254FC4-BDDB-7C8E-D44A-701C678FFF61}"/>
              </a:ext>
            </a:extLst>
          </p:cNvPr>
          <p:cNvSpPr>
            <a:spLocks noGrp="1"/>
          </p:cNvSpPr>
          <p:nvPr>
            <p:ph type="title"/>
          </p:nvPr>
        </p:nvSpPr>
        <p:spPr/>
        <p:txBody>
          <a:bodyPr>
            <a:normAutofit/>
          </a:bodyPr>
          <a:lstStyle/>
          <a:p>
            <a:r>
              <a:rPr lang="en-US" sz="3200" dirty="0"/>
              <a:t>Internal Policy development examples and process example</a:t>
            </a:r>
          </a:p>
        </p:txBody>
      </p:sp>
      <p:graphicFrame>
        <p:nvGraphicFramePr>
          <p:cNvPr id="4" name="Content Placeholder 3">
            <a:extLst>
              <a:ext uri="{FF2B5EF4-FFF2-40B4-BE49-F238E27FC236}">
                <a16:creationId xmlns:a16="http://schemas.microsoft.com/office/drawing/2014/main" id="{29AE46A1-7787-1112-9D31-98217D5C8DA8}"/>
              </a:ext>
            </a:extLst>
          </p:cNvPr>
          <p:cNvGraphicFramePr>
            <a:graphicFrameLocks/>
          </p:cNvGraphicFramePr>
          <p:nvPr>
            <p:extLst>
              <p:ext uri="{D42A27DB-BD31-4B8C-83A1-F6EECF244321}">
                <p14:modId xmlns:p14="http://schemas.microsoft.com/office/powerpoint/2010/main" val="2203710036"/>
              </p:ext>
            </p:extLst>
          </p:nvPr>
        </p:nvGraphicFramePr>
        <p:xfrm>
          <a:off x="923825" y="3863800"/>
          <a:ext cx="9727665" cy="23808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Content Placeholder 2">
            <a:extLst>
              <a:ext uri="{FF2B5EF4-FFF2-40B4-BE49-F238E27FC236}">
                <a16:creationId xmlns:a16="http://schemas.microsoft.com/office/drawing/2014/main" id="{A3868F27-8083-B626-8324-71A267053F0D}"/>
              </a:ext>
            </a:extLst>
          </p:cNvPr>
          <p:cNvSpPr>
            <a:spLocks noGrp="1"/>
          </p:cNvSpPr>
          <p:nvPr>
            <p:ph idx="1"/>
          </p:nvPr>
        </p:nvSpPr>
        <p:spPr>
          <a:xfrm>
            <a:off x="227051" y="1923791"/>
            <a:ext cx="10424439" cy="1505209"/>
          </a:xfrm>
        </p:spPr>
        <p:txBody>
          <a:bodyPr>
            <a:normAutofit/>
          </a:bodyPr>
          <a:lstStyle/>
          <a:p>
            <a:pPr marL="463550" indent="-463550"/>
            <a:r>
              <a:rPr lang="en-US" dirty="0">
                <a:solidFill>
                  <a:schemeClr val="tx1">
                    <a:lumMod val="50000"/>
                  </a:schemeClr>
                </a:solidFill>
              </a:rPr>
              <a:t>Repeat and reprieve policy</a:t>
            </a:r>
          </a:p>
          <a:p>
            <a:pPr marL="463550" indent="-463550"/>
            <a:r>
              <a:rPr lang="en-US" dirty="0">
                <a:solidFill>
                  <a:schemeClr val="tx1">
                    <a:lumMod val="50000"/>
                  </a:schemeClr>
                </a:solidFill>
              </a:rPr>
              <a:t>New program proposal requirements</a:t>
            </a:r>
          </a:p>
          <a:p>
            <a:pPr marL="463550" indent="-463550"/>
            <a:r>
              <a:rPr lang="en-US" dirty="0">
                <a:solidFill>
                  <a:schemeClr val="tx1">
                    <a:lumMod val="50000"/>
                  </a:schemeClr>
                </a:solidFill>
              </a:rPr>
              <a:t>Undergraduate academic courseload</a:t>
            </a:r>
          </a:p>
          <a:p>
            <a:pPr lvl="1"/>
            <a:endParaRPr lang="en-US" dirty="0"/>
          </a:p>
        </p:txBody>
      </p:sp>
    </p:spTree>
    <p:extLst>
      <p:ext uri="{BB962C8B-B14F-4D97-AF65-F5344CB8AC3E}">
        <p14:creationId xmlns:p14="http://schemas.microsoft.com/office/powerpoint/2010/main" val="88272859"/>
      </p:ext>
    </p:extLst>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249F3E-CFD8-C7D2-33DF-ACCA416A1C7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8254394-DAFC-115E-1F83-66122A50164A}"/>
              </a:ext>
            </a:extLst>
          </p:cNvPr>
          <p:cNvSpPr>
            <a:spLocks noGrp="1"/>
          </p:cNvSpPr>
          <p:nvPr>
            <p:ph type="title"/>
          </p:nvPr>
        </p:nvSpPr>
        <p:spPr>
          <a:solidFill>
            <a:srgbClr val="DE9027"/>
          </a:solidFill>
        </p:spPr>
        <p:txBody>
          <a:bodyPr>
            <a:normAutofit/>
          </a:bodyPr>
          <a:lstStyle/>
          <a:p>
            <a:pPr marL="1025525" indent="-1025525"/>
            <a:r>
              <a:rPr lang="en-US" sz="3200" dirty="0"/>
              <a:t>3.9	institutional admission and retention</a:t>
            </a:r>
          </a:p>
        </p:txBody>
      </p:sp>
      <p:sp>
        <p:nvSpPr>
          <p:cNvPr id="3" name="Content Placeholder 2">
            <a:extLst>
              <a:ext uri="{FF2B5EF4-FFF2-40B4-BE49-F238E27FC236}">
                <a16:creationId xmlns:a16="http://schemas.microsoft.com/office/drawing/2014/main" id="{6EE97742-46CD-F0D2-2FCC-A6B52D22ACEA}"/>
              </a:ext>
            </a:extLst>
          </p:cNvPr>
          <p:cNvSpPr>
            <a:spLocks noGrp="1"/>
          </p:cNvSpPr>
          <p:nvPr>
            <p:ph idx="1"/>
          </p:nvPr>
        </p:nvSpPr>
        <p:spPr>
          <a:xfrm>
            <a:off x="109729" y="1792224"/>
            <a:ext cx="11705544" cy="4596383"/>
          </a:xfrm>
        </p:spPr>
        <p:txBody>
          <a:bodyPr>
            <a:normAutofit/>
          </a:bodyPr>
          <a:lstStyle/>
          <a:p>
            <a:pPr marL="461963" indent="-461963">
              <a:lnSpc>
                <a:spcPct val="100000"/>
              </a:lnSpc>
            </a:pPr>
            <a:r>
              <a:rPr lang="en-US" sz="2400" dirty="0">
                <a:solidFill>
                  <a:schemeClr val="tx1">
                    <a:lumMod val="50000"/>
                  </a:schemeClr>
                </a:solidFill>
              </a:rPr>
              <a:t>Outlines high school requirements for college admissions</a:t>
            </a:r>
          </a:p>
          <a:p>
            <a:pPr marL="912813" lvl="1" indent="-450850">
              <a:lnSpc>
                <a:spcPct val="100000"/>
              </a:lnSpc>
            </a:pPr>
            <a:r>
              <a:rPr lang="en-US" sz="2000" dirty="0">
                <a:solidFill>
                  <a:schemeClr val="tx1">
                    <a:lumMod val="50000"/>
                  </a:schemeClr>
                </a:solidFill>
              </a:rPr>
              <a:t>4 English</a:t>
            </a:r>
          </a:p>
          <a:p>
            <a:pPr marL="912813" lvl="1" indent="-450850">
              <a:lnSpc>
                <a:spcPct val="100000"/>
              </a:lnSpc>
            </a:pPr>
            <a:r>
              <a:rPr lang="en-US" sz="2000" dirty="0">
                <a:solidFill>
                  <a:schemeClr val="tx1">
                    <a:lumMod val="50000"/>
                  </a:schemeClr>
                </a:solidFill>
              </a:rPr>
              <a:t>3 Lab Science </a:t>
            </a:r>
          </a:p>
          <a:p>
            <a:pPr marL="912813" lvl="1" indent="-450850">
              <a:lnSpc>
                <a:spcPct val="100000"/>
              </a:lnSpc>
            </a:pPr>
            <a:r>
              <a:rPr lang="en-US" sz="2000" dirty="0">
                <a:solidFill>
                  <a:schemeClr val="tx1">
                    <a:lumMod val="50000"/>
                  </a:schemeClr>
                </a:solidFill>
              </a:rPr>
              <a:t>3 Math 3 History and Citizenship Skills </a:t>
            </a:r>
          </a:p>
          <a:p>
            <a:pPr marL="912813" lvl="1" indent="-450850">
              <a:lnSpc>
                <a:spcPct val="100000"/>
              </a:lnSpc>
            </a:pPr>
            <a:r>
              <a:rPr lang="en-US" sz="2000" dirty="0">
                <a:solidFill>
                  <a:schemeClr val="tx1">
                    <a:lumMod val="50000"/>
                  </a:schemeClr>
                </a:solidFill>
              </a:rPr>
              <a:t>2 Additional units</a:t>
            </a:r>
          </a:p>
          <a:p>
            <a:pPr marL="461963" indent="-461963">
              <a:lnSpc>
                <a:spcPct val="100000"/>
              </a:lnSpc>
            </a:pPr>
            <a:r>
              <a:rPr lang="en-US" sz="2400" dirty="0">
                <a:solidFill>
                  <a:schemeClr val="tx1">
                    <a:lumMod val="50000"/>
                  </a:schemeClr>
                </a:solidFill>
              </a:rPr>
              <a:t>Students with curricular deficiencies must be admitted using alternative admission category</a:t>
            </a:r>
          </a:p>
          <a:p>
            <a:pPr marL="912813" lvl="1" indent="-450850">
              <a:lnSpc>
                <a:spcPct val="100000"/>
              </a:lnSpc>
            </a:pPr>
            <a:r>
              <a:rPr lang="en-US" sz="2000" dirty="0">
                <a:solidFill>
                  <a:schemeClr val="tx1">
                    <a:lumMod val="50000"/>
                  </a:schemeClr>
                </a:solidFill>
              </a:rPr>
              <a:t>Students must satisfy deficiencies within 24 college credit hours attempted</a:t>
            </a:r>
          </a:p>
          <a:p>
            <a:pPr marL="912813" lvl="1" indent="-450850">
              <a:lnSpc>
                <a:spcPct val="100000"/>
              </a:lnSpc>
            </a:pPr>
            <a:r>
              <a:rPr lang="en-US" sz="2000" dirty="0">
                <a:solidFill>
                  <a:schemeClr val="tx1">
                    <a:lumMod val="50000"/>
                  </a:schemeClr>
                </a:solidFill>
              </a:rPr>
              <a:t>Standardized tests are not required by State Regents’ policy for admission</a:t>
            </a:r>
          </a:p>
          <a:p>
            <a:pPr lvl="1">
              <a:lnSpc>
                <a:spcPct val="100000"/>
              </a:lnSpc>
            </a:pPr>
            <a:endParaRPr lang="en-US" sz="2000" dirty="0">
              <a:solidFill>
                <a:schemeClr val="tx1"/>
              </a:solidFill>
            </a:endParaRPr>
          </a:p>
        </p:txBody>
      </p:sp>
    </p:spTree>
    <p:extLst>
      <p:ext uri="{BB962C8B-B14F-4D97-AF65-F5344CB8AC3E}">
        <p14:creationId xmlns:p14="http://schemas.microsoft.com/office/powerpoint/2010/main" val="230522940"/>
      </p:ext>
    </p:extLst>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57A35DD-0923-FEF4-D61B-BA11507046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5592BF-0011-900C-048C-FAED8EA23FC3}"/>
              </a:ext>
            </a:extLst>
          </p:cNvPr>
          <p:cNvSpPr>
            <a:spLocks noGrp="1"/>
          </p:cNvSpPr>
          <p:nvPr>
            <p:ph type="title"/>
          </p:nvPr>
        </p:nvSpPr>
        <p:spPr>
          <a:solidFill>
            <a:srgbClr val="DE9027"/>
          </a:solidFill>
        </p:spPr>
        <p:txBody>
          <a:bodyPr>
            <a:normAutofit/>
          </a:bodyPr>
          <a:lstStyle/>
          <a:p>
            <a:pPr marL="1025525" indent="-1025525"/>
            <a:r>
              <a:rPr lang="en-US" sz="3200" dirty="0"/>
              <a:t>3.9	institutional admission and retention</a:t>
            </a:r>
          </a:p>
        </p:txBody>
      </p:sp>
      <p:sp>
        <p:nvSpPr>
          <p:cNvPr id="3" name="Content Placeholder 2">
            <a:extLst>
              <a:ext uri="{FF2B5EF4-FFF2-40B4-BE49-F238E27FC236}">
                <a16:creationId xmlns:a16="http://schemas.microsoft.com/office/drawing/2014/main" id="{C61B03A2-5E5D-34E2-BAC4-A4607E376F9C}"/>
              </a:ext>
            </a:extLst>
          </p:cNvPr>
          <p:cNvSpPr>
            <a:spLocks noGrp="1"/>
          </p:cNvSpPr>
          <p:nvPr>
            <p:ph idx="1"/>
          </p:nvPr>
        </p:nvSpPr>
        <p:spPr>
          <a:xfrm>
            <a:off x="109729" y="2241755"/>
            <a:ext cx="11705544" cy="4146852"/>
          </a:xfrm>
        </p:spPr>
        <p:txBody>
          <a:bodyPr>
            <a:normAutofit/>
          </a:bodyPr>
          <a:lstStyle/>
          <a:p>
            <a:pPr marL="461963" indent="-461963">
              <a:lnSpc>
                <a:spcPct val="100000"/>
              </a:lnSpc>
              <a:spcBef>
                <a:spcPts val="0"/>
              </a:spcBef>
            </a:pPr>
            <a:r>
              <a:rPr lang="en-US" dirty="0">
                <a:solidFill>
                  <a:schemeClr val="tx1">
                    <a:lumMod val="50000"/>
                  </a:schemeClr>
                </a:solidFill>
              </a:rPr>
              <a:t>Special Admission Categories</a:t>
            </a:r>
          </a:p>
          <a:p>
            <a:pPr marL="914400" lvl="1" indent="-457200">
              <a:lnSpc>
                <a:spcPct val="100000"/>
              </a:lnSpc>
              <a:spcBef>
                <a:spcPts val="0"/>
              </a:spcBef>
            </a:pPr>
            <a:r>
              <a:rPr lang="en-US" sz="2000" dirty="0">
                <a:solidFill>
                  <a:schemeClr val="tx1">
                    <a:lumMod val="50000"/>
                  </a:schemeClr>
                </a:solidFill>
              </a:rPr>
              <a:t>Non-degree seeking students</a:t>
            </a:r>
          </a:p>
          <a:p>
            <a:pPr marL="914400" lvl="1" indent="-457200">
              <a:lnSpc>
                <a:spcPct val="100000"/>
              </a:lnSpc>
              <a:spcBef>
                <a:spcPts val="0"/>
              </a:spcBef>
            </a:pPr>
            <a:r>
              <a:rPr lang="en-US" sz="2000" dirty="0">
                <a:solidFill>
                  <a:schemeClr val="tx1">
                    <a:lumMod val="50000"/>
                  </a:schemeClr>
                </a:solidFill>
              </a:rPr>
              <a:t>Alternative admission</a:t>
            </a:r>
          </a:p>
          <a:p>
            <a:pPr marL="914400" lvl="1" indent="-457200">
              <a:lnSpc>
                <a:spcPct val="100000"/>
              </a:lnSpc>
              <a:spcBef>
                <a:spcPts val="0"/>
              </a:spcBef>
            </a:pPr>
            <a:r>
              <a:rPr lang="en-US" sz="2000" dirty="0">
                <a:solidFill>
                  <a:schemeClr val="tx1">
                    <a:lumMod val="50000"/>
                  </a:schemeClr>
                </a:solidFill>
              </a:rPr>
              <a:t>Adult admission</a:t>
            </a:r>
          </a:p>
          <a:p>
            <a:pPr marL="914400" lvl="1" indent="-457200">
              <a:lnSpc>
                <a:spcPct val="100000"/>
              </a:lnSpc>
              <a:spcBef>
                <a:spcPts val="0"/>
              </a:spcBef>
            </a:pPr>
            <a:r>
              <a:rPr lang="en-US" sz="2000" dirty="0">
                <a:solidFill>
                  <a:schemeClr val="tx1">
                    <a:lumMod val="50000"/>
                  </a:schemeClr>
                </a:solidFill>
              </a:rPr>
              <a:t>Home-study or non-recognized accredited or unaccredited high schools</a:t>
            </a:r>
          </a:p>
          <a:p>
            <a:pPr marL="914400" lvl="1" indent="-457200">
              <a:lnSpc>
                <a:spcPct val="100000"/>
              </a:lnSpc>
              <a:spcBef>
                <a:spcPts val="0"/>
              </a:spcBef>
            </a:pPr>
            <a:r>
              <a:rPr lang="en-US" sz="2000" dirty="0">
                <a:solidFill>
                  <a:schemeClr val="tx1">
                    <a:lumMod val="50000"/>
                  </a:schemeClr>
                </a:solidFill>
              </a:rPr>
              <a:t>Opportunity admission</a:t>
            </a:r>
          </a:p>
          <a:p>
            <a:pPr marL="914400" lvl="1" indent="-457200">
              <a:lnSpc>
                <a:spcPct val="100000"/>
              </a:lnSpc>
              <a:spcBef>
                <a:spcPts val="0"/>
              </a:spcBef>
            </a:pPr>
            <a:r>
              <a:rPr lang="en-US" sz="2000" dirty="0">
                <a:solidFill>
                  <a:schemeClr val="tx1">
                    <a:lumMod val="50000"/>
                  </a:schemeClr>
                </a:solidFill>
              </a:rPr>
              <a:t>Bridge program</a:t>
            </a:r>
          </a:p>
          <a:p>
            <a:pPr lvl="1">
              <a:lnSpc>
                <a:spcPct val="100000"/>
              </a:lnSpc>
            </a:pPr>
            <a:endParaRPr lang="en-US" sz="2000" dirty="0">
              <a:solidFill>
                <a:schemeClr val="tx1">
                  <a:lumMod val="50000"/>
                </a:schemeClr>
              </a:solidFill>
            </a:endParaRPr>
          </a:p>
          <a:p>
            <a:pPr lvl="1">
              <a:lnSpc>
                <a:spcPct val="100000"/>
              </a:lnSpc>
            </a:pPr>
            <a:endParaRPr lang="en-US" sz="2000" dirty="0">
              <a:solidFill>
                <a:schemeClr val="tx1"/>
              </a:solidFill>
            </a:endParaRPr>
          </a:p>
        </p:txBody>
      </p:sp>
    </p:spTree>
    <p:extLst>
      <p:ext uri="{BB962C8B-B14F-4D97-AF65-F5344CB8AC3E}">
        <p14:creationId xmlns:p14="http://schemas.microsoft.com/office/powerpoint/2010/main" val="2742703533"/>
      </p:ext>
    </p:extLst>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867011-3A18-66F6-8A54-5C1D912F32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92AB3A-2286-C9C9-8F7C-9CB00349C746}"/>
              </a:ext>
            </a:extLst>
          </p:cNvPr>
          <p:cNvSpPr>
            <a:spLocks noGrp="1"/>
          </p:cNvSpPr>
          <p:nvPr>
            <p:ph type="title"/>
          </p:nvPr>
        </p:nvSpPr>
        <p:spPr>
          <a:solidFill>
            <a:srgbClr val="DE9027"/>
          </a:solidFill>
        </p:spPr>
        <p:txBody>
          <a:bodyPr>
            <a:normAutofit/>
          </a:bodyPr>
          <a:lstStyle/>
          <a:p>
            <a:pPr marL="1025525" indent="-1025525"/>
            <a:r>
              <a:rPr lang="en-US" sz="3200" dirty="0"/>
              <a:t>3.9	institutional admission and retention</a:t>
            </a:r>
          </a:p>
        </p:txBody>
      </p:sp>
      <p:sp>
        <p:nvSpPr>
          <p:cNvPr id="3" name="Content Placeholder 2">
            <a:extLst>
              <a:ext uri="{FF2B5EF4-FFF2-40B4-BE49-F238E27FC236}">
                <a16:creationId xmlns:a16="http://schemas.microsoft.com/office/drawing/2014/main" id="{4BE2A4DC-604B-33FB-6D25-FBA9DE81770F}"/>
              </a:ext>
            </a:extLst>
          </p:cNvPr>
          <p:cNvSpPr>
            <a:spLocks noGrp="1"/>
          </p:cNvSpPr>
          <p:nvPr>
            <p:ph idx="1"/>
          </p:nvPr>
        </p:nvSpPr>
        <p:spPr>
          <a:xfrm>
            <a:off x="109729" y="1911927"/>
            <a:ext cx="11705544" cy="4613410"/>
          </a:xfrm>
        </p:spPr>
        <p:txBody>
          <a:bodyPr>
            <a:normAutofit/>
          </a:bodyPr>
          <a:lstStyle/>
          <a:p>
            <a:pPr marL="461963" indent="-461963">
              <a:lnSpc>
                <a:spcPct val="100000"/>
              </a:lnSpc>
              <a:spcBef>
                <a:spcPts val="0"/>
              </a:spcBef>
            </a:pPr>
            <a:r>
              <a:rPr lang="en-US" dirty="0">
                <a:solidFill>
                  <a:schemeClr val="tx1">
                    <a:lumMod val="50000"/>
                  </a:schemeClr>
                </a:solidFill>
              </a:rPr>
              <a:t>Retention Standards</a:t>
            </a:r>
          </a:p>
          <a:p>
            <a:pPr marL="914400" lvl="1" indent="-457200">
              <a:lnSpc>
                <a:spcPct val="100000"/>
              </a:lnSpc>
              <a:spcBef>
                <a:spcPts val="0"/>
              </a:spcBef>
            </a:pPr>
            <a:r>
              <a:rPr lang="en-US" dirty="0">
                <a:solidFill>
                  <a:schemeClr val="tx1">
                    <a:lumMod val="50000"/>
                  </a:schemeClr>
                </a:solidFill>
              </a:rPr>
              <a:t>Students must maintain a 2.0 overall GPA</a:t>
            </a:r>
          </a:p>
          <a:p>
            <a:pPr marL="1376363" lvl="2" indent="-461963">
              <a:lnSpc>
                <a:spcPct val="100000"/>
              </a:lnSpc>
              <a:spcBef>
                <a:spcPts val="0"/>
              </a:spcBef>
            </a:pPr>
            <a:r>
              <a:rPr lang="en-US" dirty="0">
                <a:solidFill>
                  <a:schemeClr val="tx1">
                    <a:lumMod val="50000"/>
                  </a:schemeClr>
                </a:solidFill>
              </a:rPr>
              <a:t>Freshman with fewer than 30 hours with 1.7 - 2.0 – placed on Academic Notice</a:t>
            </a:r>
          </a:p>
          <a:p>
            <a:pPr marL="1376363" lvl="2" indent="-461963">
              <a:lnSpc>
                <a:spcPct val="100000"/>
              </a:lnSpc>
              <a:spcBef>
                <a:spcPts val="0"/>
              </a:spcBef>
            </a:pPr>
            <a:r>
              <a:rPr lang="en-US" dirty="0">
                <a:solidFill>
                  <a:schemeClr val="tx1">
                    <a:lumMod val="50000"/>
                  </a:schemeClr>
                </a:solidFill>
              </a:rPr>
              <a:t>Remain on Academic Notice until overall GPA is 2.0 or has earned more than 29 credit hours</a:t>
            </a:r>
          </a:p>
          <a:p>
            <a:pPr marL="1376363" lvl="2" indent="-461963">
              <a:lnSpc>
                <a:spcPct val="100000"/>
              </a:lnSpc>
              <a:spcBef>
                <a:spcPts val="0"/>
              </a:spcBef>
            </a:pPr>
            <a:r>
              <a:rPr lang="en-US" dirty="0">
                <a:solidFill>
                  <a:schemeClr val="tx1">
                    <a:lumMod val="50000"/>
                  </a:schemeClr>
                </a:solidFill>
              </a:rPr>
              <a:t>Students with more than 29 credit hours – place on Academic Probation</a:t>
            </a:r>
          </a:p>
          <a:p>
            <a:pPr marL="1828800" lvl="3" indent="-457200">
              <a:lnSpc>
                <a:spcPct val="100000"/>
              </a:lnSpc>
              <a:spcBef>
                <a:spcPts val="0"/>
              </a:spcBef>
            </a:pPr>
            <a:r>
              <a:rPr lang="en-US" sz="1800" dirty="0">
                <a:solidFill>
                  <a:schemeClr val="tx1">
                    <a:lumMod val="50000"/>
                  </a:schemeClr>
                </a:solidFill>
              </a:rPr>
              <a:t>Continue enrollment while on Academic Probation if semester GPA is 2.0 or higher</a:t>
            </a:r>
          </a:p>
          <a:p>
            <a:pPr marL="1828800" lvl="3" indent="-457200">
              <a:lnSpc>
                <a:spcPct val="100000"/>
              </a:lnSpc>
              <a:spcBef>
                <a:spcPts val="0"/>
              </a:spcBef>
            </a:pPr>
            <a:r>
              <a:rPr lang="en-US" sz="1800" dirty="0">
                <a:solidFill>
                  <a:schemeClr val="tx1">
                    <a:lumMod val="50000"/>
                  </a:schemeClr>
                </a:solidFill>
              </a:rPr>
              <a:t>Suspended in semester GPA is below 2.9</a:t>
            </a:r>
          </a:p>
          <a:p>
            <a:pPr marL="1376363" lvl="2" indent="-461963">
              <a:lnSpc>
                <a:spcPct val="100000"/>
              </a:lnSpc>
              <a:spcBef>
                <a:spcPts val="0"/>
              </a:spcBef>
            </a:pPr>
            <a:r>
              <a:rPr lang="en-US" dirty="0">
                <a:solidFill>
                  <a:schemeClr val="tx1">
                    <a:lumMod val="50000"/>
                  </a:schemeClr>
                </a:solidFill>
              </a:rPr>
              <a:t>Concurrent enrollment students must maintain a 2.0 to continue participation</a:t>
            </a:r>
          </a:p>
          <a:p>
            <a:pPr marL="1376363" lvl="2" indent="-461963">
              <a:lnSpc>
                <a:spcPct val="100000"/>
              </a:lnSpc>
              <a:spcBef>
                <a:spcPts val="0"/>
              </a:spcBef>
            </a:pPr>
            <a:r>
              <a:rPr lang="en-US" dirty="0">
                <a:solidFill>
                  <a:schemeClr val="tx1">
                    <a:lumMod val="50000"/>
                  </a:schemeClr>
                </a:solidFill>
              </a:rPr>
              <a:t>Seniors may continue in up to 15 credit hours to attempt to raise GPA</a:t>
            </a:r>
          </a:p>
          <a:p>
            <a:pPr marL="1376363" lvl="2" indent="-461963">
              <a:lnSpc>
                <a:spcPct val="100000"/>
              </a:lnSpc>
              <a:spcBef>
                <a:spcPts val="0"/>
              </a:spcBef>
            </a:pPr>
            <a:r>
              <a:rPr lang="en-US" dirty="0">
                <a:solidFill>
                  <a:schemeClr val="tx1">
                    <a:lumMod val="50000"/>
                  </a:schemeClr>
                </a:solidFill>
              </a:rPr>
              <a:t>Institutions may establish academic suspension appeals</a:t>
            </a:r>
          </a:p>
          <a:p>
            <a:pPr marL="1376363" lvl="2" indent="-461963">
              <a:lnSpc>
                <a:spcPct val="100000"/>
              </a:lnSpc>
              <a:spcBef>
                <a:spcPts val="0"/>
              </a:spcBef>
            </a:pPr>
            <a:r>
              <a:rPr lang="en-US" dirty="0">
                <a:solidFill>
                  <a:schemeClr val="tx1">
                    <a:lumMod val="50000"/>
                  </a:schemeClr>
                </a:solidFill>
              </a:rPr>
              <a:t>Suspended students may not enroll at for one regular semester</a:t>
            </a:r>
          </a:p>
          <a:p>
            <a:pPr marL="1376363" lvl="2" indent="-461963">
              <a:lnSpc>
                <a:spcPct val="100000"/>
              </a:lnSpc>
              <a:spcBef>
                <a:spcPts val="0"/>
              </a:spcBef>
            </a:pPr>
            <a:r>
              <a:rPr lang="en-US" dirty="0">
                <a:solidFill>
                  <a:schemeClr val="tx1">
                    <a:lumMod val="50000"/>
                  </a:schemeClr>
                </a:solidFill>
              </a:rPr>
              <a:t>Second suspension students cannot return to suspending institution until GPA is 2.0</a:t>
            </a:r>
          </a:p>
          <a:p>
            <a:pPr lvl="1">
              <a:lnSpc>
                <a:spcPct val="100000"/>
              </a:lnSpc>
            </a:pPr>
            <a:endParaRPr lang="en-US" sz="2000" dirty="0">
              <a:solidFill>
                <a:schemeClr val="tx1">
                  <a:lumMod val="50000"/>
                </a:schemeClr>
              </a:solidFill>
            </a:endParaRPr>
          </a:p>
          <a:p>
            <a:pPr lvl="1">
              <a:lnSpc>
                <a:spcPct val="100000"/>
              </a:lnSpc>
            </a:pPr>
            <a:endParaRPr lang="en-US" sz="2000" dirty="0">
              <a:solidFill>
                <a:schemeClr val="tx1"/>
              </a:solidFill>
            </a:endParaRPr>
          </a:p>
        </p:txBody>
      </p:sp>
    </p:spTree>
    <p:extLst>
      <p:ext uri="{BB962C8B-B14F-4D97-AF65-F5344CB8AC3E}">
        <p14:creationId xmlns:p14="http://schemas.microsoft.com/office/powerpoint/2010/main" val="1796331844"/>
      </p:ext>
    </p:extLst>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E4112A-79C7-D563-510E-C861129BE27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EB6CF3-7664-10DD-0D7A-FFF412A3F1EC}"/>
              </a:ext>
            </a:extLst>
          </p:cNvPr>
          <p:cNvSpPr>
            <a:spLocks noGrp="1"/>
          </p:cNvSpPr>
          <p:nvPr>
            <p:ph type="title"/>
          </p:nvPr>
        </p:nvSpPr>
        <p:spPr/>
        <p:txBody>
          <a:bodyPr>
            <a:normAutofit/>
          </a:bodyPr>
          <a:lstStyle/>
          <a:p>
            <a:pPr marL="1025525" indent="-1025525"/>
            <a:r>
              <a:rPr lang="en-US" sz="3200" dirty="0"/>
              <a:t>3.12	grading</a:t>
            </a:r>
          </a:p>
        </p:txBody>
      </p:sp>
      <p:sp>
        <p:nvSpPr>
          <p:cNvPr id="3" name="Content Placeholder 2">
            <a:extLst>
              <a:ext uri="{FF2B5EF4-FFF2-40B4-BE49-F238E27FC236}">
                <a16:creationId xmlns:a16="http://schemas.microsoft.com/office/drawing/2014/main" id="{FCF27CCE-5E89-C883-CA17-4430F7AF1513}"/>
              </a:ext>
            </a:extLst>
          </p:cNvPr>
          <p:cNvSpPr>
            <a:spLocks noGrp="1"/>
          </p:cNvSpPr>
          <p:nvPr>
            <p:ph idx="1"/>
          </p:nvPr>
        </p:nvSpPr>
        <p:spPr>
          <a:xfrm>
            <a:off x="109729" y="2279903"/>
            <a:ext cx="11705544" cy="3644053"/>
          </a:xfrm>
        </p:spPr>
        <p:txBody>
          <a:bodyPr>
            <a:normAutofit/>
          </a:bodyPr>
          <a:lstStyle/>
          <a:p>
            <a:pPr marL="461963" indent="-461963">
              <a:lnSpc>
                <a:spcPct val="100000"/>
              </a:lnSpc>
            </a:pPr>
            <a:r>
              <a:rPr lang="en-US" dirty="0">
                <a:solidFill>
                  <a:schemeClr val="tx1">
                    <a:lumMod val="50000"/>
                  </a:schemeClr>
                </a:solidFill>
              </a:rPr>
              <a:t>Establishes uniform grading system for all State System institutions</a:t>
            </a:r>
          </a:p>
          <a:p>
            <a:pPr marL="914400" lvl="1" indent="-457200">
              <a:lnSpc>
                <a:spcPct val="100000"/>
              </a:lnSpc>
            </a:pPr>
            <a:r>
              <a:rPr lang="en-US" sz="2000" dirty="0">
                <a:solidFill>
                  <a:schemeClr val="tx1">
                    <a:lumMod val="50000"/>
                  </a:schemeClr>
                </a:solidFill>
              </a:rPr>
              <a:t>Letter grades: A, B,C, etc.</a:t>
            </a:r>
          </a:p>
          <a:p>
            <a:pPr marL="914400" lvl="1" indent="-457200">
              <a:lnSpc>
                <a:spcPct val="100000"/>
              </a:lnSpc>
            </a:pPr>
            <a:r>
              <a:rPr lang="en-US" sz="2000" dirty="0">
                <a:solidFill>
                  <a:schemeClr val="tx1">
                    <a:lumMod val="50000"/>
                  </a:schemeClr>
                </a:solidFill>
              </a:rPr>
              <a:t>O</a:t>
            </a:r>
            <a:r>
              <a:rPr lang="en-US" dirty="0">
                <a:solidFill>
                  <a:schemeClr val="tx1">
                    <a:lumMod val="50000"/>
                  </a:schemeClr>
                </a:solidFill>
              </a:rPr>
              <a:t>ther symbols: I, W, S-U/P-NP, etc.</a:t>
            </a:r>
          </a:p>
          <a:p>
            <a:pPr marL="461963" indent="-461963">
              <a:lnSpc>
                <a:spcPct val="100000"/>
              </a:lnSpc>
              <a:spcBef>
                <a:spcPts val="500"/>
              </a:spcBef>
            </a:pPr>
            <a:r>
              <a:rPr lang="en-US" dirty="0">
                <a:solidFill>
                  <a:schemeClr val="tx1">
                    <a:lumMod val="50000"/>
                  </a:schemeClr>
                </a:solidFill>
              </a:rPr>
              <a:t>Provides guidance on academic forgiveness provisions</a:t>
            </a:r>
          </a:p>
          <a:p>
            <a:pPr marL="914400" lvl="1" indent="-457200">
              <a:lnSpc>
                <a:spcPct val="100000"/>
              </a:lnSpc>
            </a:pPr>
            <a:r>
              <a:rPr lang="en-US" sz="2000" dirty="0">
                <a:solidFill>
                  <a:schemeClr val="tx1">
                    <a:lumMod val="50000"/>
                  </a:schemeClr>
                </a:solidFill>
              </a:rPr>
              <a:t>Repeated courses</a:t>
            </a:r>
          </a:p>
          <a:p>
            <a:pPr marL="914400" lvl="1" indent="-457200">
              <a:lnSpc>
                <a:spcPct val="100000"/>
              </a:lnSpc>
            </a:pPr>
            <a:r>
              <a:rPr lang="en-US" sz="2000" dirty="0">
                <a:solidFill>
                  <a:schemeClr val="tx1">
                    <a:lumMod val="50000"/>
                  </a:schemeClr>
                </a:solidFill>
              </a:rPr>
              <a:t>Academic reprieve</a:t>
            </a:r>
          </a:p>
          <a:p>
            <a:pPr marL="914400" lvl="1" indent="-457200">
              <a:lnSpc>
                <a:spcPct val="100000"/>
              </a:lnSpc>
            </a:pPr>
            <a:r>
              <a:rPr lang="en-US" sz="2000" dirty="0">
                <a:solidFill>
                  <a:schemeClr val="tx1">
                    <a:lumMod val="50000"/>
                  </a:schemeClr>
                </a:solidFill>
              </a:rPr>
              <a:t>Academic renewal</a:t>
            </a:r>
          </a:p>
        </p:txBody>
      </p:sp>
    </p:spTree>
    <p:extLst>
      <p:ext uri="{BB962C8B-B14F-4D97-AF65-F5344CB8AC3E}">
        <p14:creationId xmlns:p14="http://schemas.microsoft.com/office/powerpoint/2010/main" val="1706472022"/>
      </p:ext>
    </p:extLst>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54E967-326D-5198-C046-FF2AFCBD4C3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78F2A5A-C28B-A086-2F73-70EDF67B4015}"/>
              </a:ext>
            </a:extLst>
          </p:cNvPr>
          <p:cNvSpPr>
            <a:spLocks noGrp="1"/>
          </p:cNvSpPr>
          <p:nvPr>
            <p:ph type="title"/>
          </p:nvPr>
        </p:nvSpPr>
        <p:spPr/>
        <p:txBody>
          <a:bodyPr>
            <a:normAutofit/>
          </a:bodyPr>
          <a:lstStyle/>
          <a:p>
            <a:pPr marL="1025525" indent="-1025525"/>
            <a:r>
              <a:rPr lang="en-US" sz="3200" dirty="0"/>
              <a:t>3.12	grading</a:t>
            </a:r>
          </a:p>
        </p:txBody>
      </p:sp>
      <p:sp>
        <p:nvSpPr>
          <p:cNvPr id="3" name="Content Placeholder 2">
            <a:extLst>
              <a:ext uri="{FF2B5EF4-FFF2-40B4-BE49-F238E27FC236}">
                <a16:creationId xmlns:a16="http://schemas.microsoft.com/office/drawing/2014/main" id="{810AB442-AF89-576C-619E-B70A41BC502D}"/>
              </a:ext>
            </a:extLst>
          </p:cNvPr>
          <p:cNvSpPr>
            <a:spLocks noGrp="1"/>
          </p:cNvSpPr>
          <p:nvPr>
            <p:ph idx="1"/>
          </p:nvPr>
        </p:nvSpPr>
        <p:spPr>
          <a:xfrm>
            <a:off x="109729" y="1769806"/>
            <a:ext cx="11705544" cy="4483509"/>
          </a:xfrm>
        </p:spPr>
        <p:txBody>
          <a:bodyPr>
            <a:normAutofit/>
          </a:bodyPr>
          <a:lstStyle/>
          <a:p>
            <a:pPr marL="461963" indent="-461963">
              <a:lnSpc>
                <a:spcPct val="100000"/>
              </a:lnSpc>
            </a:pPr>
            <a:r>
              <a:rPr lang="en-US" sz="2400" dirty="0">
                <a:solidFill>
                  <a:schemeClr val="tx1">
                    <a:lumMod val="50000"/>
                  </a:schemeClr>
                </a:solidFill>
              </a:rPr>
              <a:t>Repeated Courses</a:t>
            </a:r>
          </a:p>
          <a:p>
            <a:pPr marL="914400" lvl="1" indent="-457200">
              <a:lnSpc>
                <a:spcPct val="100000"/>
              </a:lnSpc>
            </a:pPr>
            <a:r>
              <a:rPr lang="en-US" sz="2000" dirty="0">
                <a:solidFill>
                  <a:schemeClr val="tx1">
                    <a:lumMod val="50000"/>
                  </a:schemeClr>
                </a:solidFill>
              </a:rPr>
              <a:t>Students may repeat any course up to 4 attempts (including initial attempt)</a:t>
            </a:r>
          </a:p>
          <a:p>
            <a:pPr marL="914400" lvl="1" indent="-457200">
              <a:lnSpc>
                <a:spcPct val="100000"/>
              </a:lnSpc>
            </a:pPr>
            <a:r>
              <a:rPr lang="en-US" sz="2000" dirty="0">
                <a:solidFill>
                  <a:schemeClr val="tx1">
                    <a:lumMod val="50000"/>
                  </a:schemeClr>
                </a:solidFill>
              </a:rPr>
              <a:t>Only highest grade used in GPA calculation</a:t>
            </a:r>
          </a:p>
          <a:p>
            <a:pPr marL="914400" lvl="1" indent="-457200">
              <a:lnSpc>
                <a:spcPct val="100000"/>
              </a:lnSpc>
            </a:pPr>
            <a:r>
              <a:rPr lang="en-US" sz="2000" dirty="0">
                <a:solidFill>
                  <a:schemeClr val="tx1">
                    <a:lumMod val="50000"/>
                  </a:schemeClr>
                </a:solidFill>
              </a:rPr>
              <a:t>Attempts after the first 4 will be used in calculation</a:t>
            </a:r>
          </a:p>
          <a:p>
            <a:pPr marL="461963" indent="-461963">
              <a:lnSpc>
                <a:spcPct val="100000"/>
              </a:lnSpc>
            </a:pPr>
            <a:r>
              <a:rPr lang="en-US" sz="2400" dirty="0">
                <a:solidFill>
                  <a:schemeClr val="tx1">
                    <a:lumMod val="50000"/>
                  </a:schemeClr>
                </a:solidFill>
              </a:rPr>
              <a:t>Academic Reprieve</a:t>
            </a:r>
          </a:p>
          <a:p>
            <a:pPr marL="914400" lvl="1" indent="-457200">
              <a:lnSpc>
                <a:spcPct val="100000"/>
              </a:lnSpc>
            </a:pPr>
            <a:r>
              <a:rPr lang="en-US" sz="2000" dirty="0">
                <a:solidFill>
                  <a:schemeClr val="tx1">
                    <a:lumMod val="50000"/>
                  </a:schemeClr>
                </a:solidFill>
              </a:rPr>
              <a:t>Disregard up to 2 consecutive semesters</a:t>
            </a:r>
          </a:p>
          <a:p>
            <a:pPr marL="914400" lvl="1" indent="-457200">
              <a:lnSpc>
                <a:spcPct val="100000"/>
              </a:lnSpc>
            </a:pPr>
            <a:r>
              <a:rPr lang="en-US" sz="2000" dirty="0">
                <a:solidFill>
                  <a:schemeClr val="tx1">
                    <a:lumMod val="50000"/>
                  </a:schemeClr>
                </a:solidFill>
              </a:rPr>
              <a:t>Must have 2.0 with no grade lower than C in subsequent semesters – minimum 12 credit hours</a:t>
            </a:r>
          </a:p>
          <a:p>
            <a:pPr marL="914400" lvl="1" indent="-457200">
              <a:lnSpc>
                <a:spcPct val="100000"/>
              </a:lnSpc>
            </a:pPr>
            <a:r>
              <a:rPr lang="en-US" sz="2000" dirty="0">
                <a:solidFill>
                  <a:schemeClr val="tx1">
                    <a:lumMod val="50000"/>
                  </a:schemeClr>
                </a:solidFill>
              </a:rPr>
              <a:t>Courses with passing grade may be used to demonstrate competency – but cannot be used for credit hours</a:t>
            </a:r>
          </a:p>
        </p:txBody>
      </p:sp>
    </p:spTree>
    <p:extLst>
      <p:ext uri="{BB962C8B-B14F-4D97-AF65-F5344CB8AC3E}">
        <p14:creationId xmlns:p14="http://schemas.microsoft.com/office/powerpoint/2010/main" val="924590556"/>
      </p:ext>
    </p:extLst>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0D80E4-7BB2-ADA7-593D-2D83139ED99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942739E-7965-7B50-6026-4B8252E7A026}"/>
              </a:ext>
            </a:extLst>
          </p:cNvPr>
          <p:cNvSpPr>
            <a:spLocks noGrp="1"/>
          </p:cNvSpPr>
          <p:nvPr>
            <p:ph type="title"/>
          </p:nvPr>
        </p:nvSpPr>
        <p:spPr/>
        <p:txBody>
          <a:bodyPr>
            <a:normAutofit/>
          </a:bodyPr>
          <a:lstStyle/>
          <a:p>
            <a:pPr marL="1025525" indent="-1025525"/>
            <a:r>
              <a:rPr lang="en-US" sz="3200" dirty="0"/>
              <a:t>3.12	grading</a:t>
            </a:r>
          </a:p>
        </p:txBody>
      </p:sp>
      <p:sp>
        <p:nvSpPr>
          <p:cNvPr id="3" name="Content Placeholder 2">
            <a:extLst>
              <a:ext uri="{FF2B5EF4-FFF2-40B4-BE49-F238E27FC236}">
                <a16:creationId xmlns:a16="http://schemas.microsoft.com/office/drawing/2014/main" id="{B60811E1-20B7-319F-F487-7E0373F82C51}"/>
              </a:ext>
            </a:extLst>
          </p:cNvPr>
          <p:cNvSpPr>
            <a:spLocks noGrp="1"/>
          </p:cNvSpPr>
          <p:nvPr>
            <p:ph idx="1"/>
          </p:nvPr>
        </p:nvSpPr>
        <p:spPr>
          <a:xfrm>
            <a:off x="109729" y="1769806"/>
            <a:ext cx="11705544" cy="4483509"/>
          </a:xfrm>
        </p:spPr>
        <p:txBody>
          <a:bodyPr>
            <a:normAutofit/>
          </a:bodyPr>
          <a:lstStyle/>
          <a:p>
            <a:pPr marL="461963" indent="-461963">
              <a:lnSpc>
                <a:spcPct val="100000"/>
              </a:lnSpc>
            </a:pPr>
            <a:r>
              <a:rPr lang="en-US" sz="2400" dirty="0">
                <a:solidFill>
                  <a:schemeClr val="tx1">
                    <a:lumMod val="50000"/>
                  </a:schemeClr>
                </a:solidFill>
              </a:rPr>
              <a:t>Academic Renewal</a:t>
            </a:r>
          </a:p>
          <a:p>
            <a:pPr marL="914400" lvl="1" indent="-457200">
              <a:lnSpc>
                <a:spcPct val="100000"/>
              </a:lnSpc>
            </a:pPr>
            <a:r>
              <a:rPr lang="en-US" sz="2000" dirty="0">
                <a:solidFill>
                  <a:schemeClr val="tx1">
                    <a:lumMod val="50000"/>
                  </a:schemeClr>
                </a:solidFill>
              </a:rPr>
              <a:t>Provides student with a fresh start</a:t>
            </a:r>
          </a:p>
          <a:p>
            <a:pPr marL="914400" lvl="1" indent="-457200">
              <a:lnSpc>
                <a:spcPct val="100000"/>
              </a:lnSpc>
            </a:pPr>
            <a:r>
              <a:rPr lang="en-US" sz="2000" dirty="0">
                <a:solidFill>
                  <a:schemeClr val="tx1">
                    <a:lumMod val="50000"/>
                  </a:schemeClr>
                </a:solidFill>
              </a:rPr>
              <a:t>3 years must have elapsed between semester being renewed and the request</a:t>
            </a:r>
          </a:p>
          <a:p>
            <a:pPr marL="914400" lvl="1" indent="-457200">
              <a:lnSpc>
                <a:spcPct val="100000"/>
              </a:lnSpc>
            </a:pPr>
            <a:r>
              <a:rPr lang="en-US" sz="2000" dirty="0">
                <a:solidFill>
                  <a:schemeClr val="tx1">
                    <a:lumMod val="50000"/>
                  </a:schemeClr>
                </a:solidFill>
              </a:rPr>
              <a:t>Must have 2.0 or higher GPA and no grade lower than a C is subsequent semesters – minimum 12 credit hours</a:t>
            </a:r>
          </a:p>
          <a:p>
            <a:pPr marL="914400" lvl="1" indent="-457200">
              <a:lnSpc>
                <a:spcPct val="100000"/>
              </a:lnSpc>
            </a:pPr>
            <a:r>
              <a:rPr lang="en-US" sz="2000" dirty="0">
                <a:solidFill>
                  <a:schemeClr val="tx1">
                    <a:lumMod val="50000"/>
                  </a:schemeClr>
                </a:solidFill>
              </a:rPr>
              <a:t>Request is for ALL courses before the date indicated in the request</a:t>
            </a:r>
          </a:p>
          <a:p>
            <a:pPr marL="914400" lvl="1" indent="-457200">
              <a:lnSpc>
                <a:spcPct val="100000"/>
              </a:lnSpc>
            </a:pPr>
            <a:r>
              <a:rPr lang="en-US" sz="2000" dirty="0">
                <a:solidFill>
                  <a:schemeClr val="tx1">
                    <a:lumMod val="50000"/>
                  </a:schemeClr>
                </a:solidFill>
              </a:rPr>
              <a:t>Courses cannot be used to demonstrate competency or for credit hours</a:t>
            </a:r>
          </a:p>
        </p:txBody>
      </p:sp>
    </p:spTree>
    <p:extLst>
      <p:ext uri="{BB962C8B-B14F-4D97-AF65-F5344CB8AC3E}">
        <p14:creationId xmlns:p14="http://schemas.microsoft.com/office/powerpoint/2010/main" val="896326069"/>
      </p:ext>
    </p:extLst>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7DC0CD-107B-BA61-993D-525C3BD89D2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3904A4F-80BC-1BE9-DEA9-3087C61F63DC}"/>
              </a:ext>
            </a:extLst>
          </p:cNvPr>
          <p:cNvSpPr>
            <a:spLocks noGrp="1"/>
          </p:cNvSpPr>
          <p:nvPr>
            <p:ph type="title"/>
          </p:nvPr>
        </p:nvSpPr>
        <p:spPr>
          <a:solidFill>
            <a:srgbClr val="326820"/>
          </a:solidFill>
        </p:spPr>
        <p:txBody>
          <a:bodyPr>
            <a:normAutofit/>
          </a:bodyPr>
          <a:lstStyle/>
          <a:p>
            <a:pPr marL="1025525" indent="-1025525"/>
            <a:r>
              <a:rPr lang="en-US" sz="3200" dirty="0"/>
              <a:t>3.13	undergraduate academic courseload</a:t>
            </a:r>
          </a:p>
        </p:txBody>
      </p:sp>
      <p:sp>
        <p:nvSpPr>
          <p:cNvPr id="3" name="Content Placeholder 2">
            <a:extLst>
              <a:ext uri="{FF2B5EF4-FFF2-40B4-BE49-F238E27FC236}">
                <a16:creationId xmlns:a16="http://schemas.microsoft.com/office/drawing/2014/main" id="{048120FB-FE96-599D-75D4-EEFF62940119}"/>
              </a:ext>
            </a:extLst>
          </p:cNvPr>
          <p:cNvSpPr>
            <a:spLocks noGrp="1"/>
          </p:cNvSpPr>
          <p:nvPr>
            <p:ph idx="1"/>
          </p:nvPr>
        </p:nvSpPr>
        <p:spPr>
          <a:xfrm>
            <a:off x="109729" y="2279903"/>
            <a:ext cx="11705544" cy="3644053"/>
          </a:xfrm>
        </p:spPr>
        <p:txBody>
          <a:bodyPr>
            <a:normAutofit/>
          </a:bodyPr>
          <a:lstStyle/>
          <a:p>
            <a:pPr marL="461963" indent="-461963">
              <a:lnSpc>
                <a:spcPct val="100000"/>
              </a:lnSpc>
            </a:pPr>
            <a:r>
              <a:rPr lang="en-US" sz="2600" dirty="0">
                <a:solidFill>
                  <a:schemeClr val="tx1">
                    <a:lumMod val="50000"/>
                  </a:schemeClr>
                </a:solidFill>
              </a:rPr>
              <a:t>Outlines policy for maximum workload for students</a:t>
            </a:r>
          </a:p>
          <a:p>
            <a:pPr marL="914400" lvl="1" indent="-457200">
              <a:lnSpc>
                <a:spcPct val="100000"/>
              </a:lnSpc>
            </a:pPr>
            <a:r>
              <a:rPr lang="en-US" sz="2000" dirty="0">
                <a:solidFill>
                  <a:schemeClr val="tx1">
                    <a:lumMod val="50000"/>
                  </a:schemeClr>
                </a:solidFill>
              </a:rPr>
              <a:t>Limited to the number of semester credit hours that is 50 percent greater than that total number of weeks in the academic term (i.e. 16 weeks = no more than 24 credit hours)</a:t>
            </a:r>
          </a:p>
          <a:p>
            <a:pPr marL="914400" lvl="1" indent="-457200">
              <a:lnSpc>
                <a:spcPct val="100000"/>
              </a:lnSpc>
            </a:pPr>
            <a:r>
              <a:rPr lang="en-US" sz="2000" dirty="0">
                <a:solidFill>
                  <a:schemeClr val="tx1">
                    <a:lumMod val="50000"/>
                  </a:schemeClr>
                </a:solidFill>
              </a:rPr>
              <a:t>Institutions can limit student academic course load based on program or performance</a:t>
            </a:r>
          </a:p>
          <a:p>
            <a:pPr lvl="1">
              <a:lnSpc>
                <a:spcPct val="100000"/>
              </a:lnSpc>
            </a:pPr>
            <a:endParaRPr lang="en-US" sz="2000" dirty="0">
              <a:solidFill>
                <a:schemeClr val="tx1"/>
              </a:solidFill>
            </a:endParaRPr>
          </a:p>
        </p:txBody>
      </p:sp>
    </p:spTree>
    <p:extLst>
      <p:ext uri="{BB962C8B-B14F-4D97-AF65-F5344CB8AC3E}">
        <p14:creationId xmlns:p14="http://schemas.microsoft.com/office/powerpoint/2010/main" val="1238764906"/>
      </p:ext>
    </p:extLst>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A7A448-61F3-908C-EA4B-36272EAEDA7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63DA47-7F1F-CC64-72FD-51A3E6A68221}"/>
              </a:ext>
            </a:extLst>
          </p:cNvPr>
          <p:cNvSpPr>
            <a:spLocks noGrp="1"/>
          </p:cNvSpPr>
          <p:nvPr>
            <p:ph type="title"/>
          </p:nvPr>
        </p:nvSpPr>
        <p:spPr/>
        <p:txBody>
          <a:bodyPr>
            <a:normAutofit/>
          </a:bodyPr>
          <a:lstStyle/>
          <a:p>
            <a:r>
              <a:rPr lang="en-US" sz="3200" dirty="0"/>
              <a:t>Break for lunch</a:t>
            </a:r>
          </a:p>
        </p:txBody>
      </p:sp>
      <p:sp>
        <p:nvSpPr>
          <p:cNvPr id="3" name="Content Placeholder 2">
            <a:extLst>
              <a:ext uri="{FF2B5EF4-FFF2-40B4-BE49-F238E27FC236}">
                <a16:creationId xmlns:a16="http://schemas.microsoft.com/office/drawing/2014/main" id="{6D26A927-65E7-60C5-0D0B-1B98B7747BB6}"/>
              </a:ext>
            </a:extLst>
          </p:cNvPr>
          <p:cNvSpPr>
            <a:spLocks noGrp="1"/>
          </p:cNvSpPr>
          <p:nvPr>
            <p:ph idx="1"/>
          </p:nvPr>
        </p:nvSpPr>
        <p:spPr>
          <a:xfrm>
            <a:off x="83127" y="3429000"/>
            <a:ext cx="11732145" cy="2494956"/>
          </a:xfrm>
        </p:spPr>
        <p:txBody>
          <a:bodyPr>
            <a:normAutofit/>
          </a:bodyPr>
          <a:lstStyle/>
          <a:p>
            <a:pPr marL="0" indent="0" algn="ctr">
              <a:buNone/>
            </a:pPr>
            <a:r>
              <a:rPr lang="en-US" sz="4800" dirty="0">
                <a:solidFill>
                  <a:schemeClr val="tx1"/>
                </a:solidFill>
              </a:rPr>
              <a:t>WE WILL RETURN AT 2:15 PM</a:t>
            </a:r>
          </a:p>
        </p:txBody>
      </p:sp>
    </p:spTree>
    <p:extLst>
      <p:ext uri="{BB962C8B-B14F-4D97-AF65-F5344CB8AC3E}">
        <p14:creationId xmlns:p14="http://schemas.microsoft.com/office/powerpoint/2010/main" val="3895037070"/>
      </p:ext>
    </p:extLst>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F67526-E898-69C4-E48E-4F0F0469A817}"/>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E5CD262C-01D6-1361-991B-F5CA50EEC19E}"/>
              </a:ext>
            </a:extLst>
          </p:cNvPr>
          <p:cNvSpPr txBox="1">
            <a:spLocks/>
          </p:cNvSpPr>
          <p:nvPr/>
        </p:nvSpPr>
        <p:spPr>
          <a:xfrm>
            <a:off x="1011371" y="3795823"/>
            <a:ext cx="11279866" cy="2904174"/>
          </a:xfrm>
          <a:prstGeom prst="rect">
            <a:avLst/>
          </a:prstGeom>
          <a:solidFill>
            <a:srgbClr val="004E9A"/>
          </a:solidFill>
        </p:spPr>
        <p:txBody>
          <a:bodyPr anchor="ctr">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457200" marR="0" indent="0" algn="l" defTabSz="914400" rtl="0" eaLnBrk="1" fontAlgn="auto" latinLnBrk="0" hangingPunct="1">
              <a:lnSpc>
                <a:spcPct val="90000"/>
              </a:lnSpc>
              <a:spcBef>
                <a:spcPts val="500"/>
              </a:spcBef>
              <a:spcAft>
                <a:spcPts val="0"/>
              </a:spcAft>
              <a:buClr>
                <a:schemeClr val="accent6"/>
              </a:buClr>
              <a:buSzPct val="100000"/>
              <a:buFont typeface="Arial" panose="020B0604020202020204" pitchFamily="34" charset="0"/>
              <a:buNone/>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0"/>
              </a:spcBef>
              <a:buClr>
                <a:schemeClr val="bg1"/>
              </a:buClr>
            </a:pPr>
            <a:r>
              <a:rPr lang="en-US" cap="all" dirty="0">
                <a:solidFill>
                  <a:schemeClr val="bg1"/>
                </a:solidFill>
              </a:rPr>
              <a:t>Granting of Degrees</a:t>
            </a:r>
          </a:p>
          <a:p>
            <a:pPr marL="457200" indent="-457200">
              <a:spcBef>
                <a:spcPts val="0"/>
              </a:spcBef>
              <a:buClr>
                <a:schemeClr val="bg1"/>
              </a:buClr>
            </a:pPr>
            <a:r>
              <a:rPr lang="en-US" cap="all" dirty="0">
                <a:solidFill>
                  <a:schemeClr val="bg1"/>
                </a:solidFill>
              </a:rPr>
              <a:t>Undergraduate Degree Requirements</a:t>
            </a:r>
          </a:p>
          <a:p>
            <a:pPr marL="457200" indent="-457200">
              <a:spcBef>
                <a:spcPts val="0"/>
              </a:spcBef>
              <a:buClr>
                <a:schemeClr val="bg1"/>
              </a:buClr>
            </a:pPr>
            <a:r>
              <a:rPr lang="en-US" cap="all" dirty="0">
                <a:solidFill>
                  <a:schemeClr val="bg1"/>
                </a:solidFill>
              </a:rPr>
              <a:t>Distance Education AND Traditional Off-Campus Courses AND Programs</a:t>
            </a:r>
          </a:p>
          <a:p>
            <a:pPr marL="457200" indent="-457200">
              <a:spcBef>
                <a:spcPts val="0"/>
              </a:spcBef>
              <a:buClr>
                <a:schemeClr val="bg1"/>
              </a:buClr>
            </a:pPr>
            <a:r>
              <a:rPr lang="en-US" cap="all" dirty="0">
                <a:solidFill>
                  <a:schemeClr val="bg1"/>
                </a:solidFill>
              </a:rPr>
              <a:t>In-State/Out-of-State Status of Enrolled Students</a:t>
            </a:r>
          </a:p>
          <a:p>
            <a:pPr marL="457200" indent="-457200">
              <a:spcBef>
                <a:spcPts val="0"/>
              </a:spcBef>
              <a:buClr>
                <a:schemeClr val="bg1"/>
              </a:buClr>
            </a:pPr>
            <a:r>
              <a:rPr lang="en-US" cap="all" dirty="0">
                <a:solidFill>
                  <a:schemeClr val="bg1"/>
                </a:solidFill>
              </a:rPr>
              <a:t>Instructors’ English Proficiency</a:t>
            </a:r>
          </a:p>
          <a:p>
            <a:pPr marL="457200" indent="-457200">
              <a:spcBef>
                <a:spcPts val="0"/>
              </a:spcBef>
              <a:buClr>
                <a:schemeClr val="bg1"/>
              </a:buClr>
            </a:pPr>
            <a:r>
              <a:rPr lang="en-US" cap="all" dirty="0">
                <a:solidFill>
                  <a:schemeClr val="bg1"/>
                </a:solidFill>
              </a:rPr>
              <a:t>Professional Programs</a:t>
            </a:r>
          </a:p>
        </p:txBody>
      </p:sp>
    </p:spTree>
    <p:extLst>
      <p:ext uri="{BB962C8B-B14F-4D97-AF65-F5344CB8AC3E}">
        <p14:creationId xmlns:p14="http://schemas.microsoft.com/office/powerpoint/2010/main" val="2141389857"/>
      </p:ext>
    </p:extLst>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143AAC-738B-6F8D-1A35-7C15189E5D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6A1F1A8-EA25-C302-F92A-EBA07F772073}"/>
              </a:ext>
            </a:extLst>
          </p:cNvPr>
          <p:cNvSpPr>
            <a:spLocks noGrp="1"/>
          </p:cNvSpPr>
          <p:nvPr>
            <p:ph type="title"/>
          </p:nvPr>
        </p:nvSpPr>
        <p:spPr>
          <a:solidFill>
            <a:srgbClr val="D15420"/>
          </a:solidFill>
        </p:spPr>
        <p:txBody>
          <a:bodyPr>
            <a:normAutofit/>
          </a:bodyPr>
          <a:lstStyle/>
          <a:p>
            <a:pPr marL="1025525" indent="-1025525"/>
            <a:r>
              <a:rPr lang="en-US" sz="3200" dirty="0"/>
              <a:t>3.14	granting of degrees and other awards</a:t>
            </a:r>
          </a:p>
        </p:txBody>
      </p:sp>
      <p:sp>
        <p:nvSpPr>
          <p:cNvPr id="3" name="Content Placeholder 2">
            <a:extLst>
              <a:ext uri="{FF2B5EF4-FFF2-40B4-BE49-F238E27FC236}">
                <a16:creationId xmlns:a16="http://schemas.microsoft.com/office/drawing/2014/main" id="{80619BE9-63C7-08D5-87B9-5AF06463FB53}"/>
              </a:ext>
            </a:extLst>
          </p:cNvPr>
          <p:cNvSpPr>
            <a:spLocks noGrp="1"/>
          </p:cNvSpPr>
          <p:nvPr>
            <p:ph idx="1"/>
          </p:nvPr>
        </p:nvSpPr>
        <p:spPr>
          <a:xfrm>
            <a:off x="109729" y="2279903"/>
            <a:ext cx="11705544" cy="3644053"/>
          </a:xfrm>
        </p:spPr>
        <p:txBody>
          <a:bodyPr>
            <a:normAutofit lnSpcReduction="10000"/>
          </a:bodyPr>
          <a:lstStyle/>
          <a:p>
            <a:pPr marL="461963" indent="-461963">
              <a:lnSpc>
                <a:spcPct val="100000"/>
              </a:lnSpc>
            </a:pPr>
            <a:r>
              <a:rPr lang="en-US" sz="2600" dirty="0">
                <a:solidFill>
                  <a:schemeClr val="tx1">
                    <a:lumMod val="50000"/>
                  </a:schemeClr>
                </a:solidFill>
              </a:rPr>
              <a:t>Outlines OSRHE’s authorization to confer degrees and guidance on diploma format</a:t>
            </a:r>
          </a:p>
          <a:p>
            <a:pPr marL="461963" indent="-461963">
              <a:lnSpc>
                <a:spcPct val="100000"/>
              </a:lnSpc>
            </a:pPr>
            <a:r>
              <a:rPr lang="en-US" sz="2600" dirty="0">
                <a:solidFill>
                  <a:schemeClr val="tx1">
                    <a:lumMod val="50000"/>
                  </a:schemeClr>
                </a:solidFill>
              </a:rPr>
              <a:t>Provides policy on reporting of degrees</a:t>
            </a:r>
          </a:p>
          <a:p>
            <a:pPr marL="461963" indent="-461963">
              <a:lnSpc>
                <a:spcPct val="100000"/>
              </a:lnSpc>
            </a:pPr>
            <a:r>
              <a:rPr lang="en-US" sz="2600" dirty="0">
                <a:solidFill>
                  <a:schemeClr val="tx1">
                    <a:lumMod val="50000"/>
                  </a:schemeClr>
                </a:solidFill>
              </a:rPr>
              <a:t>Includes guidance on degree revocation</a:t>
            </a:r>
          </a:p>
          <a:p>
            <a:pPr marL="914400" lvl="1" indent="-461963">
              <a:lnSpc>
                <a:spcPct val="100000"/>
              </a:lnSpc>
            </a:pPr>
            <a:r>
              <a:rPr lang="en-US" sz="2200" dirty="0">
                <a:solidFill>
                  <a:schemeClr val="tx1">
                    <a:lumMod val="50000"/>
                  </a:schemeClr>
                </a:solidFill>
              </a:rPr>
              <a:t>Requires institutions to have established procedures</a:t>
            </a:r>
          </a:p>
          <a:p>
            <a:pPr marL="461963" indent="-461963">
              <a:lnSpc>
                <a:spcPct val="100000"/>
              </a:lnSpc>
            </a:pPr>
            <a:r>
              <a:rPr lang="en-US" sz="2600" dirty="0">
                <a:solidFill>
                  <a:schemeClr val="tx1">
                    <a:lumMod val="50000"/>
                  </a:schemeClr>
                </a:solidFill>
              </a:rPr>
              <a:t>Authorizes institutions to grant honorary and posthumous degrees with limitations</a:t>
            </a:r>
          </a:p>
          <a:p>
            <a:pPr marL="461963" indent="-461963">
              <a:lnSpc>
                <a:spcPct val="100000"/>
              </a:lnSpc>
            </a:pPr>
            <a:r>
              <a:rPr lang="en-US" sz="2600" dirty="0">
                <a:solidFill>
                  <a:schemeClr val="tx1">
                    <a:lumMod val="50000"/>
                  </a:schemeClr>
                </a:solidFill>
              </a:rPr>
              <a:t>Requires sample diploma to be submitted to State Regents by December 1</a:t>
            </a:r>
          </a:p>
          <a:p>
            <a:pPr lvl="1">
              <a:lnSpc>
                <a:spcPct val="100000"/>
              </a:lnSpc>
            </a:pPr>
            <a:endParaRPr lang="en-US" sz="2000" dirty="0">
              <a:solidFill>
                <a:schemeClr val="tx1"/>
              </a:solidFill>
            </a:endParaRPr>
          </a:p>
        </p:txBody>
      </p:sp>
    </p:spTree>
    <p:extLst>
      <p:ext uri="{BB962C8B-B14F-4D97-AF65-F5344CB8AC3E}">
        <p14:creationId xmlns:p14="http://schemas.microsoft.com/office/powerpoint/2010/main" val="412967129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AFA60B2-6856-1F86-6841-8A4492C82A8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65FAA1E-0BF6-2FFB-31D8-E608D52E7B3B}"/>
              </a:ext>
            </a:extLst>
          </p:cNvPr>
          <p:cNvSpPr>
            <a:spLocks noGrp="1"/>
          </p:cNvSpPr>
          <p:nvPr>
            <p:ph type="title"/>
          </p:nvPr>
        </p:nvSpPr>
        <p:spPr/>
        <p:txBody>
          <a:bodyPr>
            <a:normAutofit/>
          </a:bodyPr>
          <a:lstStyle/>
          <a:p>
            <a:r>
              <a:rPr lang="en-US" sz="3200" dirty="0"/>
              <a:t>Legislative Policy development examples</a:t>
            </a:r>
          </a:p>
        </p:txBody>
      </p:sp>
      <p:sp>
        <p:nvSpPr>
          <p:cNvPr id="3" name="Content Placeholder 2">
            <a:extLst>
              <a:ext uri="{FF2B5EF4-FFF2-40B4-BE49-F238E27FC236}">
                <a16:creationId xmlns:a16="http://schemas.microsoft.com/office/drawing/2014/main" id="{85A24104-F39F-61DD-6B7D-A225D5779BE3}"/>
              </a:ext>
            </a:extLst>
          </p:cNvPr>
          <p:cNvSpPr>
            <a:spLocks noGrp="1"/>
          </p:cNvSpPr>
          <p:nvPr>
            <p:ph idx="1"/>
          </p:nvPr>
        </p:nvSpPr>
        <p:spPr>
          <a:xfrm>
            <a:off x="227051" y="2113807"/>
            <a:ext cx="11434518" cy="3940777"/>
          </a:xfrm>
        </p:spPr>
        <p:txBody>
          <a:bodyPr>
            <a:normAutofit/>
          </a:bodyPr>
          <a:lstStyle/>
          <a:p>
            <a:pPr marL="463550" indent="-463550"/>
            <a:r>
              <a:rPr lang="en-US" dirty="0">
                <a:solidFill>
                  <a:schemeClr val="tx1">
                    <a:lumMod val="50000"/>
                  </a:schemeClr>
                </a:solidFill>
              </a:rPr>
              <a:t>Oklahoma’s Promise O.S. § 2601 et seq.</a:t>
            </a:r>
          </a:p>
          <a:p>
            <a:pPr marL="463550" indent="-463550"/>
            <a:r>
              <a:rPr lang="en-US" dirty="0">
                <a:solidFill>
                  <a:schemeClr val="tx1">
                    <a:lumMod val="50000"/>
                  </a:schemeClr>
                </a:solidFill>
              </a:rPr>
              <a:t>In-state student status for uniformed service members 38 U.S.C, Section 3679(c) and 70, O.S., § 3247</a:t>
            </a:r>
          </a:p>
          <a:p>
            <a:pPr marL="463550" indent="-463550"/>
            <a:r>
              <a:rPr lang="en-US" dirty="0">
                <a:solidFill>
                  <a:schemeClr val="tx1">
                    <a:lumMod val="50000"/>
                  </a:schemeClr>
                </a:solidFill>
              </a:rPr>
              <a:t>Limits on credit awarded for Advanced Placement 70 O.S. § 3207.1</a:t>
            </a:r>
          </a:p>
          <a:p>
            <a:pPr marL="463550" indent="-463550"/>
            <a:r>
              <a:rPr lang="en-US" dirty="0">
                <a:solidFill>
                  <a:schemeClr val="tx1">
                    <a:lumMod val="50000"/>
                  </a:schemeClr>
                </a:solidFill>
              </a:rPr>
              <a:t>Instructor English Proficiency</a:t>
            </a:r>
          </a:p>
          <a:p>
            <a:pPr marL="463550" indent="-463550"/>
            <a:r>
              <a:rPr lang="en-US" dirty="0">
                <a:solidFill>
                  <a:schemeClr val="tx1">
                    <a:lumMod val="50000"/>
                  </a:schemeClr>
                </a:solidFill>
              </a:rPr>
              <a:t>Policy legislatively mandated does not require State Regents’ approval</a:t>
            </a:r>
          </a:p>
          <a:p>
            <a:pPr lvl="1"/>
            <a:endParaRPr lang="en-US" dirty="0"/>
          </a:p>
        </p:txBody>
      </p:sp>
    </p:spTree>
    <p:extLst>
      <p:ext uri="{BB962C8B-B14F-4D97-AF65-F5344CB8AC3E}">
        <p14:creationId xmlns:p14="http://schemas.microsoft.com/office/powerpoint/2010/main" val="1486566008"/>
      </p:ext>
    </p:extLst>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E6A0C2F-C35F-84FC-2277-3F84E28A231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525ED15-B6CD-07B3-827B-92C8C9E3E556}"/>
              </a:ext>
            </a:extLst>
          </p:cNvPr>
          <p:cNvSpPr>
            <a:spLocks noGrp="1"/>
          </p:cNvSpPr>
          <p:nvPr>
            <p:ph type="title"/>
          </p:nvPr>
        </p:nvSpPr>
        <p:spPr>
          <a:solidFill>
            <a:srgbClr val="DE9027"/>
          </a:solidFill>
        </p:spPr>
        <p:txBody>
          <a:bodyPr>
            <a:normAutofit/>
          </a:bodyPr>
          <a:lstStyle/>
          <a:p>
            <a:pPr marL="1025525" indent="-1025525"/>
            <a:r>
              <a:rPr lang="en-US" sz="3200" dirty="0"/>
              <a:t>3.15	undergraduate degree requirements</a:t>
            </a:r>
          </a:p>
        </p:txBody>
      </p:sp>
      <p:sp>
        <p:nvSpPr>
          <p:cNvPr id="3" name="Content Placeholder 2">
            <a:extLst>
              <a:ext uri="{FF2B5EF4-FFF2-40B4-BE49-F238E27FC236}">
                <a16:creationId xmlns:a16="http://schemas.microsoft.com/office/drawing/2014/main" id="{848B39D7-57E4-03D0-539C-1B81F55DF629}"/>
              </a:ext>
            </a:extLst>
          </p:cNvPr>
          <p:cNvSpPr>
            <a:spLocks noGrp="1"/>
          </p:cNvSpPr>
          <p:nvPr>
            <p:ph idx="1"/>
          </p:nvPr>
        </p:nvSpPr>
        <p:spPr>
          <a:xfrm>
            <a:off x="109729" y="1932039"/>
            <a:ext cx="11705544" cy="4593298"/>
          </a:xfrm>
        </p:spPr>
        <p:txBody>
          <a:bodyPr>
            <a:normAutofit/>
          </a:bodyPr>
          <a:lstStyle/>
          <a:p>
            <a:pPr marL="461963" indent="-461963">
              <a:lnSpc>
                <a:spcPct val="100000"/>
              </a:lnSpc>
            </a:pPr>
            <a:r>
              <a:rPr lang="en-US" sz="2600" dirty="0">
                <a:solidFill>
                  <a:schemeClr val="tx1">
                    <a:lumMod val="50000"/>
                  </a:schemeClr>
                </a:solidFill>
              </a:rPr>
              <a:t>Establishes guidelines, criteria, and standards for associate and baccalaureate degree programs</a:t>
            </a:r>
          </a:p>
          <a:p>
            <a:pPr marL="461963" indent="-461963">
              <a:lnSpc>
                <a:spcPct val="100000"/>
              </a:lnSpc>
            </a:pPr>
            <a:r>
              <a:rPr lang="en-US" sz="2600" dirty="0">
                <a:solidFill>
                  <a:schemeClr val="tx1">
                    <a:lumMod val="50000"/>
                  </a:schemeClr>
                </a:solidFill>
              </a:rPr>
              <a:t>Prescribes minimum general education, upper-division, and course residency requirements</a:t>
            </a:r>
          </a:p>
          <a:p>
            <a:pPr marL="461963" indent="-461963">
              <a:lnSpc>
                <a:spcPct val="100000"/>
              </a:lnSpc>
            </a:pPr>
            <a:r>
              <a:rPr lang="en-US" sz="2600" dirty="0">
                <a:solidFill>
                  <a:schemeClr val="tx1">
                    <a:lumMod val="50000"/>
                  </a:schemeClr>
                </a:solidFill>
              </a:rPr>
              <a:t>Types of associate degrees</a:t>
            </a:r>
          </a:p>
          <a:p>
            <a:pPr marL="914400" lvl="1" indent="-450850">
              <a:lnSpc>
                <a:spcPct val="100000"/>
              </a:lnSpc>
            </a:pPr>
            <a:r>
              <a:rPr lang="en-US" sz="2000" dirty="0">
                <a:solidFill>
                  <a:schemeClr val="tx1">
                    <a:lumMod val="50000"/>
                  </a:schemeClr>
                </a:solidFill>
              </a:rPr>
              <a:t>Associate in Arts, Associate in Science, Associate in Applied Science</a:t>
            </a:r>
          </a:p>
          <a:p>
            <a:pPr marL="461963" indent="-461963">
              <a:lnSpc>
                <a:spcPct val="100000"/>
              </a:lnSpc>
            </a:pPr>
            <a:r>
              <a:rPr lang="en-US" sz="2600" dirty="0">
                <a:solidFill>
                  <a:schemeClr val="tx1">
                    <a:lumMod val="50000"/>
                  </a:schemeClr>
                </a:solidFill>
              </a:rPr>
              <a:t>Types of baccalaureate degrees</a:t>
            </a:r>
          </a:p>
          <a:p>
            <a:pPr marL="914400" lvl="1" indent="-450850">
              <a:lnSpc>
                <a:spcPct val="100000"/>
              </a:lnSpc>
            </a:pPr>
            <a:r>
              <a:rPr lang="en-US" sz="2000" dirty="0">
                <a:solidFill>
                  <a:schemeClr val="tx1">
                    <a:lumMod val="50000"/>
                  </a:schemeClr>
                </a:solidFill>
              </a:rPr>
              <a:t>Bachelor of Arts, Bachelor of Science, Bachelor of (Specialty)</a:t>
            </a:r>
          </a:p>
          <a:p>
            <a:pPr marL="914400" lvl="1" indent="-450850">
              <a:lnSpc>
                <a:spcPct val="100000"/>
              </a:lnSpc>
            </a:pPr>
            <a:r>
              <a:rPr lang="en-US" sz="2000" dirty="0">
                <a:solidFill>
                  <a:schemeClr val="tx1">
                    <a:lumMod val="50000"/>
                  </a:schemeClr>
                </a:solidFill>
              </a:rPr>
              <a:t>Sub-120 Bachelor’s Degree</a:t>
            </a:r>
          </a:p>
          <a:p>
            <a:pPr lvl="1">
              <a:lnSpc>
                <a:spcPct val="100000"/>
              </a:lnSpc>
            </a:pPr>
            <a:endParaRPr lang="en-US" dirty="0">
              <a:solidFill>
                <a:schemeClr val="tx1">
                  <a:lumMod val="50000"/>
                </a:schemeClr>
              </a:solidFill>
            </a:endParaRPr>
          </a:p>
          <a:p>
            <a:pPr lvl="1">
              <a:lnSpc>
                <a:spcPct val="100000"/>
              </a:lnSpc>
            </a:pPr>
            <a:endParaRPr lang="en-US" sz="2000" dirty="0">
              <a:solidFill>
                <a:schemeClr val="tx1"/>
              </a:solidFill>
            </a:endParaRPr>
          </a:p>
        </p:txBody>
      </p:sp>
    </p:spTree>
    <p:extLst>
      <p:ext uri="{BB962C8B-B14F-4D97-AF65-F5344CB8AC3E}">
        <p14:creationId xmlns:p14="http://schemas.microsoft.com/office/powerpoint/2010/main" val="1626235837"/>
      </p:ext>
    </p:extLst>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670632-0BE5-97F7-C664-553529C740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E67BA56-AAD9-D60B-8BB5-2A3B42EA633F}"/>
              </a:ext>
            </a:extLst>
          </p:cNvPr>
          <p:cNvSpPr>
            <a:spLocks noGrp="1"/>
          </p:cNvSpPr>
          <p:nvPr>
            <p:ph type="title"/>
          </p:nvPr>
        </p:nvSpPr>
        <p:spPr>
          <a:solidFill>
            <a:srgbClr val="DE9027"/>
          </a:solidFill>
        </p:spPr>
        <p:txBody>
          <a:bodyPr>
            <a:normAutofit/>
          </a:bodyPr>
          <a:lstStyle/>
          <a:p>
            <a:pPr marL="1025525" indent="-1025525"/>
            <a:r>
              <a:rPr lang="en-US" sz="3200" dirty="0"/>
              <a:t>3.15	undergraduate degree requirements</a:t>
            </a:r>
          </a:p>
        </p:txBody>
      </p:sp>
      <p:sp>
        <p:nvSpPr>
          <p:cNvPr id="3" name="Content Placeholder 2">
            <a:extLst>
              <a:ext uri="{FF2B5EF4-FFF2-40B4-BE49-F238E27FC236}">
                <a16:creationId xmlns:a16="http://schemas.microsoft.com/office/drawing/2014/main" id="{6F578EBB-D8EC-7EE9-CA09-DB728FA99F16}"/>
              </a:ext>
            </a:extLst>
          </p:cNvPr>
          <p:cNvSpPr>
            <a:spLocks noGrp="1"/>
          </p:cNvSpPr>
          <p:nvPr>
            <p:ph idx="1"/>
          </p:nvPr>
        </p:nvSpPr>
        <p:spPr>
          <a:xfrm>
            <a:off x="118965" y="1776357"/>
            <a:ext cx="11705544" cy="4748980"/>
          </a:xfrm>
        </p:spPr>
        <p:txBody>
          <a:bodyPr>
            <a:normAutofit fontScale="85000" lnSpcReduction="10000"/>
          </a:bodyPr>
          <a:lstStyle/>
          <a:p>
            <a:pPr marL="461963" indent="-461963">
              <a:lnSpc>
                <a:spcPct val="120000"/>
              </a:lnSpc>
            </a:pPr>
            <a:r>
              <a:rPr lang="en-US" sz="2600" dirty="0">
                <a:solidFill>
                  <a:schemeClr val="tx1">
                    <a:lumMod val="50000"/>
                  </a:schemeClr>
                </a:solidFill>
              </a:rPr>
              <a:t>General Education</a:t>
            </a:r>
          </a:p>
          <a:p>
            <a:pPr marL="914400" lvl="1" indent="-457200">
              <a:lnSpc>
                <a:spcPct val="120000"/>
              </a:lnSpc>
            </a:pPr>
            <a:r>
              <a:rPr lang="en-US" dirty="0">
                <a:solidFill>
                  <a:schemeClr val="tx1">
                    <a:lumMod val="50000"/>
                  </a:schemeClr>
                </a:solidFill>
              </a:rPr>
              <a:t>Associate in Arts/Science</a:t>
            </a:r>
          </a:p>
          <a:p>
            <a:pPr marL="1376363" lvl="2" indent="-461963">
              <a:lnSpc>
                <a:spcPct val="120000"/>
              </a:lnSpc>
              <a:tabLst>
                <a:tab pos="2290763" algn="l"/>
              </a:tabLst>
            </a:pPr>
            <a:r>
              <a:rPr lang="en-US" dirty="0">
                <a:solidFill>
                  <a:schemeClr val="tx1">
                    <a:lumMod val="50000"/>
                  </a:schemeClr>
                </a:solidFill>
              </a:rPr>
              <a:t>6 hours	English Composition</a:t>
            </a:r>
          </a:p>
          <a:p>
            <a:pPr marL="1376363" lvl="2" indent="-461963">
              <a:lnSpc>
                <a:spcPct val="120000"/>
              </a:lnSpc>
              <a:tabLst>
                <a:tab pos="2290763" algn="l"/>
              </a:tabLst>
            </a:pPr>
            <a:r>
              <a:rPr lang="en-US" dirty="0">
                <a:solidFill>
                  <a:schemeClr val="tx1">
                    <a:lumMod val="50000"/>
                  </a:schemeClr>
                </a:solidFill>
              </a:rPr>
              <a:t>6 hours	U.S. History and U.S. Government</a:t>
            </a:r>
          </a:p>
          <a:p>
            <a:pPr marL="1376363" lvl="2" indent="-461963">
              <a:lnSpc>
                <a:spcPct val="120000"/>
              </a:lnSpc>
              <a:tabLst>
                <a:tab pos="2290763" algn="l"/>
              </a:tabLst>
            </a:pPr>
            <a:r>
              <a:rPr lang="en-US" dirty="0">
                <a:solidFill>
                  <a:schemeClr val="tx1">
                    <a:lumMod val="50000"/>
                  </a:schemeClr>
                </a:solidFill>
              </a:rPr>
              <a:t>6 hours	Science (must include one lab science)</a:t>
            </a:r>
          </a:p>
          <a:p>
            <a:pPr marL="1376363" lvl="2" indent="-461963">
              <a:lnSpc>
                <a:spcPct val="120000"/>
              </a:lnSpc>
              <a:tabLst>
                <a:tab pos="2290763" algn="l"/>
              </a:tabLst>
            </a:pPr>
            <a:r>
              <a:rPr lang="en-US" dirty="0">
                <a:solidFill>
                  <a:schemeClr val="tx1">
                    <a:lumMod val="50000"/>
                  </a:schemeClr>
                </a:solidFill>
              </a:rPr>
              <a:t>6 hours	Humanities (non-performance)</a:t>
            </a:r>
          </a:p>
          <a:p>
            <a:pPr marL="1376363" lvl="2" indent="-461963">
              <a:lnSpc>
                <a:spcPct val="120000"/>
              </a:lnSpc>
              <a:tabLst>
                <a:tab pos="2290763" algn="l"/>
              </a:tabLst>
            </a:pPr>
            <a:r>
              <a:rPr lang="en-US" dirty="0">
                <a:solidFill>
                  <a:schemeClr val="tx1">
                    <a:lumMod val="50000"/>
                  </a:schemeClr>
                </a:solidFill>
              </a:rPr>
              <a:t>3 hours	Mathematics</a:t>
            </a:r>
          </a:p>
          <a:p>
            <a:pPr marL="1376363" lvl="2" indent="-461963">
              <a:lnSpc>
                <a:spcPct val="120000"/>
              </a:lnSpc>
              <a:tabLst>
                <a:tab pos="2290763" algn="l"/>
              </a:tabLst>
            </a:pPr>
            <a:r>
              <a:rPr lang="en-US" dirty="0">
                <a:solidFill>
                  <a:schemeClr val="tx1">
                    <a:lumMod val="50000"/>
                  </a:schemeClr>
                </a:solidFill>
              </a:rPr>
              <a:t>3 hours	Guided Elective</a:t>
            </a:r>
          </a:p>
          <a:p>
            <a:pPr marL="1376363" lvl="2" indent="-461963">
              <a:lnSpc>
                <a:spcPct val="120000"/>
              </a:lnSpc>
              <a:tabLst>
                <a:tab pos="2290763" algn="l"/>
              </a:tabLst>
            </a:pPr>
            <a:r>
              <a:rPr lang="en-US" dirty="0">
                <a:solidFill>
                  <a:schemeClr val="tx1">
                    <a:lumMod val="50000"/>
                  </a:schemeClr>
                </a:solidFill>
              </a:rPr>
              <a:t>Additional liberal arts and sciences courses to total 37 credit hours</a:t>
            </a:r>
          </a:p>
          <a:p>
            <a:pPr marL="914400" lvl="1" indent="-457200">
              <a:lnSpc>
                <a:spcPct val="120000"/>
              </a:lnSpc>
            </a:pPr>
            <a:r>
              <a:rPr lang="en-US" dirty="0">
                <a:solidFill>
                  <a:schemeClr val="tx1">
                    <a:lumMod val="50000"/>
                  </a:schemeClr>
                </a:solidFill>
              </a:rPr>
              <a:t>Associate in Applied Science</a:t>
            </a:r>
          </a:p>
          <a:p>
            <a:pPr marL="1376363" lvl="2" indent="-461963">
              <a:lnSpc>
                <a:spcPct val="120000"/>
              </a:lnSpc>
              <a:tabLst>
                <a:tab pos="2286000" algn="l"/>
              </a:tabLst>
            </a:pPr>
            <a:r>
              <a:rPr lang="en-US" dirty="0">
                <a:solidFill>
                  <a:schemeClr val="tx1">
                    <a:lumMod val="50000"/>
                  </a:schemeClr>
                </a:solidFill>
              </a:rPr>
              <a:t>6 hours	English Composition</a:t>
            </a:r>
          </a:p>
          <a:p>
            <a:pPr marL="1376363" lvl="2" indent="-461963">
              <a:lnSpc>
                <a:spcPct val="120000"/>
              </a:lnSpc>
              <a:tabLst>
                <a:tab pos="2286000" algn="l"/>
              </a:tabLst>
            </a:pPr>
            <a:r>
              <a:rPr lang="en-US" dirty="0">
                <a:solidFill>
                  <a:schemeClr val="tx1">
                    <a:lumMod val="50000"/>
                  </a:schemeClr>
                </a:solidFill>
              </a:rPr>
              <a:t>6 hours	U.S. History and U.S. Government</a:t>
            </a:r>
          </a:p>
          <a:p>
            <a:pPr marL="1376363" lvl="2" indent="-461963">
              <a:lnSpc>
                <a:spcPct val="120000"/>
              </a:lnSpc>
              <a:tabLst>
                <a:tab pos="2286000" algn="l"/>
              </a:tabLst>
            </a:pPr>
            <a:r>
              <a:rPr lang="en-US" dirty="0">
                <a:solidFill>
                  <a:schemeClr val="tx1">
                    <a:lumMod val="50000"/>
                  </a:schemeClr>
                </a:solidFill>
              </a:rPr>
              <a:t>6 hours	Guided Elective</a:t>
            </a:r>
          </a:p>
          <a:p>
            <a:pPr lvl="1">
              <a:lnSpc>
                <a:spcPct val="100000"/>
              </a:lnSpc>
            </a:pPr>
            <a:endParaRPr lang="en-US" dirty="0">
              <a:solidFill>
                <a:schemeClr val="tx1">
                  <a:lumMod val="50000"/>
                </a:schemeClr>
              </a:solidFill>
            </a:endParaRPr>
          </a:p>
          <a:p>
            <a:pPr lvl="1">
              <a:lnSpc>
                <a:spcPct val="100000"/>
              </a:lnSpc>
            </a:pPr>
            <a:endParaRPr lang="en-US" sz="2000" dirty="0">
              <a:solidFill>
                <a:schemeClr val="tx1"/>
              </a:solidFill>
            </a:endParaRPr>
          </a:p>
        </p:txBody>
      </p:sp>
    </p:spTree>
    <p:extLst>
      <p:ext uri="{BB962C8B-B14F-4D97-AF65-F5344CB8AC3E}">
        <p14:creationId xmlns:p14="http://schemas.microsoft.com/office/powerpoint/2010/main" val="3929492761"/>
      </p:ext>
    </p:extLst>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166FA-EC6C-F61B-A84D-853827045B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54E2DEF-C5B3-DE0A-38FB-4DC32E168858}"/>
              </a:ext>
            </a:extLst>
          </p:cNvPr>
          <p:cNvSpPr>
            <a:spLocks noGrp="1"/>
          </p:cNvSpPr>
          <p:nvPr>
            <p:ph type="title"/>
          </p:nvPr>
        </p:nvSpPr>
        <p:spPr>
          <a:solidFill>
            <a:srgbClr val="DE9027"/>
          </a:solidFill>
        </p:spPr>
        <p:txBody>
          <a:bodyPr>
            <a:normAutofit/>
          </a:bodyPr>
          <a:lstStyle/>
          <a:p>
            <a:pPr marL="1025525" indent="-1025525"/>
            <a:r>
              <a:rPr lang="en-US" sz="3200" dirty="0"/>
              <a:t>3.15	undergraduate degree requirements</a:t>
            </a:r>
          </a:p>
        </p:txBody>
      </p:sp>
      <p:sp>
        <p:nvSpPr>
          <p:cNvPr id="3" name="Content Placeholder 2">
            <a:extLst>
              <a:ext uri="{FF2B5EF4-FFF2-40B4-BE49-F238E27FC236}">
                <a16:creationId xmlns:a16="http://schemas.microsoft.com/office/drawing/2014/main" id="{C1A9BDBB-0C66-44D5-F3E8-CC2A3D834CD0}"/>
              </a:ext>
            </a:extLst>
          </p:cNvPr>
          <p:cNvSpPr>
            <a:spLocks noGrp="1"/>
          </p:cNvSpPr>
          <p:nvPr>
            <p:ph sz="half" idx="1"/>
          </p:nvPr>
        </p:nvSpPr>
        <p:spPr>
          <a:xfrm>
            <a:off x="64656" y="1825625"/>
            <a:ext cx="6031344" cy="4240509"/>
          </a:xfrm>
        </p:spPr>
        <p:txBody>
          <a:bodyPr numCol="1">
            <a:normAutofit/>
          </a:bodyPr>
          <a:lstStyle/>
          <a:p>
            <a:pPr marL="461963" indent="-461963">
              <a:lnSpc>
                <a:spcPct val="100000"/>
              </a:lnSpc>
            </a:pPr>
            <a:r>
              <a:rPr lang="en-US" sz="2400" dirty="0">
                <a:solidFill>
                  <a:schemeClr val="tx1">
                    <a:lumMod val="50000"/>
                  </a:schemeClr>
                </a:solidFill>
              </a:rPr>
              <a:t>General Education</a:t>
            </a:r>
          </a:p>
          <a:p>
            <a:pPr marL="914400" lvl="1" indent="-457200">
              <a:lnSpc>
                <a:spcPct val="100000"/>
              </a:lnSpc>
              <a:spcBef>
                <a:spcPts val="0"/>
              </a:spcBef>
            </a:pPr>
            <a:r>
              <a:rPr lang="en-US" sz="2200" dirty="0">
                <a:solidFill>
                  <a:schemeClr val="tx1">
                    <a:lumMod val="50000"/>
                  </a:schemeClr>
                </a:solidFill>
              </a:rPr>
              <a:t>Bachelor Degrees</a:t>
            </a:r>
          </a:p>
          <a:p>
            <a:pPr marL="1376363" lvl="2" indent="-461963">
              <a:lnSpc>
                <a:spcPct val="100000"/>
              </a:lnSpc>
              <a:spcBef>
                <a:spcPts val="0"/>
              </a:spcBef>
            </a:pPr>
            <a:r>
              <a:rPr lang="en-US" sz="1800" dirty="0">
                <a:solidFill>
                  <a:schemeClr val="tx1">
                    <a:lumMod val="50000"/>
                  </a:schemeClr>
                </a:solidFill>
              </a:rPr>
              <a:t>6 hours English Composition</a:t>
            </a:r>
          </a:p>
          <a:p>
            <a:pPr marL="1376363" lvl="2" indent="-461963">
              <a:lnSpc>
                <a:spcPct val="100000"/>
              </a:lnSpc>
              <a:spcBef>
                <a:spcPts val="0"/>
              </a:spcBef>
            </a:pPr>
            <a:r>
              <a:rPr lang="en-US" sz="1800" dirty="0">
                <a:solidFill>
                  <a:schemeClr val="tx1">
                    <a:lumMod val="50000"/>
                  </a:schemeClr>
                </a:solidFill>
              </a:rPr>
              <a:t>6 hours U.S. History and U.S. Government</a:t>
            </a:r>
          </a:p>
          <a:p>
            <a:pPr marL="1376363" lvl="2" indent="-461963">
              <a:lnSpc>
                <a:spcPct val="100000"/>
              </a:lnSpc>
              <a:spcBef>
                <a:spcPts val="0"/>
              </a:spcBef>
            </a:pPr>
            <a:r>
              <a:rPr lang="en-US" sz="1800" dirty="0">
                <a:solidFill>
                  <a:schemeClr val="tx1">
                    <a:lumMod val="50000"/>
                  </a:schemeClr>
                </a:solidFill>
              </a:rPr>
              <a:t>6 hours Science (must include one lab science)</a:t>
            </a:r>
          </a:p>
          <a:p>
            <a:pPr marL="1376363" lvl="2" indent="-461963">
              <a:lnSpc>
                <a:spcPct val="100000"/>
              </a:lnSpc>
              <a:spcBef>
                <a:spcPts val="0"/>
              </a:spcBef>
            </a:pPr>
            <a:r>
              <a:rPr lang="en-US" sz="1800" dirty="0">
                <a:solidFill>
                  <a:schemeClr val="tx1">
                    <a:lumMod val="50000"/>
                  </a:schemeClr>
                </a:solidFill>
              </a:rPr>
              <a:t>6 hours Humanities (non-performance)</a:t>
            </a:r>
          </a:p>
          <a:p>
            <a:pPr marL="1376363" lvl="2" indent="-461963">
              <a:lnSpc>
                <a:spcPct val="100000"/>
              </a:lnSpc>
              <a:spcBef>
                <a:spcPts val="0"/>
              </a:spcBef>
            </a:pPr>
            <a:r>
              <a:rPr lang="en-US" sz="1800" dirty="0">
                <a:solidFill>
                  <a:schemeClr val="tx1">
                    <a:lumMod val="50000"/>
                  </a:schemeClr>
                </a:solidFill>
              </a:rPr>
              <a:t>3 hours Mathematics</a:t>
            </a:r>
          </a:p>
          <a:p>
            <a:pPr marL="1376363" lvl="2" indent="-461963">
              <a:lnSpc>
                <a:spcPct val="100000"/>
              </a:lnSpc>
              <a:spcBef>
                <a:spcPts val="0"/>
              </a:spcBef>
            </a:pPr>
            <a:r>
              <a:rPr lang="en-US" sz="1800" dirty="0">
                <a:solidFill>
                  <a:schemeClr val="tx1">
                    <a:lumMod val="50000"/>
                  </a:schemeClr>
                </a:solidFill>
              </a:rPr>
              <a:t>3 hours Guided Elective</a:t>
            </a:r>
          </a:p>
          <a:p>
            <a:pPr marL="1376363" lvl="2" indent="-461963">
              <a:lnSpc>
                <a:spcPct val="100000"/>
              </a:lnSpc>
              <a:spcBef>
                <a:spcPts val="0"/>
              </a:spcBef>
              <a:tabLst>
                <a:tab pos="2286000" algn="l"/>
              </a:tabLst>
            </a:pPr>
            <a:r>
              <a:rPr lang="en-US" sz="1800" dirty="0">
                <a:solidFill>
                  <a:schemeClr val="tx1">
                    <a:lumMod val="50000"/>
                  </a:schemeClr>
                </a:solidFill>
              </a:rPr>
              <a:t>Additional liberal arts and sciences courses to total 40 credit hours</a:t>
            </a:r>
          </a:p>
          <a:p>
            <a:pPr marL="1376363" lvl="2" indent="-461963">
              <a:lnSpc>
                <a:spcPct val="100000"/>
              </a:lnSpc>
              <a:spcBef>
                <a:spcPts val="0"/>
              </a:spcBef>
              <a:tabLst>
                <a:tab pos="2286000" algn="l"/>
              </a:tabLst>
            </a:pPr>
            <a:endParaRPr lang="en-US" sz="1900" dirty="0">
              <a:solidFill>
                <a:schemeClr val="tx1">
                  <a:lumMod val="50000"/>
                </a:schemeClr>
              </a:solidFill>
            </a:endParaRPr>
          </a:p>
          <a:p>
            <a:pPr marL="1376363" lvl="2" indent="-461963">
              <a:lnSpc>
                <a:spcPct val="100000"/>
              </a:lnSpc>
              <a:spcBef>
                <a:spcPts val="0"/>
              </a:spcBef>
              <a:tabLst>
                <a:tab pos="2286000" algn="l"/>
              </a:tabLst>
            </a:pPr>
            <a:endParaRPr lang="en-US" sz="1900" dirty="0">
              <a:solidFill>
                <a:schemeClr val="tx1">
                  <a:lumMod val="50000"/>
                </a:schemeClr>
              </a:solidFill>
            </a:endParaRPr>
          </a:p>
          <a:p>
            <a:pPr marL="1376363" lvl="2" indent="-461963">
              <a:lnSpc>
                <a:spcPct val="100000"/>
              </a:lnSpc>
              <a:spcBef>
                <a:spcPts val="0"/>
              </a:spcBef>
              <a:tabLst>
                <a:tab pos="2286000" algn="l"/>
              </a:tabLst>
            </a:pPr>
            <a:endParaRPr lang="en-US" sz="1900" dirty="0">
              <a:solidFill>
                <a:schemeClr val="tx1">
                  <a:lumMod val="50000"/>
                </a:schemeClr>
              </a:solidFill>
            </a:endParaRPr>
          </a:p>
          <a:p>
            <a:pPr marL="1376363" lvl="2" indent="-461963">
              <a:lnSpc>
                <a:spcPct val="100000"/>
              </a:lnSpc>
              <a:spcBef>
                <a:spcPts val="0"/>
              </a:spcBef>
              <a:tabLst>
                <a:tab pos="2286000" algn="l"/>
              </a:tabLst>
            </a:pPr>
            <a:endParaRPr lang="en-US" sz="1600" dirty="0">
              <a:solidFill>
                <a:schemeClr val="tx1">
                  <a:lumMod val="50000"/>
                </a:schemeClr>
              </a:solidFill>
            </a:endParaRPr>
          </a:p>
          <a:p>
            <a:pPr marL="1376363" lvl="2" indent="-461963">
              <a:lnSpc>
                <a:spcPct val="100000"/>
              </a:lnSpc>
              <a:spcBef>
                <a:spcPts val="0"/>
              </a:spcBef>
              <a:tabLst>
                <a:tab pos="2286000" algn="l"/>
              </a:tabLst>
            </a:pPr>
            <a:endParaRPr lang="en-US" sz="1600" dirty="0">
              <a:solidFill>
                <a:schemeClr val="tx1">
                  <a:lumMod val="50000"/>
                </a:schemeClr>
              </a:solidFill>
            </a:endParaRPr>
          </a:p>
          <a:p>
            <a:pPr marL="1376363" lvl="2" indent="-461963">
              <a:lnSpc>
                <a:spcPct val="100000"/>
              </a:lnSpc>
              <a:spcBef>
                <a:spcPts val="0"/>
              </a:spcBef>
              <a:tabLst>
                <a:tab pos="2286000" algn="l"/>
              </a:tabLst>
            </a:pPr>
            <a:endParaRPr lang="en-US" sz="1050" dirty="0">
              <a:solidFill>
                <a:schemeClr val="tx1">
                  <a:lumMod val="50000"/>
                </a:schemeClr>
              </a:solidFill>
            </a:endParaRPr>
          </a:p>
          <a:p>
            <a:pPr lvl="1">
              <a:lnSpc>
                <a:spcPct val="100000"/>
              </a:lnSpc>
            </a:pPr>
            <a:endParaRPr lang="en-US" dirty="0">
              <a:solidFill>
                <a:schemeClr val="tx1">
                  <a:lumMod val="50000"/>
                </a:schemeClr>
              </a:solidFill>
            </a:endParaRPr>
          </a:p>
          <a:p>
            <a:pPr lvl="1">
              <a:lnSpc>
                <a:spcPct val="100000"/>
              </a:lnSpc>
            </a:pPr>
            <a:endParaRPr lang="en-US" sz="2000" dirty="0">
              <a:solidFill>
                <a:schemeClr val="tx1"/>
              </a:solidFill>
            </a:endParaRPr>
          </a:p>
        </p:txBody>
      </p:sp>
      <p:sp>
        <p:nvSpPr>
          <p:cNvPr id="5" name="Content Placeholder 4">
            <a:extLst>
              <a:ext uri="{FF2B5EF4-FFF2-40B4-BE49-F238E27FC236}">
                <a16:creationId xmlns:a16="http://schemas.microsoft.com/office/drawing/2014/main" id="{76E27989-7319-CC3A-BEA9-590C5F1E553C}"/>
              </a:ext>
            </a:extLst>
          </p:cNvPr>
          <p:cNvSpPr>
            <a:spLocks noGrp="1"/>
          </p:cNvSpPr>
          <p:nvPr>
            <p:ph sz="half" idx="2"/>
          </p:nvPr>
        </p:nvSpPr>
        <p:spPr>
          <a:xfrm>
            <a:off x="6271492" y="2142836"/>
            <a:ext cx="5920508" cy="3923298"/>
          </a:xfrm>
        </p:spPr>
        <p:txBody>
          <a:bodyPr>
            <a:normAutofit/>
          </a:bodyPr>
          <a:lstStyle/>
          <a:p>
            <a:pPr marL="914400" lvl="1" indent="-457200">
              <a:lnSpc>
                <a:spcPct val="100000"/>
              </a:lnSpc>
              <a:spcBef>
                <a:spcPts val="0"/>
              </a:spcBef>
            </a:pPr>
            <a:r>
              <a:rPr lang="en-US" sz="2200" dirty="0">
                <a:solidFill>
                  <a:schemeClr val="tx1">
                    <a:lumMod val="50000"/>
                  </a:schemeClr>
                </a:solidFill>
              </a:rPr>
              <a:t>Sub-120 Bachelor’s Degree</a:t>
            </a:r>
          </a:p>
          <a:p>
            <a:pPr marL="1376363" lvl="2" indent="-461963">
              <a:lnSpc>
                <a:spcPct val="100000"/>
              </a:lnSpc>
              <a:spcBef>
                <a:spcPts val="0"/>
              </a:spcBef>
            </a:pPr>
            <a:r>
              <a:rPr lang="en-US" sz="1800" dirty="0">
                <a:solidFill>
                  <a:schemeClr val="tx1">
                    <a:lumMod val="50000"/>
                  </a:schemeClr>
                </a:solidFill>
              </a:rPr>
              <a:t>6 hours English Composition</a:t>
            </a:r>
          </a:p>
          <a:p>
            <a:pPr marL="1376363" lvl="2" indent="-461963">
              <a:lnSpc>
                <a:spcPct val="100000"/>
              </a:lnSpc>
              <a:spcBef>
                <a:spcPts val="0"/>
              </a:spcBef>
            </a:pPr>
            <a:r>
              <a:rPr lang="en-US" sz="1800" dirty="0">
                <a:solidFill>
                  <a:schemeClr val="tx1">
                    <a:lumMod val="50000"/>
                  </a:schemeClr>
                </a:solidFill>
              </a:rPr>
              <a:t>6 hours U.S. History and U.S. Government</a:t>
            </a:r>
          </a:p>
          <a:p>
            <a:pPr marL="1376363" lvl="2" indent="-461963">
              <a:lnSpc>
                <a:spcPct val="100000"/>
              </a:lnSpc>
              <a:spcBef>
                <a:spcPts val="0"/>
              </a:spcBef>
            </a:pPr>
            <a:r>
              <a:rPr lang="en-US" sz="1800" dirty="0">
                <a:solidFill>
                  <a:schemeClr val="tx1">
                    <a:lumMod val="50000"/>
                  </a:schemeClr>
                </a:solidFill>
              </a:rPr>
              <a:t>6 hours Science (must include one lab science)</a:t>
            </a:r>
          </a:p>
          <a:p>
            <a:pPr marL="1376363" lvl="2" indent="-461963">
              <a:lnSpc>
                <a:spcPct val="100000"/>
              </a:lnSpc>
              <a:spcBef>
                <a:spcPts val="0"/>
              </a:spcBef>
            </a:pPr>
            <a:r>
              <a:rPr lang="en-US" sz="1800" dirty="0">
                <a:solidFill>
                  <a:schemeClr val="tx1">
                    <a:lumMod val="50000"/>
                  </a:schemeClr>
                </a:solidFill>
              </a:rPr>
              <a:t>6 hours Humanities (non-performance)</a:t>
            </a:r>
          </a:p>
          <a:p>
            <a:pPr marL="1376363" lvl="2" indent="-461963">
              <a:lnSpc>
                <a:spcPct val="100000"/>
              </a:lnSpc>
              <a:spcBef>
                <a:spcPts val="0"/>
              </a:spcBef>
            </a:pPr>
            <a:r>
              <a:rPr lang="en-US" sz="1800" dirty="0">
                <a:solidFill>
                  <a:schemeClr val="tx1">
                    <a:lumMod val="50000"/>
                  </a:schemeClr>
                </a:solidFill>
              </a:rPr>
              <a:t>3 hours Mathematics</a:t>
            </a:r>
          </a:p>
          <a:p>
            <a:pPr marL="1376363" lvl="2" indent="-461963">
              <a:lnSpc>
                <a:spcPct val="100000"/>
              </a:lnSpc>
              <a:spcBef>
                <a:spcPts val="0"/>
              </a:spcBef>
            </a:pPr>
            <a:r>
              <a:rPr lang="en-US" sz="1800" dirty="0">
                <a:solidFill>
                  <a:schemeClr val="tx1">
                    <a:lumMod val="50000"/>
                  </a:schemeClr>
                </a:solidFill>
              </a:rPr>
              <a:t>3 hours Guided Elective</a:t>
            </a:r>
          </a:p>
          <a:p>
            <a:endParaRPr lang="en-US" dirty="0"/>
          </a:p>
        </p:txBody>
      </p:sp>
    </p:spTree>
    <p:extLst>
      <p:ext uri="{BB962C8B-B14F-4D97-AF65-F5344CB8AC3E}">
        <p14:creationId xmlns:p14="http://schemas.microsoft.com/office/powerpoint/2010/main" val="1574137075"/>
      </p:ext>
    </p:extLst>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4022EB-49E6-72E8-CA55-6199478896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3B0B6F8-D389-9537-9FF1-D84982E3CCB7}"/>
              </a:ext>
            </a:extLst>
          </p:cNvPr>
          <p:cNvSpPr>
            <a:spLocks noGrp="1"/>
          </p:cNvSpPr>
          <p:nvPr>
            <p:ph type="title"/>
          </p:nvPr>
        </p:nvSpPr>
        <p:spPr>
          <a:solidFill>
            <a:srgbClr val="DE9027"/>
          </a:solidFill>
        </p:spPr>
        <p:txBody>
          <a:bodyPr>
            <a:normAutofit/>
          </a:bodyPr>
          <a:lstStyle/>
          <a:p>
            <a:pPr marL="1025525" indent="-1025525"/>
            <a:r>
              <a:rPr lang="en-US" sz="3200" dirty="0"/>
              <a:t>3.15	undergraduate degree requirements</a:t>
            </a:r>
          </a:p>
        </p:txBody>
      </p:sp>
      <p:sp>
        <p:nvSpPr>
          <p:cNvPr id="3" name="Content Placeholder 2">
            <a:extLst>
              <a:ext uri="{FF2B5EF4-FFF2-40B4-BE49-F238E27FC236}">
                <a16:creationId xmlns:a16="http://schemas.microsoft.com/office/drawing/2014/main" id="{94587B13-CB30-34C1-A735-F1A930BBB403}"/>
              </a:ext>
            </a:extLst>
          </p:cNvPr>
          <p:cNvSpPr>
            <a:spLocks noGrp="1"/>
          </p:cNvSpPr>
          <p:nvPr>
            <p:ph idx="1"/>
          </p:nvPr>
        </p:nvSpPr>
        <p:spPr>
          <a:xfrm>
            <a:off x="109729" y="1596044"/>
            <a:ext cx="11705544" cy="4929293"/>
          </a:xfrm>
        </p:spPr>
        <p:txBody>
          <a:bodyPr>
            <a:normAutofit/>
          </a:bodyPr>
          <a:lstStyle/>
          <a:p>
            <a:pPr marL="461963" indent="-461963">
              <a:lnSpc>
                <a:spcPct val="100000"/>
              </a:lnSpc>
            </a:pPr>
            <a:r>
              <a:rPr lang="en-US" sz="2600" b="1" dirty="0">
                <a:solidFill>
                  <a:schemeClr val="tx1">
                    <a:lumMod val="50000"/>
                  </a:schemeClr>
                </a:solidFill>
              </a:rPr>
              <a:t>Minimum</a:t>
            </a:r>
            <a:r>
              <a:rPr lang="en-US" sz="2600" dirty="0">
                <a:solidFill>
                  <a:schemeClr val="tx1">
                    <a:lumMod val="50000"/>
                  </a:schemeClr>
                </a:solidFill>
              </a:rPr>
              <a:t> Standards for Baccalaureate Degrees</a:t>
            </a:r>
          </a:p>
          <a:p>
            <a:pPr lvl="1">
              <a:lnSpc>
                <a:spcPct val="100000"/>
              </a:lnSpc>
            </a:pPr>
            <a:endParaRPr lang="en-US" dirty="0">
              <a:solidFill>
                <a:schemeClr val="tx1">
                  <a:lumMod val="50000"/>
                </a:schemeClr>
              </a:solidFill>
            </a:endParaRPr>
          </a:p>
          <a:p>
            <a:pPr lvl="1">
              <a:lnSpc>
                <a:spcPct val="100000"/>
              </a:lnSpc>
            </a:pPr>
            <a:endParaRPr lang="en-US" sz="2000" dirty="0">
              <a:solidFill>
                <a:schemeClr val="tx1"/>
              </a:solidFill>
            </a:endParaRPr>
          </a:p>
        </p:txBody>
      </p:sp>
      <p:graphicFrame>
        <p:nvGraphicFramePr>
          <p:cNvPr id="8" name="Table 7">
            <a:extLst>
              <a:ext uri="{FF2B5EF4-FFF2-40B4-BE49-F238E27FC236}">
                <a16:creationId xmlns:a16="http://schemas.microsoft.com/office/drawing/2014/main" id="{38512F67-145C-0674-C58B-375B9C118625}"/>
              </a:ext>
            </a:extLst>
          </p:cNvPr>
          <p:cNvGraphicFramePr>
            <a:graphicFrameLocks noGrp="1"/>
          </p:cNvGraphicFramePr>
          <p:nvPr>
            <p:extLst>
              <p:ext uri="{D42A27DB-BD31-4B8C-83A1-F6EECF244321}">
                <p14:modId xmlns:p14="http://schemas.microsoft.com/office/powerpoint/2010/main" val="25150966"/>
              </p:ext>
            </p:extLst>
          </p:nvPr>
        </p:nvGraphicFramePr>
        <p:xfrm>
          <a:off x="683491" y="2282181"/>
          <a:ext cx="11131782" cy="3723011"/>
        </p:xfrm>
        <a:graphic>
          <a:graphicData uri="http://schemas.openxmlformats.org/drawingml/2006/table">
            <a:tbl>
              <a:tblPr firstRow="1" firstCol="1" bandRow="1" bandCol="1"/>
              <a:tblGrid>
                <a:gridCol w="6689217">
                  <a:extLst>
                    <a:ext uri="{9D8B030D-6E8A-4147-A177-3AD203B41FA5}">
                      <a16:colId xmlns:a16="http://schemas.microsoft.com/office/drawing/2014/main" val="81160617"/>
                    </a:ext>
                  </a:extLst>
                </a:gridCol>
                <a:gridCol w="871796">
                  <a:extLst>
                    <a:ext uri="{9D8B030D-6E8A-4147-A177-3AD203B41FA5}">
                      <a16:colId xmlns:a16="http://schemas.microsoft.com/office/drawing/2014/main" val="1146292224"/>
                    </a:ext>
                  </a:extLst>
                </a:gridCol>
                <a:gridCol w="871796">
                  <a:extLst>
                    <a:ext uri="{9D8B030D-6E8A-4147-A177-3AD203B41FA5}">
                      <a16:colId xmlns:a16="http://schemas.microsoft.com/office/drawing/2014/main" val="3754546975"/>
                    </a:ext>
                  </a:extLst>
                </a:gridCol>
                <a:gridCol w="1397881">
                  <a:extLst>
                    <a:ext uri="{9D8B030D-6E8A-4147-A177-3AD203B41FA5}">
                      <a16:colId xmlns:a16="http://schemas.microsoft.com/office/drawing/2014/main" val="4028560838"/>
                    </a:ext>
                  </a:extLst>
                </a:gridCol>
                <a:gridCol w="1301092">
                  <a:extLst>
                    <a:ext uri="{9D8B030D-6E8A-4147-A177-3AD203B41FA5}">
                      <a16:colId xmlns:a16="http://schemas.microsoft.com/office/drawing/2014/main" val="1211840840"/>
                    </a:ext>
                  </a:extLst>
                </a:gridCol>
              </a:tblGrid>
              <a:tr h="420731">
                <a:tc>
                  <a:txBody>
                    <a:bodyPr/>
                    <a:lstStyle/>
                    <a:p>
                      <a:pPr marL="0" marR="92710" algn="just">
                        <a:buNone/>
                      </a:pPr>
                      <a:r>
                        <a:rPr lang="en-US" sz="2000" dirty="0">
                          <a:solidFill>
                            <a:schemeClr val="tx1">
                              <a:lumMod val="50000"/>
                            </a:schemeClr>
                          </a:solidFill>
                          <a:effectLst/>
                          <a:latin typeface="+mn-lt"/>
                          <a:ea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noFill/>
                      <a:prstDash val="solid"/>
                      <a:round/>
                      <a:headEnd type="none" w="med" len="med"/>
                      <a:tailEnd type="none" w="med" len="med"/>
                    </a:lnB>
                    <a:noFill/>
                  </a:tcPr>
                </a:tc>
                <a:tc gridSpan="4">
                  <a:txBody>
                    <a:bodyPr/>
                    <a:lstStyle/>
                    <a:p>
                      <a:pPr marL="0" marR="92710" algn="ctr">
                        <a:buNone/>
                      </a:pPr>
                      <a:r>
                        <a:rPr lang="en-US" sz="2000" b="1" dirty="0">
                          <a:solidFill>
                            <a:schemeClr val="tx1">
                              <a:lumMod val="50000"/>
                            </a:schemeClr>
                          </a:solidFill>
                          <a:effectLst/>
                          <a:latin typeface="+mn-lt"/>
                          <a:ea typeface="Times New Roman" panose="02020603050405020304" pitchFamily="18" charset="0"/>
                        </a:rPr>
                        <a:t>Number of Hours Required</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hMerge="1">
                  <a:txBody>
                    <a:bodyPr/>
                    <a:lstStyle/>
                    <a:p>
                      <a:endParaRPr lang="en-US"/>
                    </a:p>
                  </a:txBody>
                  <a:tcPr/>
                </a:tc>
                <a:tc hMerge="1">
                  <a:txBody>
                    <a:bodyPr/>
                    <a:lstStyle/>
                    <a:p>
                      <a:endParaRPr lang="en-US"/>
                    </a:p>
                  </a:txBody>
                  <a:tcPr/>
                </a:tc>
                <a:tc hMerge="1">
                  <a:txBody>
                    <a:bodyPr/>
                    <a:lstStyle/>
                    <a:p>
                      <a:pPr marL="0" marR="92710" algn="ctr">
                        <a:buNone/>
                      </a:pPr>
                      <a:endParaRPr lang="en-US" sz="2000" b="1" dirty="0">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extLst>
                  <a:ext uri="{0D108BD9-81ED-4DB2-BD59-A6C34878D82A}">
                    <a16:rowId xmlns:a16="http://schemas.microsoft.com/office/drawing/2014/main" val="2786531188"/>
                  </a:ext>
                </a:extLst>
              </a:tr>
              <a:tr h="412145">
                <a:tc>
                  <a:txBody>
                    <a:bodyPr/>
                    <a:lstStyle/>
                    <a:p>
                      <a:pPr marL="0" marR="92710" algn="just">
                        <a:buNone/>
                      </a:pPr>
                      <a:r>
                        <a:rPr lang="en-US" sz="2000" dirty="0">
                          <a:solidFill>
                            <a:schemeClr val="tx1">
                              <a:lumMod val="50000"/>
                            </a:schemeClr>
                          </a:solidFill>
                          <a:effectLst/>
                          <a:latin typeface="+mn-lt"/>
                          <a:ea typeface="Times New Roman" panose="02020603050405020304" pitchFamily="18" charset="0"/>
                        </a:rPr>
                        <a:t> </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2000" b="1" dirty="0">
                          <a:solidFill>
                            <a:schemeClr val="tx1">
                              <a:lumMod val="50000"/>
                            </a:schemeClr>
                          </a:solidFill>
                          <a:effectLst/>
                          <a:latin typeface="+mn-lt"/>
                          <a:ea typeface="Times New Roman" panose="02020603050405020304" pitchFamily="18" charset="0"/>
                        </a:rPr>
                        <a:t>BA</a:t>
                      </a:r>
                      <a:endParaRPr lang="en-US" sz="2000" dirty="0">
                        <a:solidFill>
                          <a:schemeClr val="tx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2000" b="1">
                          <a:solidFill>
                            <a:schemeClr val="tx1">
                              <a:lumMod val="50000"/>
                            </a:schemeClr>
                          </a:solidFill>
                          <a:effectLst/>
                          <a:latin typeface="+mn-lt"/>
                          <a:ea typeface="Times New Roman" panose="02020603050405020304" pitchFamily="18" charset="0"/>
                        </a:rPr>
                        <a:t>BS</a:t>
                      </a:r>
                      <a:endParaRPr lang="en-US" sz="2000">
                        <a:solidFill>
                          <a:schemeClr val="tx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2000" b="1">
                          <a:solidFill>
                            <a:schemeClr val="tx1">
                              <a:lumMod val="50000"/>
                            </a:schemeClr>
                          </a:solidFill>
                          <a:effectLst/>
                          <a:latin typeface="+mn-lt"/>
                          <a:ea typeface="Times New Roman" panose="02020603050405020304" pitchFamily="18" charset="0"/>
                        </a:rPr>
                        <a:t>Specialty</a:t>
                      </a:r>
                      <a:endParaRPr lang="en-US" sz="2000">
                        <a:solidFill>
                          <a:schemeClr val="tx1">
                            <a:lumMod val="50000"/>
                          </a:schemeClr>
                        </a:solidFill>
                        <a:effectLst/>
                        <a:latin typeface="+mn-lt"/>
                        <a:ea typeface="Times New Roman" panose="02020603050405020304" pitchFamily="18" charset="0"/>
                      </a:endParaRP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2000" b="1" dirty="0">
                          <a:solidFill>
                            <a:schemeClr val="tx1">
                              <a:lumMod val="50000"/>
                            </a:schemeClr>
                          </a:solidFill>
                          <a:effectLst/>
                          <a:latin typeface="+mn-lt"/>
                          <a:ea typeface="Times New Roman" panose="02020603050405020304" pitchFamily="18" charset="0"/>
                        </a:rPr>
                        <a:t>Sub-120</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55563103"/>
                  </a:ext>
                </a:extLst>
              </a:tr>
              <a:tr h="423790">
                <a:tc>
                  <a:txBody>
                    <a:bodyPr/>
                    <a:lstStyle/>
                    <a:p>
                      <a:pPr marL="0" marR="92710" algn="just">
                        <a:buNone/>
                      </a:pPr>
                      <a:r>
                        <a:rPr lang="en-US" sz="1800" dirty="0">
                          <a:solidFill>
                            <a:schemeClr val="tx1">
                              <a:lumMod val="50000"/>
                            </a:schemeClr>
                          </a:solidFill>
                          <a:effectLst/>
                          <a:latin typeface="+mn-lt"/>
                          <a:ea typeface="Times New Roman" panose="02020603050405020304" pitchFamily="18" charset="0"/>
                        </a:rPr>
                        <a:t>Total semester credit hours required</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120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a:solidFill>
                            <a:schemeClr val="tx1">
                              <a:lumMod val="50000"/>
                            </a:schemeClr>
                          </a:solidFill>
                          <a:effectLst/>
                          <a:latin typeface="+mn-lt"/>
                          <a:ea typeface="Times New Roman" panose="02020603050405020304" pitchFamily="18" charset="0"/>
                        </a:rPr>
                        <a:t>120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a:solidFill>
                            <a:schemeClr val="tx1">
                              <a:lumMod val="50000"/>
                            </a:schemeClr>
                          </a:solidFill>
                          <a:effectLst/>
                          <a:latin typeface="+mn-lt"/>
                          <a:ea typeface="Times New Roman" panose="02020603050405020304" pitchFamily="18" charset="0"/>
                        </a:rPr>
                        <a:t>120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90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433332315"/>
                  </a:ext>
                </a:extLst>
              </a:tr>
              <a:tr h="439387">
                <a:tc>
                  <a:txBody>
                    <a:bodyPr/>
                    <a:lstStyle/>
                    <a:p>
                      <a:pPr marL="0" marR="92710" algn="just">
                        <a:buNone/>
                      </a:pPr>
                      <a:r>
                        <a:rPr lang="en-US" sz="1800" dirty="0">
                          <a:solidFill>
                            <a:schemeClr val="tx1">
                              <a:lumMod val="50000"/>
                            </a:schemeClr>
                          </a:solidFill>
                          <a:effectLst/>
                          <a:latin typeface="+mn-lt"/>
                          <a:ea typeface="Times New Roman" panose="02020603050405020304" pitchFamily="18" charset="0"/>
                        </a:rPr>
                        <a:t>General education</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a:solidFill>
                            <a:schemeClr val="tx1">
                              <a:lumMod val="50000"/>
                            </a:schemeClr>
                          </a:solidFill>
                          <a:effectLst/>
                          <a:latin typeface="+mn-lt"/>
                          <a:ea typeface="Times New Roman" panose="02020603050405020304" pitchFamily="18" charset="0"/>
                        </a:rPr>
                        <a:t>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529734866"/>
                  </a:ext>
                </a:extLst>
              </a:tr>
              <a:tr h="412145">
                <a:tc>
                  <a:txBody>
                    <a:bodyPr/>
                    <a:lstStyle/>
                    <a:p>
                      <a:pPr marL="0" marR="92710" algn="just">
                        <a:buNone/>
                      </a:pPr>
                      <a:r>
                        <a:rPr lang="en-US" sz="1800" dirty="0">
                          <a:solidFill>
                            <a:schemeClr val="tx1">
                              <a:lumMod val="50000"/>
                            </a:schemeClr>
                          </a:solidFill>
                          <a:effectLst/>
                          <a:latin typeface="+mn-lt"/>
                          <a:ea typeface="Times New Roman" panose="02020603050405020304" pitchFamily="18" charset="0"/>
                        </a:rPr>
                        <a:t>Liberal arts and sciences course work</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80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55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a:solidFill>
                            <a:schemeClr val="tx1">
                              <a:lumMod val="50000"/>
                            </a:schemeClr>
                          </a:solidFill>
                          <a:effectLst/>
                          <a:latin typeface="+mn-lt"/>
                          <a:ea typeface="Times New Roman" panose="02020603050405020304" pitchFamily="18" charset="0"/>
                        </a:rPr>
                        <a:t>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851926256"/>
                  </a:ext>
                </a:extLst>
              </a:tr>
              <a:tr h="584450">
                <a:tc>
                  <a:txBody>
                    <a:bodyPr/>
                    <a:lstStyle/>
                    <a:p>
                      <a:pPr marL="0" marR="92710" algn="just">
                        <a:buNone/>
                      </a:pPr>
                      <a:r>
                        <a:rPr lang="en-US" sz="1800" dirty="0">
                          <a:solidFill>
                            <a:schemeClr val="tx1">
                              <a:lumMod val="50000"/>
                            </a:schemeClr>
                          </a:solidFill>
                          <a:effectLst/>
                          <a:latin typeface="+mn-lt"/>
                          <a:ea typeface="Times New Roman" panose="02020603050405020304" pitchFamily="18" charset="0"/>
                        </a:rPr>
                        <a:t>Credit in residence at the awarding institution (15 of the final 30 hours or 50 percent of the major also required in residence)</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22</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3103159972"/>
                  </a:ext>
                </a:extLst>
              </a:tr>
              <a:tr h="618218">
                <a:tc>
                  <a:txBody>
                    <a:bodyPr/>
                    <a:lstStyle/>
                    <a:p>
                      <a:pPr marL="0" marR="92710" algn="just">
                        <a:buNone/>
                      </a:pPr>
                      <a:r>
                        <a:rPr lang="en-US" sz="1800" dirty="0">
                          <a:solidFill>
                            <a:schemeClr val="tx1">
                              <a:lumMod val="50000"/>
                            </a:schemeClr>
                          </a:solidFill>
                          <a:effectLst/>
                          <a:latin typeface="+mn-lt"/>
                          <a:ea typeface="Times New Roman" panose="02020603050405020304" pitchFamily="18" charset="0"/>
                        </a:rPr>
                        <a:t>Credit from a baccalaureate degree-granting institution (40 hours must be upper-division)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60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60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60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45</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1856511986"/>
                  </a:ext>
                </a:extLst>
              </a:tr>
              <a:tr h="412145">
                <a:tc>
                  <a:txBody>
                    <a:bodyPr/>
                    <a:lstStyle/>
                    <a:p>
                      <a:pPr marL="0" marR="92710" algn="just">
                        <a:buNone/>
                      </a:pPr>
                      <a:r>
                        <a:rPr lang="en-US" sz="1800" dirty="0">
                          <a:solidFill>
                            <a:schemeClr val="tx1">
                              <a:lumMod val="50000"/>
                            </a:schemeClr>
                          </a:solidFill>
                          <a:effectLst/>
                          <a:latin typeface="+mn-lt"/>
                          <a:ea typeface="Times New Roman" panose="02020603050405020304" pitchFamily="18" charset="0"/>
                        </a:rPr>
                        <a:t>Area of specialization (50 percent must be upper-division)</a:t>
                      </a:r>
                    </a:p>
                  </a:txBody>
                  <a:tcPr marL="68580" marR="68580" marT="0" marB="0">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a:solidFill>
                            <a:schemeClr val="tx1">
                              <a:lumMod val="50000"/>
                            </a:schemeClr>
                          </a:solidFill>
                          <a:effectLst/>
                          <a:latin typeface="+mn-lt"/>
                          <a:ea typeface="Times New Roman" panose="02020603050405020304" pitchFamily="18" charset="0"/>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30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noFill/>
                  </a:tcPr>
                </a:tc>
                <a:tc>
                  <a:txBody>
                    <a:bodyPr/>
                    <a:lstStyle/>
                    <a:p>
                      <a:pPr marL="0" marR="92710" algn="ctr">
                        <a:buNone/>
                      </a:pPr>
                      <a:r>
                        <a:rPr lang="en-US" sz="1800" dirty="0">
                          <a:solidFill>
                            <a:schemeClr val="tx1">
                              <a:lumMod val="50000"/>
                            </a:schemeClr>
                          </a:solidFill>
                          <a:effectLst/>
                          <a:latin typeface="+mn-lt"/>
                          <a:ea typeface="Times New Roman" panose="02020603050405020304" pitchFamily="18" charset="0"/>
                        </a:rPr>
                        <a:t>40</a:t>
                      </a:r>
                    </a:p>
                  </a:txBody>
                  <a:tcPr marL="68580" marR="68580" marT="0" marB="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chemeClr val="accent4">
                        <a:lumMod val="20000"/>
                        <a:lumOff val="80000"/>
                      </a:schemeClr>
                    </a:solidFill>
                  </a:tcPr>
                </a:tc>
                <a:extLst>
                  <a:ext uri="{0D108BD9-81ED-4DB2-BD59-A6C34878D82A}">
                    <a16:rowId xmlns:a16="http://schemas.microsoft.com/office/drawing/2014/main" val="2362415246"/>
                  </a:ext>
                </a:extLst>
              </a:tr>
            </a:tbl>
          </a:graphicData>
        </a:graphic>
      </p:graphicFrame>
    </p:spTree>
    <p:extLst>
      <p:ext uri="{BB962C8B-B14F-4D97-AF65-F5344CB8AC3E}">
        <p14:creationId xmlns:p14="http://schemas.microsoft.com/office/powerpoint/2010/main" val="2609341189"/>
      </p:ext>
    </p:extLst>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F90419-48B3-490B-7D60-BB9DD4C9EF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F2C64CC-4388-254B-EC31-0A7D44F61DA6}"/>
              </a:ext>
            </a:extLst>
          </p:cNvPr>
          <p:cNvSpPr>
            <a:spLocks noGrp="1"/>
          </p:cNvSpPr>
          <p:nvPr>
            <p:ph type="title"/>
          </p:nvPr>
        </p:nvSpPr>
        <p:spPr>
          <a:solidFill>
            <a:srgbClr val="326820"/>
          </a:solidFill>
        </p:spPr>
        <p:txBody>
          <a:bodyPr>
            <a:normAutofit/>
          </a:bodyPr>
          <a:lstStyle/>
          <a:p>
            <a:pPr marL="1025525" indent="-1025525"/>
            <a:r>
              <a:rPr lang="en-US" sz="3200" dirty="0"/>
              <a:t>3.15	distance education and traditional off-campus courses and programs</a:t>
            </a:r>
          </a:p>
        </p:txBody>
      </p:sp>
      <p:sp>
        <p:nvSpPr>
          <p:cNvPr id="3" name="Content Placeholder 2">
            <a:extLst>
              <a:ext uri="{FF2B5EF4-FFF2-40B4-BE49-F238E27FC236}">
                <a16:creationId xmlns:a16="http://schemas.microsoft.com/office/drawing/2014/main" id="{3B3FA587-E635-7798-FB32-A7F92CAD5995}"/>
              </a:ext>
            </a:extLst>
          </p:cNvPr>
          <p:cNvSpPr>
            <a:spLocks noGrp="1"/>
          </p:cNvSpPr>
          <p:nvPr>
            <p:ph idx="1"/>
          </p:nvPr>
        </p:nvSpPr>
        <p:spPr>
          <a:xfrm>
            <a:off x="109729" y="1858297"/>
            <a:ext cx="11705544" cy="4483509"/>
          </a:xfrm>
        </p:spPr>
        <p:txBody>
          <a:bodyPr>
            <a:normAutofit/>
          </a:bodyPr>
          <a:lstStyle/>
          <a:p>
            <a:pPr marL="461963" indent="-461963">
              <a:lnSpc>
                <a:spcPct val="100000"/>
              </a:lnSpc>
              <a:spcBef>
                <a:spcPts val="0"/>
              </a:spcBef>
            </a:pPr>
            <a:r>
              <a:rPr lang="en-US" sz="2400" dirty="0">
                <a:solidFill>
                  <a:schemeClr val="tx1">
                    <a:lumMod val="50000"/>
                  </a:schemeClr>
                </a:solidFill>
              </a:rPr>
              <a:t>Establishes standards for offering distance education courses to ensure quality and rigor and for the operation of designated learning sights.</a:t>
            </a:r>
          </a:p>
          <a:p>
            <a:pPr marL="461963" indent="-461963">
              <a:lnSpc>
                <a:spcPct val="100000"/>
              </a:lnSpc>
              <a:spcBef>
                <a:spcPts val="0"/>
              </a:spcBef>
            </a:pPr>
            <a:r>
              <a:rPr lang="en-US" sz="2400" dirty="0">
                <a:solidFill>
                  <a:schemeClr val="tx1">
                    <a:lumMod val="50000"/>
                  </a:schemeClr>
                </a:solidFill>
              </a:rPr>
              <a:t>Online and blended courses must be intentionally designed, supported, assessed and improved – not simply moved online</a:t>
            </a:r>
          </a:p>
          <a:p>
            <a:pPr marL="341313" indent="-341313">
              <a:lnSpc>
                <a:spcPct val="100000"/>
              </a:lnSpc>
            </a:pPr>
            <a:endParaRPr lang="en-US" sz="2400" dirty="0">
              <a:solidFill>
                <a:schemeClr val="tx1">
                  <a:lumMod val="50000"/>
                </a:schemeClr>
              </a:solidFill>
            </a:endParaRPr>
          </a:p>
          <a:p>
            <a:pPr lvl="1">
              <a:lnSpc>
                <a:spcPct val="100000"/>
              </a:lnSpc>
            </a:pPr>
            <a:endParaRPr lang="en-US" sz="2000" dirty="0">
              <a:solidFill>
                <a:schemeClr val="tx1"/>
              </a:solidFill>
            </a:endParaRPr>
          </a:p>
        </p:txBody>
      </p:sp>
      <p:sp>
        <p:nvSpPr>
          <p:cNvPr id="4" name="Shape 5">
            <a:extLst>
              <a:ext uri="{FF2B5EF4-FFF2-40B4-BE49-F238E27FC236}">
                <a16:creationId xmlns:a16="http://schemas.microsoft.com/office/drawing/2014/main" id="{5E44CACE-9778-FD12-082A-8C70F6D70752}"/>
              </a:ext>
            </a:extLst>
          </p:cNvPr>
          <p:cNvSpPr/>
          <p:nvPr/>
        </p:nvSpPr>
        <p:spPr>
          <a:xfrm>
            <a:off x="512099" y="3672728"/>
            <a:ext cx="1534204" cy="1496959"/>
          </a:xfrm>
          <a:prstGeom prst="ellipse">
            <a:avLst/>
          </a:prstGeom>
          <a:solidFill>
            <a:srgbClr val="D15420"/>
          </a:solidFill>
          <a:ln w="12700">
            <a:solidFill>
              <a:srgbClr val="3D6F9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Program Design</a:t>
            </a:r>
          </a:p>
        </p:txBody>
      </p:sp>
      <p:sp>
        <p:nvSpPr>
          <p:cNvPr id="5" name="Shape 5">
            <a:extLst>
              <a:ext uri="{FF2B5EF4-FFF2-40B4-BE49-F238E27FC236}">
                <a16:creationId xmlns:a16="http://schemas.microsoft.com/office/drawing/2014/main" id="{16E60E8C-BB0C-39F1-9215-74D2C53F25A8}"/>
              </a:ext>
            </a:extLst>
          </p:cNvPr>
          <p:cNvSpPr/>
          <p:nvPr/>
        </p:nvSpPr>
        <p:spPr>
          <a:xfrm>
            <a:off x="3642987" y="3672728"/>
            <a:ext cx="1578077" cy="1496960"/>
          </a:xfrm>
          <a:prstGeom prst="ellipse">
            <a:avLst/>
          </a:prstGeom>
          <a:solidFill>
            <a:srgbClr val="DE9027"/>
          </a:solidFill>
          <a:ln w="12700">
            <a:solidFill>
              <a:srgbClr val="3D6F9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Teaching</a:t>
            </a:r>
            <a:r>
              <a:rPr kumimoji="0" lang="en-US" sz="1800" b="0" i="0" u="none" strike="noStrike" kern="1200" cap="none" spc="0" normalizeH="0" baseline="0" noProof="0" dirty="0">
                <a:ln>
                  <a:noFill/>
                </a:ln>
                <a:solidFill>
                  <a:srgbClr val="464646"/>
                </a:solidFill>
                <a:effectLst/>
                <a:uLnTx/>
                <a:uFillTx/>
                <a:latin typeface="Arial" panose="020B0604020202020204"/>
                <a:ea typeface="+mn-ea"/>
                <a:cs typeface="+mn-cs"/>
              </a:rPr>
              <a:t> </a:t>
            </a: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Support</a:t>
            </a:r>
          </a:p>
        </p:txBody>
      </p:sp>
      <p:sp>
        <p:nvSpPr>
          <p:cNvPr id="6" name="Shape 5">
            <a:extLst>
              <a:ext uri="{FF2B5EF4-FFF2-40B4-BE49-F238E27FC236}">
                <a16:creationId xmlns:a16="http://schemas.microsoft.com/office/drawing/2014/main" id="{6E8E7C7A-2AEA-7EDA-8AC6-A4BFD72741C6}"/>
              </a:ext>
            </a:extLst>
          </p:cNvPr>
          <p:cNvSpPr/>
          <p:nvPr/>
        </p:nvSpPr>
        <p:spPr>
          <a:xfrm>
            <a:off x="6730002" y="3672728"/>
            <a:ext cx="1578078" cy="1496960"/>
          </a:xfrm>
          <a:prstGeom prst="ellipse">
            <a:avLst/>
          </a:prstGeom>
          <a:solidFill>
            <a:srgbClr val="326820"/>
          </a:solidFill>
          <a:ln w="12700">
            <a:solidFill>
              <a:srgbClr val="3D6F9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Learner Support</a:t>
            </a:r>
          </a:p>
        </p:txBody>
      </p:sp>
      <p:sp>
        <p:nvSpPr>
          <p:cNvPr id="7" name="Shape 5">
            <a:extLst>
              <a:ext uri="{FF2B5EF4-FFF2-40B4-BE49-F238E27FC236}">
                <a16:creationId xmlns:a16="http://schemas.microsoft.com/office/drawing/2014/main" id="{A9C905FA-B6AA-470C-6E73-9DF4C1D2C95E}"/>
              </a:ext>
            </a:extLst>
          </p:cNvPr>
          <p:cNvSpPr/>
          <p:nvPr/>
        </p:nvSpPr>
        <p:spPr>
          <a:xfrm>
            <a:off x="9817018" y="3672728"/>
            <a:ext cx="1578078" cy="1496961"/>
          </a:xfrm>
          <a:prstGeom prst="ellipse">
            <a:avLst/>
          </a:prstGeom>
          <a:solidFill>
            <a:srgbClr val="004E9A"/>
          </a:solidFill>
          <a:ln w="12700">
            <a:solidFill>
              <a:srgbClr val="3D6F9F"/>
            </a:solidFill>
            <a:prstDash val="solid"/>
          </a:ln>
        </p:spPr>
        <p:txBody>
          <a:bodyPr anchor="ctr"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rPr>
              <a:t>Learner Success</a:t>
            </a:r>
          </a:p>
        </p:txBody>
      </p:sp>
      <p:sp>
        <p:nvSpPr>
          <p:cNvPr id="9" name="TextBox 8">
            <a:extLst>
              <a:ext uri="{FF2B5EF4-FFF2-40B4-BE49-F238E27FC236}">
                <a16:creationId xmlns:a16="http://schemas.microsoft.com/office/drawing/2014/main" id="{70EAC7D1-899D-9A9B-E514-EA4E0A74E771}"/>
              </a:ext>
            </a:extLst>
          </p:cNvPr>
          <p:cNvSpPr txBox="1"/>
          <p:nvPr/>
        </p:nvSpPr>
        <p:spPr>
          <a:xfrm>
            <a:off x="2886291" y="5427406"/>
            <a:ext cx="2374490" cy="914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64646"/>
              </a:solidFill>
              <a:effectLst/>
              <a:uLnTx/>
              <a:uFillTx/>
              <a:latin typeface="Arial" panose="020B0604020202020204"/>
              <a:ea typeface="+mn-ea"/>
              <a:cs typeface="+mn-cs"/>
            </a:endParaRPr>
          </a:p>
        </p:txBody>
      </p:sp>
      <p:sp>
        <p:nvSpPr>
          <p:cNvPr id="10" name="TextBox 9">
            <a:extLst>
              <a:ext uri="{FF2B5EF4-FFF2-40B4-BE49-F238E27FC236}">
                <a16:creationId xmlns:a16="http://schemas.microsoft.com/office/drawing/2014/main" id="{1A50DEB0-6274-D827-83A4-3A419A109729}"/>
              </a:ext>
            </a:extLst>
          </p:cNvPr>
          <p:cNvSpPr txBox="1"/>
          <p:nvPr/>
        </p:nvSpPr>
        <p:spPr>
          <a:xfrm>
            <a:off x="65916" y="5375564"/>
            <a:ext cx="237449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Course Standards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Accessibility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Technology expectations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Other expectations</a:t>
            </a:r>
          </a:p>
        </p:txBody>
      </p:sp>
      <p:sp>
        <p:nvSpPr>
          <p:cNvPr id="14" name="TextBox 13">
            <a:extLst>
              <a:ext uri="{FF2B5EF4-FFF2-40B4-BE49-F238E27FC236}">
                <a16:creationId xmlns:a16="http://schemas.microsoft.com/office/drawing/2014/main" id="{D69A20B1-4A04-B543-B4C7-A0C0AA41E566}"/>
              </a:ext>
            </a:extLst>
          </p:cNvPr>
          <p:cNvSpPr txBox="1"/>
          <p:nvPr/>
        </p:nvSpPr>
        <p:spPr>
          <a:xfrm>
            <a:off x="3200907" y="5402603"/>
            <a:ext cx="2374490"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Faculty training</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Copyright/fair use policy</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Use learner feedback</a:t>
            </a:r>
          </a:p>
        </p:txBody>
      </p:sp>
      <p:sp>
        <p:nvSpPr>
          <p:cNvPr id="15" name="TextBox 14">
            <a:extLst>
              <a:ext uri="{FF2B5EF4-FFF2-40B4-BE49-F238E27FC236}">
                <a16:creationId xmlns:a16="http://schemas.microsoft.com/office/drawing/2014/main" id="{134DA7F6-8D90-01BB-8850-F44719B68260}"/>
              </a:ext>
            </a:extLst>
          </p:cNvPr>
          <p:cNvSpPr txBox="1"/>
          <p:nvPr/>
        </p:nvSpPr>
        <p:spPr>
          <a:xfrm>
            <a:off x="6335898" y="5419809"/>
            <a:ext cx="2374490" cy="73866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Library resources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Academic services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Technical support</a:t>
            </a:r>
          </a:p>
        </p:txBody>
      </p:sp>
      <p:sp>
        <p:nvSpPr>
          <p:cNvPr id="16" name="TextBox 15">
            <a:extLst>
              <a:ext uri="{FF2B5EF4-FFF2-40B4-BE49-F238E27FC236}">
                <a16:creationId xmlns:a16="http://schemas.microsoft.com/office/drawing/2014/main" id="{351BA2E5-72FF-338C-C4FF-ED4FBA7418E7}"/>
              </a:ext>
            </a:extLst>
          </p:cNvPr>
          <p:cNvSpPr txBox="1"/>
          <p:nvPr/>
        </p:nvSpPr>
        <p:spPr>
          <a:xfrm>
            <a:off x="9418812" y="5375564"/>
            <a:ext cx="2374490" cy="52322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Regular and substantive interaction</a:t>
            </a:r>
          </a:p>
        </p:txBody>
      </p:sp>
    </p:spTree>
    <p:extLst>
      <p:ext uri="{BB962C8B-B14F-4D97-AF65-F5344CB8AC3E}">
        <p14:creationId xmlns:p14="http://schemas.microsoft.com/office/powerpoint/2010/main" val="3475954228"/>
      </p:ext>
    </p:extLst>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97FAF8-C8EE-EDFB-8A37-C43FB620086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17A9E4A-A4D8-4624-B01D-3CA911C140DB}"/>
              </a:ext>
            </a:extLst>
          </p:cNvPr>
          <p:cNvSpPr>
            <a:spLocks noGrp="1"/>
          </p:cNvSpPr>
          <p:nvPr>
            <p:ph type="title"/>
          </p:nvPr>
        </p:nvSpPr>
        <p:spPr>
          <a:solidFill>
            <a:srgbClr val="326820"/>
          </a:solidFill>
        </p:spPr>
        <p:txBody>
          <a:bodyPr>
            <a:normAutofit/>
          </a:bodyPr>
          <a:lstStyle/>
          <a:p>
            <a:pPr marL="1025525" indent="-1025525"/>
            <a:r>
              <a:rPr lang="en-US" sz="3200" dirty="0"/>
              <a:t>3.15	distance education and traditional off-campus courses and programs</a:t>
            </a:r>
          </a:p>
        </p:txBody>
      </p:sp>
      <p:sp>
        <p:nvSpPr>
          <p:cNvPr id="19" name="Content Placeholder 18">
            <a:extLst>
              <a:ext uri="{FF2B5EF4-FFF2-40B4-BE49-F238E27FC236}">
                <a16:creationId xmlns:a16="http://schemas.microsoft.com/office/drawing/2014/main" id="{437B63BE-516C-D8CC-09C6-4F101A8074E4}"/>
              </a:ext>
            </a:extLst>
          </p:cNvPr>
          <p:cNvSpPr>
            <a:spLocks noGrp="1"/>
          </p:cNvSpPr>
          <p:nvPr>
            <p:ph idx="1"/>
          </p:nvPr>
        </p:nvSpPr>
        <p:spPr>
          <a:xfrm>
            <a:off x="162233" y="2262909"/>
            <a:ext cx="11653040" cy="3661048"/>
          </a:xfrm>
        </p:spPr>
        <p:txBody>
          <a:bodyPr/>
          <a:lstStyle/>
          <a:p>
            <a:pPr marL="461963" indent="-461963">
              <a:lnSpc>
                <a:spcPct val="100000"/>
              </a:lnSpc>
            </a:pPr>
            <a:r>
              <a:rPr lang="en-US" sz="2400" dirty="0">
                <a:solidFill>
                  <a:schemeClr val="tx1">
                    <a:lumMod val="50000"/>
                  </a:schemeClr>
                </a:solidFill>
              </a:rPr>
              <a:t>Institutions are responsible for following authorization and compliance requirements where activity or students are located.</a:t>
            </a:r>
          </a:p>
          <a:p>
            <a:pPr marL="461963" indent="-461963">
              <a:lnSpc>
                <a:spcPct val="100000"/>
              </a:lnSpc>
            </a:pPr>
            <a:r>
              <a:rPr lang="en-US" sz="2400" dirty="0">
                <a:solidFill>
                  <a:schemeClr val="tx1">
                    <a:lumMod val="50000"/>
                  </a:schemeClr>
                </a:solidFill>
              </a:rPr>
              <a:t>Institutions adding online modality to existing program must report this to the State Regents</a:t>
            </a:r>
          </a:p>
          <a:p>
            <a:pPr marL="461963" indent="-461963">
              <a:lnSpc>
                <a:spcPct val="100000"/>
              </a:lnSpc>
            </a:pPr>
            <a:r>
              <a:rPr lang="en-US" sz="2400" dirty="0">
                <a:solidFill>
                  <a:schemeClr val="tx1">
                    <a:lumMod val="50000"/>
                  </a:schemeClr>
                </a:solidFill>
              </a:rPr>
              <a:t>Geographic service areas</a:t>
            </a:r>
          </a:p>
          <a:p>
            <a:pPr marL="969963" lvl="1" indent="-508000">
              <a:lnSpc>
                <a:spcPct val="100000"/>
              </a:lnSpc>
            </a:pPr>
            <a:r>
              <a:rPr lang="en-US" sz="2000" dirty="0">
                <a:solidFill>
                  <a:schemeClr val="tx1">
                    <a:lumMod val="50000"/>
                  </a:schemeClr>
                </a:solidFill>
              </a:rPr>
              <a:t>Each institution has first priority for offering programs/courses within their service area consistent with its mission</a:t>
            </a:r>
          </a:p>
        </p:txBody>
      </p:sp>
      <p:sp>
        <p:nvSpPr>
          <p:cNvPr id="9" name="TextBox 8">
            <a:extLst>
              <a:ext uri="{FF2B5EF4-FFF2-40B4-BE49-F238E27FC236}">
                <a16:creationId xmlns:a16="http://schemas.microsoft.com/office/drawing/2014/main" id="{A0994804-D89F-230C-7A83-BE86A14BE0B3}"/>
              </a:ext>
            </a:extLst>
          </p:cNvPr>
          <p:cNvSpPr txBox="1"/>
          <p:nvPr/>
        </p:nvSpPr>
        <p:spPr>
          <a:xfrm>
            <a:off x="2886291" y="5427406"/>
            <a:ext cx="2374490" cy="91440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464646"/>
              </a:solidFill>
              <a:effectLst/>
              <a:uLnTx/>
              <a:uFillTx/>
              <a:latin typeface="Arial" panose="020B0604020202020204"/>
              <a:ea typeface="+mn-ea"/>
              <a:cs typeface="+mn-cs"/>
            </a:endParaRPr>
          </a:p>
        </p:txBody>
      </p:sp>
    </p:spTree>
    <p:extLst>
      <p:ext uri="{BB962C8B-B14F-4D97-AF65-F5344CB8AC3E}">
        <p14:creationId xmlns:p14="http://schemas.microsoft.com/office/powerpoint/2010/main" val="4023839730"/>
      </p:ext>
    </p:extLst>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452C985-4F7F-D6C1-E90E-4923AD86CA2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EABF00F-FE9D-5330-3C70-43E739B3F337}"/>
              </a:ext>
            </a:extLst>
          </p:cNvPr>
          <p:cNvSpPr>
            <a:spLocks noGrp="1"/>
          </p:cNvSpPr>
          <p:nvPr>
            <p:ph type="title"/>
          </p:nvPr>
        </p:nvSpPr>
        <p:spPr/>
        <p:txBody>
          <a:bodyPr>
            <a:normAutofit/>
          </a:bodyPr>
          <a:lstStyle/>
          <a:p>
            <a:pPr marL="1025525" indent="-1025525"/>
            <a:r>
              <a:rPr lang="en-US" sz="3200" dirty="0"/>
              <a:t>3.18	in-state/out-of-state status of enrolled students</a:t>
            </a:r>
          </a:p>
        </p:txBody>
      </p:sp>
      <p:sp>
        <p:nvSpPr>
          <p:cNvPr id="3" name="Content Placeholder 2">
            <a:extLst>
              <a:ext uri="{FF2B5EF4-FFF2-40B4-BE49-F238E27FC236}">
                <a16:creationId xmlns:a16="http://schemas.microsoft.com/office/drawing/2014/main" id="{C50143A0-89FD-44DA-569D-617FC8D52D82}"/>
              </a:ext>
            </a:extLst>
          </p:cNvPr>
          <p:cNvSpPr>
            <a:spLocks noGrp="1"/>
          </p:cNvSpPr>
          <p:nvPr>
            <p:ph idx="1"/>
          </p:nvPr>
        </p:nvSpPr>
        <p:spPr>
          <a:xfrm>
            <a:off x="109729" y="2078182"/>
            <a:ext cx="11705544" cy="4175133"/>
          </a:xfrm>
        </p:spPr>
        <p:txBody>
          <a:bodyPr>
            <a:normAutofit/>
          </a:bodyPr>
          <a:lstStyle/>
          <a:p>
            <a:pPr marL="461963" indent="-461963">
              <a:lnSpc>
                <a:spcPct val="100000"/>
              </a:lnSpc>
            </a:pPr>
            <a:r>
              <a:rPr lang="en-US" sz="2400" dirty="0">
                <a:solidFill>
                  <a:schemeClr val="tx1">
                    <a:lumMod val="50000"/>
                  </a:schemeClr>
                </a:solidFill>
              </a:rPr>
              <a:t>Provides guidance on student residency status</a:t>
            </a:r>
          </a:p>
          <a:p>
            <a:pPr marL="914400" lvl="1" indent="-457200">
              <a:lnSpc>
                <a:spcPct val="100000"/>
              </a:lnSpc>
            </a:pPr>
            <a:r>
              <a:rPr lang="en-US" sz="2000" dirty="0">
                <a:solidFill>
                  <a:schemeClr val="tx1">
                    <a:lumMod val="50000"/>
                  </a:schemeClr>
                </a:solidFill>
              </a:rPr>
              <a:t>Burden of proof to establish residency lies with student</a:t>
            </a:r>
          </a:p>
          <a:p>
            <a:pPr marL="914400" lvl="1" indent="-457200">
              <a:lnSpc>
                <a:spcPct val="100000"/>
              </a:lnSpc>
            </a:pPr>
            <a:r>
              <a:rPr lang="en-US" sz="2000" dirty="0">
                <a:solidFill>
                  <a:schemeClr val="tx1">
                    <a:lumMod val="50000"/>
                  </a:schemeClr>
                </a:solidFill>
              </a:rPr>
              <a:t>Ultimate responsibility for residency determination rests with institutions</a:t>
            </a:r>
          </a:p>
          <a:p>
            <a:pPr marL="461963" indent="-461963">
              <a:lnSpc>
                <a:spcPct val="100000"/>
              </a:lnSpc>
            </a:pPr>
            <a:r>
              <a:rPr lang="en-US" sz="2400" dirty="0">
                <a:solidFill>
                  <a:schemeClr val="tx1">
                    <a:lumMod val="50000"/>
                  </a:schemeClr>
                </a:solidFill>
              </a:rPr>
              <a:t>Provisions for special student groups</a:t>
            </a:r>
          </a:p>
          <a:p>
            <a:pPr marL="914400" lvl="1" indent="-457200">
              <a:lnSpc>
                <a:spcPct val="100000"/>
              </a:lnSpc>
            </a:pPr>
            <a:r>
              <a:rPr lang="en-US" sz="2000" dirty="0">
                <a:solidFill>
                  <a:schemeClr val="tx1">
                    <a:lumMod val="50000"/>
                  </a:schemeClr>
                </a:solidFill>
              </a:rPr>
              <a:t>Documented foreign nationals</a:t>
            </a:r>
          </a:p>
          <a:p>
            <a:pPr marL="914400" lvl="1" indent="-457200">
              <a:lnSpc>
                <a:spcPct val="100000"/>
              </a:lnSpc>
            </a:pPr>
            <a:r>
              <a:rPr lang="en-US" sz="2000" dirty="0">
                <a:solidFill>
                  <a:schemeClr val="tx1">
                    <a:lumMod val="50000"/>
                  </a:schemeClr>
                </a:solidFill>
              </a:rPr>
              <a:t>Students impacted by war</a:t>
            </a:r>
          </a:p>
          <a:p>
            <a:pPr marL="914400" lvl="1" indent="-457200">
              <a:lnSpc>
                <a:spcPct val="100000"/>
              </a:lnSpc>
            </a:pPr>
            <a:r>
              <a:rPr lang="en-US" sz="2000" dirty="0">
                <a:solidFill>
                  <a:schemeClr val="tx1">
                    <a:lumMod val="50000"/>
                  </a:schemeClr>
                </a:solidFill>
              </a:rPr>
              <a:t>Foreign service officers and members of the intelligence community</a:t>
            </a:r>
          </a:p>
          <a:p>
            <a:pPr marL="914400" lvl="1" indent="-457200">
              <a:lnSpc>
                <a:spcPct val="100000"/>
              </a:lnSpc>
            </a:pPr>
            <a:r>
              <a:rPr lang="en-US" sz="2000" dirty="0">
                <a:solidFill>
                  <a:schemeClr val="tx1">
                    <a:lumMod val="50000"/>
                  </a:schemeClr>
                </a:solidFill>
              </a:rPr>
              <a:t>Uniformed services and other military service/training</a:t>
            </a:r>
          </a:p>
          <a:p>
            <a:pPr marL="914400" lvl="1" indent="-457200">
              <a:lnSpc>
                <a:spcPct val="100000"/>
              </a:lnSpc>
            </a:pPr>
            <a:r>
              <a:rPr lang="en-US" sz="2000" dirty="0">
                <a:solidFill>
                  <a:schemeClr val="tx1">
                    <a:lumMod val="50000"/>
                  </a:schemeClr>
                </a:solidFill>
              </a:rPr>
              <a:t>Full-time professional practitioner or worker</a:t>
            </a:r>
          </a:p>
          <a:p>
            <a:pPr marL="914400" lvl="1" indent="-457200">
              <a:lnSpc>
                <a:spcPct val="100000"/>
              </a:lnSpc>
            </a:pPr>
            <a:r>
              <a:rPr lang="en-US" sz="2000" dirty="0">
                <a:solidFill>
                  <a:schemeClr val="tx1">
                    <a:lumMod val="50000"/>
                  </a:schemeClr>
                </a:solidFill>
              </a:rPr>
              <a:t>Citizen of freely associated states</a:t>
            </a:r>
          </a:p>
        </p:txBody>
      </p:sp>
    </p:spTree>
    <p:extLst>
      <p:ext uri="{BB962C8B-B14F-4D97-AF65-F5344CB8AC3E}">
        <p14:creationId xmlns:p14="http://schemas.microsoft.com/office/powerpoint/2010/main" val="724150910"/>
      </p:ext>
    </p:extLst>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AD2A50-41EA-C39D-85E2-3F3F9A102EB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3D7C87D-3680-0082-F4B0-FC39A5808F61}"/>
              </a:ext>
            </a:extLst>
          </p:cNvPr>
          <p:cNvSpPr>
            <a:spLocks noGrp="1"/>
          </p:cNvSpPr>
          <p:nvPr>
            <p:ph type="title"/>
          </p:nvPr>
        </p:nvSpPr>
        <p:spPr>
          <a:solidFill>
            <a:srgbClr val="D15420"/>
          </a:solidFill>
        </p:spPr>
        <p:txBody>
          <a:bodyPr>
            <a:normAutofit/>
          </a:bodyPr>
          <a:lstStyle/>
          <a:p>
            <a:pPr>
              <a:tabLst>
                <a:tab pos="1025525" algn="l"/>
              </a:tabLst>
            </a:pPr>
            <a:r>
              <a:rPr lang="en-US" sz="3200" dirty="0"/>
              <a:t>3.23	instructors’ English proficiency</a:t>
            </a:r>
            <a:br>
              <a:rPr lang="en-US" sz="3200" dirty="0"/>
            </a:br>
            <a:r>
              <a:rPr lang="en-US" sz="3200" dirty="0"/>
              <a:t>3.24	professional programs</a:t>
            </a:r>
          </a:p>
        </p:txBody>
      </p:sp>
      <p:sp>
        <p:nvSpPr>
          <p:cNvPr id="3" name="Content Placeholder 2">
            <a:extLst>
              <a:ext uri="{FF2B5EF4-FFF2-40B4-BE49-F238E27FC236}">
                <a16:creationId xmlns:a16="http://schemas.microsoft.com/office/drawing/2014/main" id="{E54827BE-08EA-E3BA-6BDF-9BEC75E8E935}"/>
              </a:ext>
            </a:extLst>
          </p:cNvPr>
          <p:cNvSpPr>
            <a:spLocks noGrp="1"/>
          </p:cNvSpPr>
          <p:nvPr>
            <p:ph idx="1"/>
          </p:nvPr>
        </p:nvSpPr>
        <p:spPr>
          <a:xfrm>
            <a:off x="109729" y="2336800"/>
            <a:ext cx="11705544" cy="3916515"/>
          </a:xfrm>
        </p:spPr>
        <p:txBody>
          <a:bodyPr>
            <a:normAutofit/>
          </a:bodyPr>
          <a:lstStyle/>
          <a:p>
            <a:pPr marL="461963" indent="-461963">
              <a:lnSpc>
                <a:spcPct val="100000"/>
              </a:lnSpc>
            </a:pPr>
            <a:r>
              <a:rPr lang="en-US" sz="2400" dirty="0">
                <a:solidFill>
                  <a:schemeClr val="tx1">
                    <a:lumMod val="50000"/>
                  </a:schemeClr>
                </a:solidFill>
              </a:rPr>
              <a:t>3.23</a:t>
            </a:r>
          </a:p>
          <a:p>
            <a:pPr marL="914400" lvl="1" indent="-457200">
              <a:lnSpc>
                <a:spcPct val="100000"/>
              </a:lnSpc>
            </a:pPr>
            <a:r>
              <a:rPr lang="en-US" sz="2000" dirty="0">
                <a:solidFill>
                  <a:schemeClr val="tx1">
                    <a:lumMod val="50000"/>
                  </a:schemeClr>
                </a:solidFill>
              </a:rPr>
              <a:t>Statutorily requires instructors, including graduate teaching assistants to be proficient in the English language</a:t>
            </a:r>
          </a:p>
          <a:p>
            <a:pPr marL="914400" lvl="1" indent="-457200">
              <a:lnSpc>
                <a:spcPct val="100000"/>
              </a:lnSpc>
            </a:pPr>
            <a:r>
              <a:rPr lang="en-US" sz="2000" dirty="0">
                <a:solidFill>
                  <a:schemeClr val="tx1">
                    <a:lumMod val="50000"/>
                  </a:schemeClr>
                </a:solidFill>
              </a:rPr>
              <a:t>Provides guidance for reporting requirements and complaints</a:t>
            </a:r>
          </a:p>
          <a:p>
            <a:pPr marL="461963" indent="-461963">
              <a:lnSpc>
                <a:spcPct val="100000"/>
              </a:lnSpc>
            </a:pPr>
            <a:r>
              <a:rPr lang="en-US" sz="2400" dirty="0">
                <a:solidFill>
                  <a:schemeClr val="tx1">
                    <a:lumMod val="50000"/>
                  </a:schemeClr>
                </a:solidFill>
              </a:rPr>
              <a:t>3.24</a:t>
            </a:r>
          </a:p>
          <a:p>
            <a:pPr marL="914400" lvl="1" indent="-457200">
              <a:lnSpc>
                <a:spcPct val="100000"/>
              </a:lnSpc>
            </a:pPr>
            <a:r>
              <a:rPr lang="en-US" sz="2000" dirty="0">
                <a:solidFill>
                  <a:schemeClr val="tx1">
                    <a:lumMod val="50000"/>
                  </a:schemeClr>
                </a:solidFill>
              </a:rPr>
              <a:t>Requires professional programs to align with national programmatic accreditation standards (i.e. LCME, CAPTE, ABET)</a:t>
            </a:r>
          </a:p>
        </p:txBody>
      </p:sp>
    </p:spTree>
    <p:extLst>
      <p:ext uri="{BB962C8B-B14F-4D97-AF65-F5344CB8AC3E}">
        <p14:creationId xmlns:p14="http://schemas.microsoft.com/office/powerpoint/2010/main" val="3196188931"/>
      </p:ext>
    </p:extLst>
  </p:cSld>
  <p:clrMapOvr>
    <a:masterClrMapping/>
  </p:clrMapOvr>
</p:sld>
</file>

<file path=ppt/slides/slide1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963E16-E8D0-2C89-EE1F-50B5A2BDA896}"/>
              </a:ext>
            </a:extLst>
          </p:cNvPr>
          <p:cNvSpPr>
            <a:spLocks noGrp="1"/>
          </p:cNvSpPr>
          <p:nvPr>
            <p:ph type="title"/>
          </p:nvPr>
        </p:nvSpPr>
        <p:spPr/>
        <p:txBody>
          <a:bodyPr/>
          <a:lstStyle/>
          <a:p>
            <a:r>
              <a:rPr lang="en-US" dirty="0"/>
              <a:t>Questions?</a:t>
            </a:r>
          </a:p>
        </p:txBody>
      </p:sp>
    </p:spTree>
    <p:extLst>
      <p:ext uri="{BB962C8B-B14F-4D97-AF65-F5344CB8AC3E}">
        <p14:creationId xmlns:p14="http://schemas.microsoft.com/office/powerpoint/2010/main" val="231404819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70813B-6425-92D2-E398-78B2A2ED76A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9752218-6E39-0B0E-0E59-7BA5EA398FFD}"/>
              </a:ext>
            </a:extLst>
          </p:cNvPr>
          <p:cNvSpPr>
            <a:spLocks noGrp="1"/>
          </p:cNvSpPr>
          <p:nvPr>
            <p:ph type="title" idx="4294967295"/>
          </p:nvPr>
        </p:nvSpPr>
        <p:spPr>
          <a:xfrm>
            <a:off x="1390650" y="333375"/>
            <a:ext cx="10801350" cy="1262063"/>
          </a:xfrm>
          <a:solidFill>
            <a:srgbClr val="326820"/>
          </a:solidFill>
        </p:spPr>
        <p:txBody>
          <a:bodyPr>
            <a:normAutofit/>
          </a:bodyPr>
          <a:lstStyle/>
          <a:p>
            <a:pPr marL="1255713" indent="-1255713">
              <a:tabLst>
                <a:tab pos="1254125" algn="l"/>
              </a:tabLst>
            </a:pPr>
            <a:r>
              <a:rPr lang="en-US" sz="3200" dirty="0"/>
              <a:t>Where is chapter 3</a:t>
            </a:r>
          </a:p>
        </p:txBody>
      </p:sp>
      <p:pic>
        <p:nvPicPr>
          <p:cNvPr id="7" name="Picture 6">
            <a:extLst>
              <a:ext uri="{FF2B5EF4-FFF2-40B4-BE49-F238E27FC236}">
                <a16:creationId xmlns:a16="http://schemas.microsoft.com/office/drawing/2014/main" id="{372F07E2-E055-36B8-59F1-57EDD4211104}"/>
              </a:ext>
            </a:extLst>
          </p:cNvPr>
          <p:cNvPicPr>
            <a:picLocks noChangeAspect="1"/>
          </p:cNvPicPr>
          <p:nvPr/>
        </p:nvPicPr>
        <p:blipFill>
          <a:blip r:embed="rId2"/>
          <a:stretch>
            <a:fillRect/>
          </a:stretch>
        </p:blipFill>
        <p:spPr>
          <a:xfrm>
            <a:off x="2819698" y="1996994"/>
            <a:ext cx="6212362" cy="4133446"/>
          </a:xfrm>
          <a:prstGeom prst="rect">
            <a:avLst/>
          </a:prstGeom>
        </p:spPr>
      </p:pic>
    </p:spTree>
    <p:extLst>
      <p:ext uri="{BB962C8B-B14F-4D97-AF65-F5344CB8AC3E}">
        <p14:creationId xmlns:p14="http://schemas.microsoft.com/office/powerpoint/2010/main" val="279501343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1944B1-5CFF-7D61-88FF-A1FA232DC4A6}"/>
              </a:ext>
            </a:extLst>
          </p:cNvPr>
          <p:cNvSpPr>
            <a:spLocks noGrp="1"/>
          </p:cNvSpPr>
          <p:nvPr>
            <p:ph type="title"/>
          </p:nvPr>
        </p:nvSpPr>
        <p:spPr>
          <a:xfrm>
            <a:off x="1390833" y="332663"/>
            <a:ext cx="10801167" cy="1263381"/>
          </a:xfrm>
          <a:solidFill>
            <a:srgbClr val="326820"/>
          </a:solidFill>
        </p:spPr>
        <p:txBody>
          <a:bodyPr anchor="ctr">
            <a:normAutofit/>
          </a:bodyPr>
          <a:lstStyle/>
          <a:p>
            <a:r>
              <a:rPr lang="en-US" sz="3200" dirty="0"/>
              <a:t>Okhighered.org</a:t>
            </a:r>
          </a:p>
        </p:txBody>
      </p:sp>
      <p:pic>
        <p:nvPicPr>
          <p:cNvPr id="4" name="Picture 3" descr="A person and person standing in front of a website&#10;&#10;AI-generated content may be incorrect.">
            <a:extLst>
              <a:ext uri="{FF2B5EF4-FFF2-40B4-BE49-F238E27FC236}">
                <a16:creationId xmlns:a16="http://schemas.microsoft.com/office/drawing/2014/main" id="{F0055FC7-888A-0170-EE15-ED0D91C57C21}"/>
              </a:ext>
            </a:extLst>
          </p:cNvPr>
          <p:cNvPicPr>
            <a:picLocks noChangeAspect="1"/>
          </p:cNvPicPr>
          <p:nvPr/>
        </p:nvPicPr>
        <p:blipFill>
          <a:blip r:embed="rId2"/>
          <a:stretch>
            <a:fillRect/>
          </a:stretch>
        </p:blipFill>
        <p:spPr>
          <a:xfrm>
            <a:off x="1960762" y="1793162"/>
            <a:ext cx="8432009" cy="4595445"/>
          </a:xfrm>
          <a:prstGeom prst="rect">
            <a:avLst/>
          </a:prstGeom>
          <a:noFill/>
        </p:spPr>
      </p:pic>
      <p:sp>
        <p:nvSpPr>
          <p:cNvPr id="5" name="Oval 4">
            <a:extLst>
              <a:ext uri="{FF2B5EF4-FFF2-40B4-BE49-F238E27FC236}">
                <a16:creationId xmlns:a16="http://schemas.microsoft.com/office/drawing/2014/main" id="{CB03EDC5-9BC9-F62F-7D2A-3B03FC3851A8}"/>
              </a:ext>
            </a:extLst>
          </p:cNvPr>
          <p:cNvSpPr/>
          <p:nvPr/>
        </p:nvSpPr>
        <p:spPr>
          <a:xfrm>
            <a:off x="2359503" y="2298258"/>
            <a:ext cx="1217741" cy="512955"/>
          </a:xfrm>
          <a:prstGeom prst="ellipse">
            <a:avLst/>
          </a:prstGeom>
          <a:noFill/>
          <a:ln w="34925">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rial" panose="020B0604020202020204"/>
              <a:ea typeface="+mn-ea"/>
              <a:cs typeface="+mn-cs"/>
            </a:endParaRPr>
          </a:p>
        </p:txBody>
      </p:sp>
      <p:pic>
        <p:nvPicPr>
          <p:cNvPr id="9" name="Picture 8">
            <a:extLst>
              <a:ext uri="{FF2B5EF4-FFF2-40B4-BE49-F238E27FC236}">
                <a16:creationId xmlns:a16="http://schemas.microsoft.com/office/drawing/2014/main" id="{78E8C952-B7F3-4A71-E69B-B5E99940945A}"/>
              </a:ext>
            </a:extLst>
          </p:cNvPr>
          <p:cNvPicPr>
            <a:picLocks noChangeAspect="1"/>
          </p:cNvPicPr>
          <p:nvPr/>
        </p:nvPicPr>
        <p:blipFill>
          <a:blip r:embed="rId3"/>
          <a:stretch>
            <a:fillRect/>
          </a:stretch>
        </p:blipFill>
        <p:spPr>
          <a:xfrm>
            <a:off x="1960762" y="2675199"/>
            <a:ext cx="8432009" cy="1713921"/>
          </a:xfrm>
          <a:prstGeom prst="rect">
            <a:avLst/>
          </a:prstGeom>
        </p:spPr>
      </p:pic>
      <p:sp>
        <p:nvSpPr>
          <p:cNvPr id="7" name="Arrow: Right 6">
            <a:extLst>
              <a:ext uri="{FF2B5EF4-FFF2-40B4-BE49-F238E27FC236}">
                <a16:creationId xmlns:a16="http://schemas.microsoft.com/office/drawing/2014/main" id="{8A3F6C68-AB26-0C67-55A0-280E8909A68D}"/>
              </a:ext>
            </a:extLst>
          </p:cNvPr>
          <p:cNvSpPr/>
          <p:nvPr/>
        </p:nvSpPr>
        <p:spPr>
          <a:xfrm>
            <a:off x="4018426" y="3532159"/>
            <a:ext cx="733462" cy="558725"/>
          </a:xfrm>
          <a:prstGeom prst="rightArrow">
            <a:avLst/>
          </a:prstGeom>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 panose="020B0604020202020204"/>
              <a:ea typeface="+mn-ea"/>
              <a:cs typeface="+mn-cs"/>
            </a:endParaRPr>
          </a:p>
        </p:txBody>
      </p:sp>
    </p:spTree>
    <p:extLst>
      <p:ext uri="{BB962C8B-B14F-4D97-AF65-F5344CB8AC3E}">
        <p14:creationId xmlns:p14="http://schemas.microsoft.com/office/powerpoint/2010/main" val="5743031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22" presetClass="entr" presetSubtype="1" fill="hold" nodeType="clickEffect">
                                  <p:stCondLst>
                                    <p:cond delay="0"/>
                                  </p:stCondLst>
                                  <p:childTnLst>
                                    <p:set>
                                      <p:cBhvr>
                                        <p:cTn id="14" dur="1" fill="hold">
                                          <p:stCondLst>
                                            <p:cond delay="0"/>
                                          </p:stCondLst>
                                        </p:cTn>
                                        <p:tgtEl>
                                          <p:spTgt spid="9"/>
                                        </p:tgtEl>
                                        <p:attrNameLst>
                                          <p:attrName>style.visibility</p:attrName>
                                        </p:attrNameLst>
                                      </p:cBhvr>
                                      <p:to>
                                        <p:strVal val="visible"/>
                                      </p:to>
                                    </p:set>
                                    <p:animEffect transition="in" filter="wipe(up)">
                                      <p:cBhvr>
                                        <p:cTn id="15" dur="500"/>
                                        <p:tgtEl>
                                          <p:spTgt spid="9"/>
                                        </p:tgtEl>
                                      </p:cBhvr>
                                    </p:animEffect>
                                  </p:childTnLst>
                                </p:cTn>
                              </p:par>
                              <p:par>
                                <p:cTn id="16" presetID="1" presetClass="exit" presetSubtype="0" fill="hold" grpId="1" nodeType="withEffect">
                                  <p:stCondLst>
                                    <p:cond delay="0"/>
                                  </p:stCondLst>
                                  <p:childTnLst>
                                    <p:set>
                                      <p:cBhvr>
                                        <p:cTn id="17" dur="1" fill="hold">
                                          <p:stCondLst>
                                            <p:cond delay="0"/>
                                          </p:stCondLst>
                                        </p:cTn>
                                        <p:tgtEl>
                                          <p:spTgt spid="5"/>
                                        </p:tgtEl>
                                        <p:attrNameLst>
                                          <p:attrName>style.visibility</p:attrName>
                                        </p:attrNameLst>
                                      </p:cBhvr>
                                      <p:to>
                                        <p:strVal val="hidden"/>
                                      </p:to>
                                    </p:set>
                                  </p:childTnLst>
                                </p:cTn>
                              </p:par>
                            </p:childTnLst>
                          </p:cTn>
                        </p:par>
                      </p:childTnLst>
                    </p:cTn>
                  </p:par>
                  <p:par>
                    <p:cTn id="18" fill="hold">
                      <p:stCondLst>
                        <p:cond delay="indefinite"/>
                      </p:stCondLst>
                      <p:childTnLst>
                        <p:par>
                          <p:cTn id="19" fill="hold">
                            <p:stCondLst>
                              <p:cond delay="0"/>
                            </p:stCondLst>
                            <p:childTnLst>
                              <p:par>
                                <p:cTn id="20" presetID="2" presetClass="entr" presetSubtype="8" fill="hold" grpId="0" nodeType="clickEffect">
                                  <p:stCondLst>
                                    <p:cond delay="0"/>
                                  </p:stCondLst>
                                  <p:childTnLst>
                                    <p:set>
                                      <p:cBhvr>
                                        <p:cTn id="21" dur="1" fill="hold">
                                          <p:stCondLst>
                                            <p:cond delay="0"/>
                                          </p:stCondLst>
                                        </p:cTn>
                                        <p:tgtEl>
                                          <p:spTgt spid="7"/>
                                        </p:tgtEl>
                                        <p:attrNameLst>
                                          <p:attrName>style.visibility</p:attrName>
                                        </p:attrNameLst>
                                      </p:cBhvr>
                                      <p:to>
                                        <p:strVal val="visible"/>
                                      </p:to>
                                    </p:set>
                                    <p:anim calcmode="lin" valueType="num">
                                      <p:cBhvr additive="base">
                                        <p:cTn id="22" dur="500" fill="hold"/>
                                        <p:tgtEl>
                                          <p:spTgt spid="7"/>
                                        </p:tgtEl>
                                        <p:attrNameLst>
                                          <p:attrName>ppt_x</p:attrName>
                                        </p:attrNameLst>
                                      </p:cBhvr>
                                      <p:tavLst>
                                        <p:tav tm="0">
                                          <p:val>
                                            <p:strVal val="0-#ppt_w/2"/>
                                          </p:val>
                                        </p:tav>
                                        <p:tav tm="100000">
                                          <p:val>
                                            <p:strVal val="#ppt_x"/>
                                          </p:val>
                                        </p:tav>
                                      </p:tavLst>
                                    </p:anim>
                                    <p:anim calcmode="lin" valueType="num">
                                      <p:cBhvr additive="base">
                                        <p:cTn id="23" dur="500" fill="hold"/>
                                        <p:tgtEl>
                                          <p:spTgt spid="7"/>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P spid="5" grpId="1" animBg="1"/>
      <p:bldP spid="7"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A81DF9-2448-C7DD-EBD3-56D00E11B4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7790AB7-5311-45FD-2EB1-D8DC99F57E20}"/>
              </a:ext>
            </a:extLst>
          </p:cNvPr>
          <p:cNvSpPr>
            <a:spLocks noGrp="1"/>
          </p:cNvSpPr>
          <p:nvPr>
            <p:ph type="title" idx="4294967295"/>
          </p:nvPr>
        </p:nvSpPr>
        <p:spPr>
          <a:xfrm>
            <a:off x="1390650" y="333375"/>
            <a:ext cx="10801350" cy="1262063"/>
          </a:xfrm>
          <a:solidFill>
            <a:srgbClr val="326820"/>
          </a:solidFill>
        </p:spPr>
        <p:txBody>
          <a:bodyPr>
            <a:normAutofit/>
          </a:bodyPr>
          <a:lstStyle/>
          <a:p>
            <a:pPr marL="1255713" indent="-1255713">
              <a:tabLst>
                <a:tab pos="1254125" algn="l"/>
              </a:tabLst>
            </a:pPr>
            <a:r>
              <a:rPr lang="en-US" sz="3200"/>
              <a:t>Where is chapter 3</a:t>
            </a:r>
            <a:endParaRPr lang="en-US" sz="3200" dirty="0"/>
          </a:p>
        </p:txBody>
      </p:sp>
      <p:pic>
        <p:nvPicPr>
          <p:cNvPr id="3" name="Picture 2">
            <a:extLst>
              <a:ext uri="{FF2B5EF4-FFF2-40B4-BE49-F238E27FC236}">
                <a16:creationId xmlns:a16="http://schemas.microsoft.com/office/drawing/2014/main" id="{1313C404-498E-E7DB-600F-DFBA39E47EC0}"/>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964271" y="1757709"/>
            <a:ext cx="8263457" cy="4766916"/>
          </a:xfrm>
          <a:prstGeom prst="rect">
            <a:avLst/>
          </a:prstGeom>
        </p:spPr>
      </p:pic>
      <p:sp>
        <p:nvSpPr>
          <p:cNvPr id="4" name="Arrow: Right 3">
            <a:extLst>
              <a:ext uri="{FF2B5EF4-FFF2-40B4-BE49-F238E27FC236}">
                <a16:creationId xmlns:a16="http://schemas.microsoft.com/office/drawing/2014/main" id="{F8DAC146-F5C5-093D-E26B-11A0183F0DB4}"/>
              </a:ext>
            </a:extLst>
          </p:cNvPr>
          <p:cNvSpPr/>
          <p:nvPr/>
        </p:nvSpPr>
        <p:spPr>
          <a:xfrm>
            <a:off x="2552480" y="5473067"/>
            <a:ext cx="735724" cy="36109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4216156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0ED367-6C2A-C6BF-C15A-E30A75A98C27}"/>
              </a:ext>
            </a:extLst>
          </p:cNvPr>
          <p:cNvSpPr>
            <a:spLocks noGrp="1"/>
          </p:cNvSpPr>
          <p:nvPr>
            <p:ph type="title"/>
          </p:nvPr>
        </p:nvSpPr>
        <p:spPr>
          <a:solidFill>
            <a:srgbClr val="326820"/>
          </a:solidFill>
        </p:spPr>
        <p:txBody>
          <a:bodyPr>
            <a:normAutofit/>
          </a:bodyPr>
          <a:lstStyle/>
          <a:p>
            <a:r>
              <a:rPr lang="en-US" sz="3600" dirty="0" err="1"/>
              <a:t>osrhe</a:t>
            </a:r>
            <a:r>
              <a:rPr lang="en-US" sz="3600" dirty="0"/>
              <a:t> policy manuals</a:t>
            </a:r>
          </a:p>
        </p:txBody>
      </p:sp>
      <p:graphicFrame>
        <p:nvGraphicFramePr>
          <p:cNvPr id="4" name="Diagram 3">
            <a:extLst>
              <a:ext uri="{FF2B5EF4-FFF2-40B4-BE49-F238E27FC236}">
                <a16:creationId xmlns:a16="http://schemas.microsoft.com/office/drawing/2014/main" id="{99D924D9-7418-3AB1-15FF-72DE06B38CC1}"/>
              </a:ext>
            </a:extLst>
          </p:cNvPr>
          <p:cNvGraphicFramePr/>
          <p:nvPr/>
        </p:nvGraphicFramePr>
        <p:xfrm>
          <a:off x="1390833" y="1698171"/>
          <a:ext cx="9582068" cy="472638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Oval 2">
            <a:extLst>
              <a:ext uri="{FF2B5EF4-FFF2-40B4-BE49-F238E27FC236}">
                <a16:creationId xmlns:a16="http://schemas.microsoft.com/office/drawing/2014/main" id="{A1A1C43A-E8CD-3545-BAA2-E1AC92900E56}"/>
              </a:ext>
            </a:extLst>
          </p:cNvPr>
          <p:cNvSpPr/>
          <p:nvPr/>
        </p:nvSpPr>
        <p:spPr>
          <a:xfrm>
            <a:off x="357810" y="3429001"/>
            <a:ext cx="5486400" cy="1452224"/>
          </a:xfrm>
          <a:prstGeom prst="ellipse">
            <a:avLst/>
          </a:prstGeom>
          <a:noFill/>
          <a:ln w="41275"/>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69975127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95443CA-4A01-7406-73A1-1779DFE050C6}"/>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78A49A4-F711-C6D9-91E7-5FB7922077F4}"/>
              </a:ext>
            </a:extLst>
          </p:cNvPr>
          <p:cNvSpPr txBox="1">
            <a:spLocks/>
          </p:cNvSpPr>
          <p:nvPr/>
        </p:nvSpPr>
        <p:spPr>
          <a:xfrm>
            <a:off x="1011371" y="3795823"/>
            <a:ext cx="11180629" cy="2904174"/>
          </a:xfrm>
          <a:prstGeom prst="rect">
            <a:avLst/>
          </a:prstGeom>
          <a:solidFill>
            <a:srgbClr val="004E9A"/>
          </a:solidFill>
        </p:spPr>
        <p:txBody>
          <a:bodyPr anchor="ctr">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457200" marR="0" indent="0" algn="l" defTabSz="914400" rtl="0" eaLnBrk="1" fontAlgn="auto" latinLnBrk="0" hangingPunct="1">
              <a:lnSpc>
                <a:spcPct val="90000"/>
              </a:lnSpc>
              <a:spcBef>
                <a:spcPts val="500"/>
              </a:spcBef>
              <a:spcAft>
                <a:spcPts val="0"/>
              </a:spcAft>
              <a:buClr>
                <a:schemeClr val="accent6"/>
              </a:buClr>
              <a:buSzPct val="100000"/>
              <a:buFont typeface="Arial" panose="020B0604020202020204" pitchFamily="34" charset="0"/>
              <a:buNone/>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0"/>
              </a:spcBef>
              <a:buClr>
                <a:schemeClr val="bg1"/>
              </a:buClr>
            </a:pPr>
            <a:r>
              <a:rPr lang="en-US" dirty="0">
                <a:solidFill>
                  <a:schemeClr val="bg1"/>
                </a:solidFill>
              </a:rPr>
              <a:t>SARA POLICY – INSTITUTIONAL RENEWAL</a:t>
            </a:r>
          </a:p>
        </p:txBody>
      </p:sp>
    </p:spTree>
    <p:extLst>
      <p:ext uri="{BB962C8B-B14F-4D97-AF65-F5344CB8AC3E}">
        <p14:creationId xmlns:p14="http://schemas.microsoft.com/office/powerpoint/2010/main" val="23706325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779D253-512E-A383-7A9C-6518CFCEA468}"/>
              </a:ext>
            </a:extLst>
          </p:cNvPr>
          <p:cNvSpPr>
            <a:spLocks noGrp="1"/>
          </p:cNvSpPr>
          <p:nvPr>
            <p:ph type="title"/>
          </p:nvPr>
        </p:nvSpPr>
        <p:spPr/>
        <p:txBody>
          <a:bodyPr>
            <a:normAutofit/>
          </a:bodyPr>
          <a:lstStyle/>
          <a:p>
            <a:r>
              <a:rPr lang="en-US" sz="3200" dirty="0"/>
              <a:t>SARA POLICY WORKSHOP</a:t>
            </a:r>
          </a:p>
        </p:txBody>
      </p:sp>
      <p:sp>
        <p:nvSpPr>
          <p:cNvPr id="3" name="Content Placeholder 2">
            <a:extLst>
              <a:ext uri="{FF2B5EF4-FFF2-40B4-BE49-F238E27FC236}">
                <a16:creationId xmlns:a16="http://schemas.microsoft.com/office/drawing/2014/main" id="{1F8BF405-173F-F593-52BB-21E20278F1A5}"/>
              </a:ext>
            </a:extLst>
          </p:cNvPr>
          <p:cNvSpPr>
            <a:spLocks noGrp="1"/>
          </p:cNvSpPr>
          <p:nvPr>
            <p:ph idx="1"/>
          </p:nvPr>
        </p:nvSpPr>
        <p:spPr>
          <a:xfrm>
            <a:off x="1390833" y="1889555"/>
            <a:ext cx="10424439" cy="4327913"/>
          </a:xfrm>
        </p:spPr>
        <p:txBody>
          <a:bodyPr>
            <a:normAutofit/>
          </a:bodyPr>
          <a:lstStyle/>
          <a:p>
            <a:pPr marL="0" indent="0">
              <a:buNone/>
            </a:pPr>
            <a:r>
              <a:rPr lang="en-US" b="1" kern="100" dirty="0">
                <a:solidFill>
                  <a:schemeClr val="accent3"/>
                </a:solidFill>
                <a:latin typeface="Aptos" panose="020B0004020202020204" pitchFamily="34" charset="0"/>
              </a:rPr>
              <a:t>Save the Date!</a:t>
            </a:r>
          </a:p>
          <a:p>
            <a:pPr marL="463550" indent="-463550"/>
            <a:r>
              <a:rPr lang="en-US" sz="2400" b="1" dirty="0">
                <a:solidFill>
                  <a:schemeClr val="accent6"/>
                </a:solidFill>
                <a:latin typeface="Aptos" panose="020B0004020202020204" pitchFamily="34" charset="0"/>
              </a:rPr>
              <a:t>Tuesday, December 1, 2026</a:t>
            </a:r>
          </a:p>
          <a:p>
            <a:pPr marL="463550" indent="-463550"/>
            <a:r>
              <a:rPr lang="en-US" sz="2400" dirty="0">
                <a:solidFill>
                  <a:schemeClr val="tx1"/>
                </a:solidFill>
                <a:latin typeface="Aptos" panose="020B0004020202020204" pitchFamily="34" charset="0"/>
              </a:rPr>
              <a:t>9:00am to 11:30 pm (preliminary)</a:t>
            </a:r>
          </a:p>
          <a:p>
            <a:pPr marL="463550" indent="-463550"/>
            <a:r>
              <a:rPr lang="en-US" sz="2400" dirty="0">
                <a:solidFill>
                  <a:schemeClr val="tx1"/>
                </a:solidFill>
                <a:latin typeface="Aptos" panose="020B0004020202020204" pitchFamily="34" charset="0"/>
              </a:rPr>
              <a:t>Zoom</a:t>
            </a:r>
          </a:p>
          <a:p>
            <a:pPr marL="463550" indent="-463550"/>
            <a:r>
              <a:rPr lang="en-US" sz="2400" dirty="0">
                <a:solidFill>
                  <a:schemeClr val="tx1"/>
                </a:solidFill>
                <a:latin typeface="Aptos" panose="020B0004020202020204" pitchFamily="34" charset="0"/>
              </a:rPr>
              <a:t>We won’t be able to record</a:t>
            </a:r>
          </a:p>
          <a:p>
            <a:pPr marL="463550" indent="-463550"/>
            <a:r>
              <a:rPr lang="en-US" sz="2400" dirty="0">
                <a:solidFill>
                  <a:schemeClr val="tx1"/>
                </a:solidFill>
                <a:latin typeface="Aptos" panose="020B0004020202020204" pitchFamily="34" charset="0"/>
              </a:rPr>
              <a:t>Recommended to attend: anyone who has anything to do with SARA at your institution</a:t>
            </a:r>
          </a:p>
          <a:p>
            <a:pPr marL="463550" indent="-463550"/>
            <a:r>
              <a:rPr lang="en-US" sz="2400" dirty="0">
                <a:solidFill>
                  <a:schemeClr val="tx1"/>
                </a:solidFill>
                <a:latin typeface="Aptos" panose="020B0004020202020204" pitchFamily="34" charset="0"/>
              </a:rPr>
              <a:t>Welcome to attend: anyone else</a:t>
            </a:r>
          </a:p>
          <a:p>
            <a:pPr marL="463550" indent="-463550"/>
            <a:r>
              <a:rPr lang="en-US" sz="2400" dirty="0">
                <a:solidFill>
                  <a:schemeClr val="tx1"/>
                </a:solidFill>
                <a:latin typeface="Aptos" panose="020B0004020202020204" pitchFamily="34" charset="0"/>
              </a:rPr>
              <a:t>For all Oklahoma SARA institutions, public and private</a:t>
            </a:r>
          </a:p>
          <a:p>
            <a:pPr marL="0" indent="0">
              <a:buNone/>
            </a:pPr>
            <a:endParaRPr lang="en-US" dirty="0"/>
          </a:p>
        </p:txBody>
      </p:sp>
    </p:spTree>
    <p:extLst>
      <p:ext uri="{BB962C8B-B14F-4D97-AF65-F5344CB8AC3E}">
        <p14:creationId xmlns:p14="http://schemas.microsoft.com/office/powerpoint/2010/main" val="109654115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EB147C-88DB-618E-915D-B729FC56650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C529B09-EF6F-C01A-3F6D-1E80F6DD7EBB}"/>
              </a:ext>
            </a:extLst>
          </p:cNvPr>
          <p:cNvSpPr>
            <a:spLocks noGrp="1"/>
          </p:cNvSpPr>
          <p:nvPr>
            <p:ph type="title"/>
          </p:nvPr>
        </p:nvSpPr>
        <p:spPr/>
        <p:txBody>
          <a:bodyPr>
            <a:normAutofit/>
          </a:bodyPr>
          <a:lstStyle/>
          <a:p>
            <a:r>
              <a:rPr lang="en-US" sz="3200" dirty="0"/>
              <a:t>SARA OKLAHOMA POLICY WORKSHOP – preliminary agenda</a:t>
            </a:r>
          </a:p>
        </p:txBody>
      </p:sp>
      <p:sp>
        <p:nvSpPr>
          <p:cNvPr id="3" name="Content Placeholder 2">
            <a:extLst>
              <a:ext uri="{FF2B5EF4-FFF2-40B4-BE49-F238E27FC236}">
                <a16:creationId xmlns:a16="http://schemas.microsoft.com/office/drawing/2014/main" id="{B012E2F3-153A-C2C5-B007-BE7DB681D5CC}"/>
              </a:ext>
            </a:extLst>
          </p:cNvPr>
          <p:cNvSpPr>
            <a:spLocks noGrp="1"/>
          </p:cNvSpPr>
          <p:nvPr>
            <p:ph sz="half" idx="1"/>
          </p:nvPr>
        </p:nvSpPr>
        <p:spPr>
          <a:xfrm>
            <a:off x="1390834" y="1783644"/>
            <a:ext cx="5181600" cy="4259912"/>
          </a:xfrm>
        </p:spPr>
        <p:txBody>
          <a:bodyPr>
            <a:normAutofit/>
          </a:bodyPr>
          <a:lstStyle/>
          <a:p>
            <a:pPr marL="0" indent="0">
              <a:buNone/>
            </a:pPr>
            <a:r>
              <a:rPr lang="en-US" b="1" kern="100" dirty="0">
                <a:solidFill>
                  <a:schemeClr val="accent3"/>
                </a:solidFill>
                <a:latin typeface="Aptos" panose="020B0004020202020204" pitchFamily="34" charset="0"/>
              </a:rPr>
              <a:t>Preliminary Agenda</a:t>
            </a:r>
          </a:p>
          <a:p>
            <a:pPr marL="463550" indent="-463550"/>
            <a:r>
              <a:rPr lang="en-US" sz="2400" dirty="0">
                <a:solidFill>
                  <a:schemeClr val="tx1"/>
                </a:solidFill>
                <a:latin typeface="Aptos" panose="020B0004020202020204" pitchFamily="34" charset="0"/>
              </a:rPr>
              <a:t>SARA</a:t>
            </a:r>
          </a:p>
          <a:p>
            <a:pPr marL="914400" lvl="1" indent="-457200"/>
            <a:r>
              <a:rPr lang="en-US" sz="2000" dirty="0">
                <a:solidFill>
                  <a:schemeClr val="tx1"/>
                </a:solidFill>
                <a:latin typeface="Aptos" panose="020B0004020202020204" pitchFamily="34" charset="0"/>
              </a:rPr>
              <a:t>Brief History </a:t>
            </a:r>
          </a:p>
          <a:p>
            <a:pPr marL="914400" lvl="1" indent="-457200"/>
            <a:r>
              <a:rPr lang="en-US" sz="2000" dirty="0">
                <a:solidFill>
                  <a:schemeClr val="tx1"/>
                </a:solidFill>
                <a:latin typeface="Aptos" panose="020B0004020202020204" pitchFamily="34" charset="0"/>
              </a:rPr>
              <a:t>NC-SARA vs SARA</a:t>
            </a:r>
          </a:p>
          <a:p>
            <a:pPr marL="914400" lvl="1" indent="-457200"/>
            <a:r>
              <a:rPr lang="en-US" sz="2000" dirty="0">
                <a:solidFill>
                  <a:schemeClr val="tx1"/>
                </a:solidFill>
                <a:latin typeface="Aptos" panose="020B0004020202020204" pitchFamily="34" charset="0"/>
              </a:rPr>
              <a:t>Compacts, States, Institutions</a:t>
            </a:r>
          </a:p>
          <a:p>
            <a:pPr marL="463550" indent="-463550"/>
            <a:r>
              <a:rPr lang="en-US" sz="2400" dirty="0">
                <a:solidFill>
                  <a:schemeClr val="tx1"/>
                </a:solidFill>
                <a:latin typeface="Aptos" panose="020B0004020202020204" pitchFamily="34" charset="0"/>
              </a:rPr>
              <a:t>SARA Policy </a:t>
            </a:r>
          </a:p>
          <a:p>
            <a:pPr marL="914400" lvl="1" indent="-457200"/>
            <a:r>
              <a:rPr lang="en-US" sz="2000" dirty="0">
                <a:solidFill>
                  <a:schemeClr val="tx1"/>
                </a:solidFill>
                <a:latin typeface="Aptos" panose="020B0004020202020204" pitchFamily="34" charset="0"/>
              </a:rPr>
              <a:t>Modification Process</a:t>
            </a:r>
          </a:p>
          <a:p>
            <a:pPr marL="914400" lvl="1" indent="-457200"/>
            <a:r>
              <a:rPr lang="en-US" sz="2000" dirty="0">
                <a:solidFill>
                  <a:schemeClr val="tx1"/>
                </a:solidFill>
                <a:latin typeface="Aptos" panose="020B0004020202020204" pitchFamily="34" charset="0"/>
              </a:rPr>
              <a:t>PMPs Approved this Year</a:t>
            </a:r>
          </a:p>
          <a:p>
            <a:pPr marL="914400" lvl="1" indent="-457200"/>
            <a:r>
              <a:rPr lang="en-US" sz="2000" dirty="0">
                <a:solidFill>
                  <a:schemeClr val="tx1"/>
                </a:solidFill>
                <a:latin typeface="Aptos" panose="020B0004020202020204" pitchFamily="34" charset="0"/>
              </a:rPr>
              <a:t>Anticipated Going Forward</a:t>
            </a:r>
          </a:p>
          <a:p>
            <a:endParaRPr lang="en-US" dirty="0"/>
          </a:p>
        </p:txBody>
      </p:sp>
      <p:sp>
        <p:nvSpPr>
          <p:cNvPr id="4" name="Content Placeholder 3">
            <a:extLst>
              <a:ext uri="{FF2B5EF4-FFF2-40B4-BE49-F238E27FC236}">
                <a16:creationId xmlns:a16="http://schemas.microsoft.com/office/drawing/2014/main" id="{5206FFD3-81BC-A7FF-3FB6-6E198B2A3261}"/>
              </a:ext>
            </a:extLst>
          </p:cNvPr>
          <p:cNvSpPr>
            <a:spLocks noGrp="1"/>
          </p:cNvSpPr>
          <p:nvPr>
            <p:ph sz="half" idx="2"/>
          </p:nvPr>
        </p:nvSpPr>
        <p:spPr>
          <a:xfrm>
            <a:off x="6439268" y="1783644"/>
            <a:ext cx="5467166" cy="4259912"/>
          </a:xfrm>
        </p:spPr>
        <p:txBody>
          <a:bodyPr>
            <a:normAutofit/>
          </a:bodyPr>
          <a:lstStyle/>
          <a:p>
            <a:pPr marL="463550" indent="-463550"/>
            <a:endParaRPr lang="en-US" sz="2400" dirty="0">
              <a:solidFill>
                <a:schemeClr val="tx1"/>
              </a:solidFill>
              <a:latin typeface="Aptos" panose="020B0004020202020204" pitchFamily="34" charset="0"/>
            </a:endParaRPr>
          </a:p>
          <a:p>
            <a:pPr marL="463550" indent="-463550"/>
            <a:r>
              <a:rPr lang="en-US" sz="2400" i="1" dirty="0">
                <a:solidFill>
                  <a:schemeClr val="tx1"/>
                </a:solidFill>
                <a:latin typeface="Aptos" panose="020B0004020202020204" pitchFamily="34" charset="0"/>
              </a:rPr>
              <a:t>OSRHE</a:t>
            </a:r>
            <a:r>
              <a:rPr lang="en-US" sz="2400" dirty="0">
                <a:solidFill>
                  <a:schemeClr val="tx1"/>
                </a:solidFill>
                <a:latin typeface="Aptos" panose="020B0004020202020204" pitchFamily="34" charset="0"/>
              </a:rPr>
              <a:t> SARA Policy</a:t>
            </a:r>
          </a:p>
          <a:p>
            <a:pPr marL="914400" lvl="1" indent="-457200"/>
            <a:r>
              <a:rPr lang="en-US" sz="2000" dirty="0">
                <a:solidFill>
                  <a:schemeClr val="tx1"/>
                </a:solidFill>
                <a:latin typeface="Aptos" panose="020B0004020202020204" pitchFamily="34" charset="0"/>
              </a:rPr>
              <a:t>Policy</a:t>
            </a:r>
          </a:p>
          <a:p>
            <a:pPr marL="914400" lvl="1" indent="-457200"/>
            <a:r>
              <a:rPr lang="en-US" sz="2000" dirty="0">
                <a:solidFill>
                  <a:schemeClr val="tx1"/>
                </a:solidFill>
                <a:latin typeface="Aptos" panose="020B0004020202020204" pitchFamily="34" charset="0"/>
              </a:rPr>
              <a:t>Procedures</a:t>
            </a:r>
          </a:p>
          <a:p>
            <a:pPr marL="914400" lvl="1" indent="-457200"/>
            <a:r>
              <a:rPr lang="en-US" sz="2000" dirty="0">
                <a:solidFill>
                  <a:schemeClr val="tx1"/>
                </a:solidFill>
                <a:latin typeface="Aptos" panose="020B0004020202020204" pitchFamily="34" charset="0"/>
              </a:rPr>
              <a:t>Annual Renewal Process</a:t>
            </a:r>
          </a:p>
          <a:p>
            <a:pPr marL="463550" indent="-463550"/>
            <a:r>
              <a:rPr lang="en-US" sz="2400" dirty="0">
                <a:solidFill>
                  <a:schemeClr val="tx1"/>
                </a:solidFill>
                <a:latin typeface="Aptos" panose="020B0004020202020204" pitchFamily="34" charset="0"/>
              </a:rPr>
              <a:t>Regulatory Compliance</a:t>
            </a:r>
          </a:p>
          <a:p>
            <a:pPr marL="914400" lvl="1" indent="-465138"/>
            <a:r>
              <a:rPr lang="en-US" sz="2000" dirty="0">
                <a:solidFill>
                  <a:schemeClr val="tx1"/>
                </a:solidFill>
                <a:latin typeface="Aptos" panose="020B0004020202020204" pitchFamily="34" charset="0"/>
              </a:rPr>
              <a:t>The Triad</a:t>
            </a:r>
          </a:p>
          <a:p>
            <a:pPr marL="914400" lvl="1" indent="-465138"/>
            <a:r>
              <a:rPr lang="en-US" sz="2000" dirty="0">
                <a:solidFill>
                  <a:schemeClr val="tx1"/>
                </a:solidFill>
                <a:latin typeface="Aptos" panose="020B0004020202020204" pitchFamily="34" charset="0"/>
              </a:rPr>
              <a:t>Federal State Authorization Regulations</a:t>
            </a:r>
          </a:p>
          <a:p>
            <a:pPr marL="914400" lvl="1" indent="-465138"/>
            <a:r>
              <a:rPr lang="en-US" sz="2000" dirty="0">
                <a:solidFill>
                  <a:schemeClr val="tx1"/>
                </a:solidFill>
                <a:latin typeface="Aptos" panose="020B0004020202020204" pitchFamily="34" charset="0"/>
              </a:rPr>
              <a:t>Current State of Neg Reg</a:t>
            </a:r>
          </a:p>
          <a:p>
            <a:pPr marL="914400" lvl="1" indent="-465138"/>
            <a:r>
              <a:rPr lang="en-US" sz="2000" dirty="0">
                <a:solidFill>
                  <a:schemeClr val="tx1"/>
                </a:solidFill>
                <a:latin typeface="Aptos" panose="020B0004020202020204" pitchFamily="34" charset="0"/>
              </a:rPr>
              <a:t>Resources</a:t>
            </a:r>
          </a:p>
        </p:txBody>
      </p:sp>
      <p:sp>
        <p:nvSpPr>
          <p:cNvPr id="6" name="TextBox 5">
            <a:extLst>
              <a:ext uri="{FF2B5EF4-FFF2-40B4-BE49-F238E27FC236}">
                <a16:creationId xmlns:a16="http://schemas.microsoft.com/office/drawing/2014/main" id="{06C31F85-4C9B-6108-2667-3793E5F854C3}"/>
              </a:ext>
            </a:extLst>
          </p:cNvPr>
          <p:cNvSpPr txBox="1"/>
          <p:nvPr/>
        </p:nvSpPr>
        <p:spPr>
          <a:xfrm>
            <a:off x="838200" y="5726404"/>
            <a:ext cx="10515600" cy="369332"/>
          </a:xfrm>
          <a:prstGeom prst="rect">
            <a:avLst/>
          </a:prstGeom>
          <a:noFill/>
          <a:ln>
            <a:solidFill>
              <a:schemeClr val="accent1">
                <a:lumMod val="75000"/>
              </a:schemeClr>
            </a:solidFill>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64646"/>
                </a:solidFill>
                <a:effectLst/>
                <a:uLnTx/>
                <a:uFillTx/>
                <a:latin typeface="Aptos" panose="020B0004020202020204" pitchFamily="34" charset="0"/>
                <a:ea typeface="+mn-ea"/>
                <a:cs typeface="+mn-cs"/>
              </a:rPr>
              <a:t>Topic suggestions or questions you’d like me to address, let me know: </a:t>
            </a:r>
            <a:r>
              <a:rPr kumimoji="0" lang="en-US" sz="1800" b="0" i="0" u="none" strike="noStrike" kern="1200" cap="none" spc="0" normalizeH="0" baseline="0" noProof="0" dirty="0">
                <a:ln>
                  <a:noFill/>
                </a:ln>
                <a:solidFill>
                  <a:srgbClr val="464646"/>
                </a:solidFill>
                <a:effectLst/>
                <a:uLnTx/>
                <a:uFillTx/>
                <a:latin typeface="Aptos" panose="020B0004020202020204" pitchFamily="34" charset="0"/>
                <a:ea typeface="+mn-ea"/>
                <a:cs typeface="+mn-cs"/>
                <a:hlinkClick r:id="rId2"/>
              </a:rPr>
              <a:t>Ms. Elizabeth Walker</a:t>
            </a:r>
            <a:r>
              <a:rPr kumimoji="0" lang="en-US" sz="1800" b="0" i="0" u="none" strike="noStrike" kern="1200" cap="none" spc="0" normalizeH="0" baseline="0" noProof="0" dirty="0">
                <a:ln>
                  <a:noFill/>
                </a:ln>
                <a:solidFill>
                  <a:srgbClr val="464646"/>
                </a:solidFill>
                <a:effectLst/>
                <a:uLnTx/>
                <a:uFillTx/>
                <a:latin typeface="Aptos" panose="020B0004020202020204" pitchFamily="34" charset="0"/>
                <a:ea typeface="+mn-ea"/>
                <a:cs typeface="+mn-cs"/>
              </a:rPr>
              <a:t>.</a:t>
            </a:r>
          </a:p>
        </p:txBody>
      </p:sp>
    </p:spTree>
    <p:extLst>
      <p:ext uri="{BB962C8B-B14F-4D97-AF65-F5344CB8AC3E}">
        <p14:creationId xmlns:p14="http://schemas.microsoft.com/office/powerpoint/2010/main" val="91683935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C6E7CE-BC0A-4677-3B9A-9D6AFC28D5BF}"/>
              </a:ext>
            </a:extLst>
          </p:cNvPr>
          <p:cNvSpPr>
            <a:spLocks noGrp="1"/>
          </p:cNvSpPr>
          <p:nvPr>
            <p:ph type="title"/>
          </p:nvPr>
        </p:nvSpPr>
        <p:spPr/>
        <p:txBody>
          <a:bodyPr>
            <a:normAutofit/>
          </a:bodyPr>
          <a:lstStyle/>
          <a:p>
            <a:r>
              <a:rPr lang="en-US" sz="3200" dirty="0"/>
              <a:t>RENEWALS FOR THIS SUMMER/FALL</a:t>
            </a:r>
          </a:p>
        </p:txBody>
      </p:sp>
      <p:sp>
        <p:nvSpPr>
          <p:cNvPr id="6" name="Content Placeholder 5">
            <a:extLst>
              <a:ext uri="{FF2B5EF4-FFF2-40B4-BE49-F238E27FC236}">
                <a16:creationId xmlns:a16="http://schemas.microsoft.com/office/drawing/2014/main" id="{ED279228-4577-FB28-9A41-F89766519163}"/>
              </a:ext>
            </a:extLst>
          </p:cNvPr>
          <p:cNvSpPr>
            <a:spLocks noGrp="1"/>
          </p:cNvSpPr>
          <p:nvPr>
            <p:ph idx="1"/>
          </p:nvPr>
        </p:nvSpPr>
        <p:spPr>
          <a:xfrm>
            <a:off x="1390833" y="2348089"/>
            <a:ext cx="10424439" cy="3575868"/>
          </a:xfrm>
        </p:spPr>
        <p:txBody>
          <a:bodyPr>
            <a:normAutofit/>
          </a:bodyPr>
          <a:lstStyle/>
          <a:p>
            <a:pPr marL="0" indent="0">
              <a:buNone/>
            </a:pPr>
            <a:r>
              <a:rPr lang="en-US" b="1" kern="100" dirty="0">
                <a:solidFill>
                  <a:schemeClr val="accent3"/>
                </a:solidFill>
                <a:latin typeface="Aptos" panose="020B0004020202020204" pitchFamily="34" charset="0"/>
              </a:rPr>
              <a:t>My Schedule September and October</a:t>
            </a:r>
          </a:p>
          <a:p>
            <a:pPr marL="457200" indent="-457200"/>
            <a:r>
              <a:rPr lang="en-US" sz="2400" dirty="0">
                <a:solidFill>
                  <a:schemeClr val="tx1"/>
                </a:solidFill>
                <a:latin typeface="Aptos" panose="020B0004020202020204" pitchFamily="34" charset="0"/>
              </a:rPr>
              <a:t>I am out of the office the following dates (conferences and annual):</a:t>
            </a:r>
          </a:p>
          <a:p>
            <a:pPr marL="914400" lvl="1" indent="-457200"/>
            <a:r>
              <a:rPr lang="en-US" sz="2000" dirty="0">
                <a:solidFill>
                  <a:schemeClr val="tx1"/>
                </a:solidFill>
                <a:latin typeface="Aptos" panose="020B0004020202020204" pitchFamily="34" charset="0"/>
              </a:rPr>
              <a:t>Fri, Sep 4 through Mon Sep 21, back Tues, Sep 22 </a:t>
            </a:r>
          </a:p>
          <a:p>
            <a:pPr marL="914400" lvl="1" indent="-457200"/>
            <a:r>
              <a:rPr lang="en-US" sz="2000" dirty="0">
                <a:solidFill>
                  <a:schemeClr val="tx1"/>
                </a:solidFill>
                <a:latin typeface="Aptos" panose="020B0004020202020204" pitchFamily="34" charset="0"/>
              </a:rPr>
              <a:t>Fri, Oct 9 through Fri Oct 30, back Mon, Nov 2</a:t>
            </a:r>
          </a:p>
          <a:p>
            <a:pPr marL="457200" indent="-457200"/>
            <a:r>
              <a:rPr lang="en-US" sz="2400" dirty="0">
                <a:solidFill>
                  <a:schemeClr val="tx1"/>
                </a:solidFill>
                <a:latin typeface="Aptos" panose="020B0004020202020204" pitchFamily="34" charset="0"/>
              </a:rPr>
              <a:t>Little over 2 weeks from Sep 22 to Oct 8 – in the office 16 days during these two months</a:t>
            </a:r>
          </a:p>
          <a:p>
            <a:pPr marL="457200" indent="-457200"/>
            <a:r>
              <a:rPr lang="en-US" sz="2400" dirty="0">
                <a:solidFill>
                  <a:schemeClr val="tx1"/>
                </a:solidFill>
                <a:latin typeface="Aptos" panose="020B0004020202020204" pitchFamily="34" charset="0"/>
              </a:rPr>
              <a:t>I’ll respond to emails as I’m able but won’t be able to do in-depth work like review and approve your applications.</a:t>
            </a:r>
          </a:p>
          <a:p>
            <a:pPr marL="457200" lvl="1" indent="0">
              <a:buNone/>
            </a:pPr>
            <a:endParaRPr lang="en-US" dirty="0"/>
          </a:p>
        </p:txBody>
      </p:sp>
    </p:spTree>
    <p:extLst>
      <p:ext uri="{BB962C8B-B14F-4D97-AF65-F5344CB8AC3E}">
        <p14:creationId xmlns:p14="http://schemas.microsoft.com/office/powerpoint/2010/main" val="34886005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087DA7-213D-2A4C-C631-35436CB3ABD0}"/>
              </a:ext>
            </a:extLst>
          </p:cNvPr>
          <p:cNvSpPr>
            <a:spLocks noGrp="1"/>
          </p:cNvSpPr>
          <p:nvPr>
            <p:ph type="title"/>
          </p:nvPr>
        </p:nvSpPr>
        <p:spPr>
          <a:xfrm>
            <a:off x="1390834" y="332664"/>
            <a:ext cx="10801166" cy="1260132"/>
          </a:xfrm>
        </p:spPr>
        <p:txBody>
          <a:bodyPr anchor="ctr">
            <a:normAutofit/>
          </a:bodyPr>
          <a:lstStyle/>
          <a:p>
            <a:r>
              <a:rPr lang="en-US"/>
              <a:t>welcome</a:t>
            </a:r>
          </a:p>
        </p:txBody>
      </p:sp>
      <p:pic>
        <p:nvPicPr>
          <p:cNvPr id="5" name="Content Placeholder 4">
            <a:extLst>
              <a:ext uri="{FF2B5EF4-FFF2-40B4-BE49-F238E27FC236}">
                <a16:creationId xmlns:a16="http://schemas.microsoft.com/office/drawing/2014/main" id="{24E543D8-633E-65C0-136F-11D7E388EF3E}"/>
              </a:ext>
            </a:extLst>
          </p:cNvPr>
          <p:cNvPicPr>
            <a:picLocks noGrp="1" noChangeAspect="1"/>
          </p:cNvPicPr>
          <p:nvPr>
            <p:ph sz="half" idx="1"/>
          </p:nvPr>
        </p:nvPicPr>
        <p:blipFill>
          <a:blip r:embed="rId2"/>
          <a:srcRect t="3788" b="6527"/>
          <a:stretch>
            <a:fillRect/>
          </a:stretch>
        </p:blipFill>
        <p:spPr>
          <a:xfrm>
            <a:off x="228894" y="2193760"/>
            <a:ext cx="4516739" cy="3696401"/>
          </a:xfrm>
          <a:prstGeom prst="rect">
            <a:avLst/>
          </a:prstGeom>
          <a:noFill/>
        </p:spPr>
      </p:pic>
      <p:sp>
        <p:nvSpPr>
          <p:cNvPr id="10" name="Content Placeholder 3">
            <a:extLst>
              <a:ext uri="{FF2B5EF4-FFF2-40B4-BE49-F238E27FC236}">
                <a16:creationId xmlns:a16="http://schemas.microsoft.com/office/drawing/2014/main" id="{85F728E4-6E56-D987-B09F-2729438E8F4C}"/>
              </a:ext>
            </a:extLst>
          </p:cNvPr>
          <p:cNvSpPr>
            <a:spLocks noGrp="1"/>
          </p:cNvSpPr>
          <p:nvPr>
            <p:ph sz="half" idx="2"/>
          </p:nvPr>
        </p:nvSpPr>
        <p:spPr>
          <a:xfrm>
            <a:off x="4880344" y="2193760"/>
            <a:ext cx="6964946" cy="3872374"/>
          </a:xfrm>
        </p:spPr>
        <p:txBody>
          <a:bodyPr anchor="ctr"/>
          <a:lstStyle/>
          <a:p>
            <a:pPr marL="0" indent="0">
              <a:buNone/>
            </a:pPr>
            <a:r>
              <a:rPr lang="en-US" sz="2400" dirty="0">
                <a:solidFill>
                  <a:schemeClr val="tx1">
                    <a:lumMod val="50000"/>
                  </a:schemeClr>
                </a:solidFill>
              </a:rPr>
              <a:t>Dr. Julie Dinger</a:t>
            </a:r>
          </a:p>
          <a:p>
            <a:pPr marL="0" indent="0">
              <a:buNone/>
            </a:pPr>
            <a:r>
              <a:rPr lang="en-US" sz="2400" dirty="0">
                <a:solidFill>
                  <a:schemeClr val="tx1">
                    <a:lumMod val="50000"/>
                  </a:schemeClr>
                </a:solidFill>
              </a:rPr>
              <a:t>Vice Chancellor for Academic and Student Affairs</a:t>
            </a:r>
          </a:p>
          <a:p>
            <a:pPr marL="0" indent="0">
              <a:buNone/>
            </a:pPr>
            <a:endParaRPr lang="en-US" dirty="0"/>
          </a:p>
        </p:txBody>
      </p:sp>
    </p:spTree>
    <p:extLst>
      <p:ext uri="{BB962C8B-B14F-4D97-AF65-F5344CB8AC3E}">
        <p14:creationId xmlns:p14="http://schemas.microsoft.com/office/powerpoint/2010/main" val="59709794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850BC7-2C47-5747-7672-3128A98FBC7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395E68-B40A-28D8-F3DC-70F3D2DE5D9A}"/>
              </a:ext>
            </a:extLst>
          </p:cNvPr>
          <p:cNvSpPr>
            <a:spLocks noGrp="1"/>
          </p:cNvSpPr>
          <p:nvPr>
            <p:ph type="title"/>
          </p:nvPr>
        </p:nvSpPr>
        <p:spPr>
          <a:xfrm>
            <a:off x="1390834" y="332664"/>
            <a:ext cx="10801166" cy="1260132"/>
          </a:xfrm>
        </p:spPr>
        <p:txBody>
          <a:bodyPr anchor="ctr">
            <a:normAutofit/>
          </a:bodyPr>
          <a:lstStyle/>
          <a:p>
            <a:r>
              <a:rPr lang="en-US" sz="3200" dirty="0"/>
              <a:t>PLEASE HELP!</a:t>
            </a:r>
          </a:p>
        </p:txBody>
      </p:sp>
      <p:sp>
        <p:nvSpPr>
          <p:cNvPr id="6" name="Content Placeholder 5">
            <a:extLst>
              <a:ext uri="{FF2B5EF4-FFF2-40B4-BE49-F238E27FC236}">
                <a16:creationId xmlns:a16="http://schemas.microsoft.com/office/drawing/2014/main" id="{DAB995BD-090A-9B78-8FE5-886119F3582B}"/>
              </a:ext>
            </a:extLst>
          </p:cNvPr>
          <p:cNvSpPr>
            <a:spLocks noGrp="1"/>
          </p:cNvSpPr>
          <p:nvPr>
            <p:ph sz="half" idx="1"/>
          </p:nvPr>
        </p:nvSpPr>
        <p:spPr>
          <a:xfrm>
            <a:off x="527234" y="1947805"/>
            <a:ext cx="3260188" cy="4240509"/>
          </a:xfrm>
        </p:spPr>
        <p:txBody>
          <a:bodyPr>
            <a:normAutofit/>
          </a:bodyPr>
          <a:lstStyle/>
          <a:p>
            <a:pPr marL="457200" indent="-457200"/>
            <a:r>
              <a:rPr lang="en-US" sz="2000" dirty="0">
                <a:solidFill>
                  <a:srgbClr val="464646"/>
                </a:solidFill>
                <a:latin typeface="Aptos" panose="020B0004020202020204" pitchFamily="34" charset="0"/>
              </a:rPr>
              <a:t>9 SARA institutions’ renewal dates fall between now and November 7.</a:t>
            </a:r>
          </a:p>
          <a:p>
            <a:pPr marL="338138" indent="-338138">
              <a:buNone/>
            </a:pPr>
            <a:endParaRPr lang="en-US" sz="2000" dirty="0">
              <a:solidFill>
                <a:srgbClr val="464646"/>
              </a:solidFill>
              <a:latin typeface="Aptos" panose="020B0004020202020204" pitchFamily="34" charset="0"/>
            </a:endParaRPr>
          </a:p>
          <a:p>
            <a:pPr marL="457200" indent="-457200"/>
            <a:r>
              <a:rPr lang="en-US" sz="2000" b="1" i="1" dirty="0">
                <a:solidFill>
                  <a:schemeClr val="accent6"/>
                </a:solidFill>
                <a:latin typeface="Aptos" panose="020B0004020202020204" pitchFamily="34" charset="0"/>
              </a:rPr>
              <a:t>SO HELPFUL </a:t>
            </a:r>
            <a:r>
              <a:rPr lang="en-US" sz="2000" dirty="0">
                <a:solidFill>
                  <a:srgbClr val="464646"/>
                </a:solidFill>
                <a:latin typeface="Aptos" panose="020B0004020202020204" pitchFamily="34" charset="0"/>
              </a:rPr>
              <a:t>to me if you could submit your applications by August 10, so I have time to get them done before my trips start.</a:t>
            </a:r>
          </a:p>
          <a:p>
            <a:pPr marL="0" indent="0">
              <a:buNone/>
            </a:pPr>
            <a:endParaRPr lang="en-US" sz="2000" dirty="0">
              <a:solidFill>
                <a:srgbClr val="464646"/>
              </a:solidFill>
              <a:latin typeface="Aptos" panose="020B0004020202020204" pitchFamily="34" charset="0"/>
            </a:endParaRPr>
          </a:p>
          <a:p>
            <a:pPr marL="457200" lvl="1" indent="0">
              <a:buNone/>
            </a:pPr>
            <a:endParaRPr lang="en-US" sz="2800" dirty="0">
              <a:solidFill>
                <a:srgbClr val="464646"/>
              </a:solidFill>
            </a:endParaRPr>
          </a:p>
        </p:txBody>
      </p:sp>
      <p:graphicFrame>
        <p:nvGraphicFramePr>
          <p:cNvPr id="3" name="Table 2" descr="Table listing SARA institutions whose renewals need to be completed between July 30 and November 7: RU, NEO, HEC, SWOSU, ORU, MACU, CASC, RSU, ECU, OSUIT, CU, OPSU, RCC, TCC, NWOSU.">
            <a:extLst>
              <a:ext uri="{FF2B5EF4-FFF2-40B4-BE49-F238E27FC236}">
                <a16:creationId xmlns:a16="http://schemas.microsoft.com/office/drawing/2014/main" id="{E9566865-ADB7-CFB3-7E23-478869B7E0AF}"/>
              </a:ext>
            </a:extLst>
          </p:cNvPr>
          <p:cNvGraphicFramePr>
            <a:graphicFrameLocks noGrp="1"/>
          </p:cNvGraphicFramePr>
          <p:nvPr/>
        </p:nvGraphicFramePr>
        <p:xfrm>
          <a:off x="4075290" y="1825623"/>
          <a:ext cx="7589476" cy="3777918"/>
        </p:xfrm>
        <a:graphic>
          <a:graphicData uri="http://schemas.openxmlformats.org/drawingml/2006/table">
            <a:tbl>
              <a:tblPr firstRow="1" bandRow="1">
                <a:tableStyleId>{5C22544A-7EE6-4342-B048-85BDC9FD1C3A}</a:tableStyleId>
              </a:tblPr>
              <a:tblGrid>
                <a:gridCol w="3780042">
                  <a:extLst>
                    <a:ext uri="{9D8B030D-6E8A-4147-A177-3AD203B41FA5}">
                      <a16:colId xmlns:a16="http://schemas.microsoft.com/office/drawing/2014/main" val="1438323572"/>
                    </a:ext>
                  </a:extLst>
                </a:gridCol>
                <a:gridCol w="1904717">
                  <a:extLst>
                    <a:ext uri="{9D8B030D-6E8A-4147-A177-3AD203B41FA5}">
                      <a16:colId xmlns:a16="http://schemas.microsoft.com/office/drawing/2014/main" val="1096006958"/>
                    </a:ext>
                  </a:extLst>
                </a:gridCol>
                <a:gridCol w="1904717">
                  <a:extLst>
                    <a:ext uri="{9D8B030D-6E8A-4147-A177-3AD203B41FA5}">
                      <a16:colId xmlns:a16="http://schemas.microsoft.com/office/drawing/2014/main" val="3658420057"/>
                    </a:ext>
                  </a:extLst>
                </a:gridCol>
              </a:tblGrid>
              <a:tr h="664620">
                <a:tc>
                  <a:txBody>
                    <a:bodyPr/>
                    <a:lstStyle/>
                    <a:p>
                      <a:pPr algn="l" fontAlgn="b">
                        <a:buNone/>
                      </a:pPr>
                      <a:r>
                        <a:rPr lang="en-US" sz="1200" u="none" strike="noStrike" dirty="0">
                          <a:effectLst/>
                        </a:rPr>
                        <a:t>Institution</a:t>
                      </a:r>
                      <a:endParaRPr lang="en-US" sz="1200" b="1" i="0" u="none" strike="noStrike" dirty="0">
                        <a:solidFill>
                          <a:srgbClr val="000000"/>
                        </a:solidFill>
                        <a:effectLst/>
                        <a:latin typeface="Aptos Narrow" panose="020B0004020202020204" pitchFamily="34" charset="0"/>
                      </a:endParaRPr>
                    </a:p>
                  </a:txBody>
                  <a:tcPr marL="10260" marR="10260" marT="10260" marB="0" anchor="ctr"/>
                </a:tc>
                <a:tc>
                  <a:txBody>
                    <a:bodyPr/>
                    <a:lstStyle/>
                    <a:p>
                      <a:pPr algn="ctr" fontAlgn="b">
                        <a:buNone/>
                      </a:pPr>
                      <a:r>
                        <a:rPr lang="en-US" sz="1200" u="none" strike="noStrike" dirty="0">
                          <a:effectLst/>
                        </a:rPr>
                        <a:t>Renewal Date</a:t>
                      </a:r>
                      <a:endParaRPr lang="en-US" sz="1200" b="1" i="0" u="none" strike="noStrike" dirty="0">
                        <a:solidFill>
                          <a:srgbClr val="000000"/>
                        </a:solidFill>
                        <a:effectLst/>
                        <a:latin typeface="Aptos Narrow" panose="020B0004020202020204" pitchFamily="34" charset="0"/>
                      </a:endParaRPr>
                    </a:p>
                  </a:txBody>
                  <a:tcPr marL="10260" marR="10260" marT="10260" marB="0" anchor="ctr"/>
                </a:tc>
                <a:tc>
                  <a:txBody>
                    <a:bodyPr/>
                    <a:lstStyle/>
                    <a:p>
                      <a:pPr algn="ctr" fontAlgn="b">
                        <a:buNone/>
                      </a:pPr>
                      <a:r>
                        <a:rPr lang="en-US" sz="1200" u="none" strike="noStrike" dirty="0">
                          <a:effectLst/>
                        </a:rPr>
                        <a:t>Date Renewal Window Opens</a:t>
                      </a:r>
                      <a:endParaRPr lang="en-US" sz="1200" b="1" i="0" u="none" strike="noStrike" dirty="0">
                        <a:solidFill>
                          <a:srgbClr val="000000"/>
                        </a:solidFill>
                        <a:effectLst/>
                        <a:latin typeface="Aptos Narrow" panose="020B0004020202020204" pitchFamily="34" charset="0"/>
                      </a:endParaRPr>
                    </a:p>
                  </a:txBody>
                  <a:tcPr marL="10260" marR="10260" marT="10260" marB="0" anchor="ctr"/>
                </a:tc>
                <a:extLst>
                  <a:ext uri="{0D108BD9-81ED-4DB2-BD59-A6C34878D82A}">
                    <a16:rowId xmlns:a16="http://schemas.microsoft.com/office/drawing/2014/main" val="3443323735"/>
                  </a:ext>
                </a:extLst>
              </a:tr>
              <a:tr h="345922">
                <a:tc>
                  <a:txBody>
                    <a:bodyPr/>
                    <a:lstStyle/>
                    <a:p>
                      <a:pPr algn="l" fontAlgn="b">
                        <a:buNone/>
                      </a:pPr>
                      <a:r>
                        <a:rPr lang="en-US" sz="1100" u="none" strike="noStrike" dirty="0">
                          <a:effectLst/>
                        </a:rPr>
                        <a:t>Southwestern Oklahoma State University</a:t>
                      </a:r>
                      <a:endParaRPr lang="en-US" sz="1100" b="0" i="0" u="none" strike="noStrike" dirty="0">
                        <a:solidFill>
                          <a:srgbClr val="00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dirty="0">
                          <a:effectLst/>
                        </a:rPr>
                        <a:t>10/3/2026</a:t>
                      </a:r>
                      <a:endParaRPr lang="en-US" sz="1100" b="0" i="0" u="none" strike="noStrike" dirty="0">
                        <a:solidFill>
                          <a:srgbClr val="00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dirty="0">
                          <a:effectLst/>
                        </a:rPr>
                        <a:t>7/5/2026</a:t>
                      </a:r>
                      <a:endParaRPr lang="en-US" sz="1100" b="0" i="0" u="none" strike="noStrike" dirty="0">
                        <a:solidFill>
                          <a:srgbClr val="000000"/>
                        </a:solidFill>
                        <a:effectLst/>
                        <a:latin typeface="Aptos Narrow" panose="020B0004020202020204" pitchFamily="34" charset="0"/>
                      </a:endParaRPr>
                    </a:p>
                  </a:txBody>
                  <a:tcPr marL="10260" marR="10260" marT="10260" marB="0" anchor="ctr"/>
                </a:tc>
                <a:extLst>
                  <a:ext uri="{0D108BD9-81ED-4DB2-BD59-A6C34878D82A}">
                    <a16:rowId xmlns:a16="http://schemas.microsoft.com/office/drawing/2014/main" val="2710580151"/>
                  </a:ext>
                </a:extLst>
              </a:tr>
              <a:tr h="345922">
                <a:tc>
                  <a:txBody>
                    <a:bodyPr/>
                    <a:lstStyle/>
                    <a:p>
                      <a:pPr algn="l" fontAlgn="b">
                        <a:buNone/>
                      </a:pPr>
                      <a:r>
                        <a:rPr lang="en-US" sz="1100" u="none" strike="noStrike" dirty="0">
                          <a:effectLst/>
                        </a:rPr>
                        <a:t>Carl Albert State College</a:t>
                      </a:r>
                      <a:endParaRPr lang="en-US" sz="1100" b="0" i="0" u="none" strike="noStrike" dirty="0">
                        <a:solidFill>
                          <a:srgbClr val="00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dirty="0">
                          <a:effectLst/>
                        </a:rPr>
                        <a:t>10/7/2026</a:t>
                      </a:r>
                      <a:endParaRPr lang="en-US" sz="1100" b="0" i="0" u="none" strike="noStrike" dirty="0">
                        <a:solidFill>
                          <a:srgbClr val="00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dirty="0">
                          <a:effectLst/>
                        </a:rPr>
                        <a:t>7/9/2026</a:t>
                      </a:r>
                      <a:endParaRPr lang="en-US" sz="1100" b="0" i="0" u="none" strike="noStrike" dirty="0">
                        <a:solidFill>
                          <a:srgbClr val="000000"/>
                        </a:solidFill>
                        <a:effectLst/>
                        <a:latin typeface="Aptos Narrow" panose="020B0004020202020204" pitchFamily="34" charset="0"/>
                      </a:endParaRPr>
                    </a:p>
                  </a:txBody>
                  <a:tcPr marL="10260" marR="10260" marT="10260" marB="0" anchor="ctr"/>
                </a:tc>
                <a:extLst>
                  <a:ext uri="{0D108BD9-81ED-4DB2-BD59-A6C34878D82A}">
                    <a16:rowId xmlns:a16="http://schemas.microsoft.com/office/drawing/2014/main" val="3393100911"/>
                  </a:ext>
                </a:extLst>
              </a:tr>
              <a:tr h="345922">
                <a:tc>
                  <a:txBody>
                    <a:bodyPr/>
                    <a:lstStyle/>
                    <a:p>
                      <a:pPr algn="l" fontAlgn="b">
                        <a:buNone/>
                      </a:pPr>
                      <a:r>
                        <a:rPr lang="en-US" sz="1100" u="none" strike="noStrike" dirty="0">
                          <a:effectLst/>
                        </a:rPr>
                        <a:t>Rogers State University</a:t>
                      </a:r>
                      <a:endParaRPr lang="en-US" sz="1100" b="0" i="0" u="none" strike="noStrike" dirty="0">
                        <a:solidFill>
                          <a:srgbClr val="00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dirty="0">
                          <a:effectLst/>
                        </a:rPr>
                        <a:t>10/7/2026</a:t>
                      </a:r>
                      <a:endParaRPr lang="en-US" sz="1100" b="0" i="0" u="none" strike="noStrike" dirty="0">
                        <a:solidFill>
                          <a:srgbClr val="00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dirty="0">
                          <a:effectLst/>
                        </a:rPr>
                        <a:t>7/9/2026</a:t>
                      </a:r>
                      <a:endParaRPr lang="en-US" sz="1100" b="0" i="0" u="none" strike="noStrike" dirty="0">
                        <a:solidFill>
                          <a:srgbClr val="000000"/>
                        </a:solidFill>
                        <a:effectLst/>
                        <a:latin typeface="Aptos Narrow" panose="020B0004020202020204" pitchFamily="34" charset="0"/>
                      </a:endParaRPr>
                    </a:p>
                  </a:txBody>
                  <a:tcPr marL="10260" marR="10260" marT="10260" marB="0" anchor="ctr"/>
                </a:tc>
                <a:extLst>
                  <a:ext uri="{0D108BD9-81ED-4DB2-BD59-A6C34878D82A}">
                    <a16:rowId xmlns:a16="http://schemas.microsoft.com/office/drawing/2014/main" val="3239082217"/>
                  </a:ext>
                </a:extLst>
              </a:tr>
              <a:tr h="345922">
                <a:tc>
                  <a:txBody>
                    <a:bodyPr/>
                    <a:lstStyle/>
                    <a:p>
                      <a:pPr algn="l" fontAlgn="b">
                        <a:buNone/>
                      </a:pPr>
                      <a:r>
                        <a:rPr lang="en-US" sz="1100" u="none" strike="noStrike" dirty="0">
                          <a:effectLst/>
                        </a:rPr>
                        <a:t>East Central University</a:t>
                      </a:r>
                      <a:endParaRPr lang="en-US" sz="1100" b="0" i="0" u="none" strike="noStrike" dirty="0">
                        <a:solidFill>
                          <a:srgbClr val="00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a:effectLst/>
                        </a:rPr>
                        <a:t>10/9/2026</a:t>
                      </a:r>
                      <a:endParaRPr lang="en-US" sz="1100" b="0" i="0" u="none" strike="noStrike">
                        <a:solidFill>
                          <a:srgbClr val="00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a:effectLst/>
                        </a:rPr>
                        <a:t>7/11/2026</a:t>
                      </a:r>
                      <a:endParaRPr lang="en-US" sz="1100" b="0" i="0" u="none" strike="noStrike">
                        <a:solidFill>
                          <a:srgbClr val="000000"/>
                        </a:solidFill>
                        <a:effectLst/>
                        <a:latin typeface="Aptos Narrow" panose="020B0004020202020204" pitchFamily="34" charset="0"/>
                      </a:endParaRPr>
                    </a:p>
                  </a:txBody>
                  <a:tcPr marL="10260" marR="10260" marT="10260" marB="0" anchor="ctr"/>
                </a:tc>
                <a:extLst>
                  <a:ext uri="{0D108BD9-81ED-4DB2-BD59-A6C34878D82A}">
                    <a16:rowId xmlns:a16="http://schemas.microsoft.com/office/drawing/2014/main" val="1425822617"/>
                  </a:ext>
                </a:extLst>
              </a:tr>
              <a:tr h="345922">
                <a:tc>
                  <a:txBody>
                    <a:bodyPr/>
                    <a:lstStyle/>
                    <a:p>
                      <a:pPr algn="l" fontAlgn="b">
                        <a:buNone/>
                      </a:pPr>
                      <a:r>
                        <a:rPr lang="en-US" sz="1100" u="none" strike="noStrike" dirty="0">
                          <a:effectLst/>
                        </a:rPr>
                        <a:t>OSUIT</a:t>
                      </a:r>
                      <a:endParaRPr lang="en-US" sz="1100" b="0" i="0" u="none" strike="noStrike" dirty="0">
                        <a:solidFill>
                          <a:srgbClr val="00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a:effectLst/>
                        </a:rPr>
                        <a:t>10/9/2026</a:t>
                      </a:r>
                      <a:endParaRPr lang="en-US" sz="1100" b="0" i="0" u="none" strike="noStrike">
                        <a:solidFill>
                          <a:srgbClr val="00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a:effectLst/>
                        </a:rPr>
                        <a:t>7/11/2026</a:t>
                      </a:r>
                      <a:endParaRPr lang="en-US" sz="1100" b="0" i="0" u="none" strike="noStrike">
                        <a:solidFill>
                          <a:srgbClr val="000000"/>
                        </a:solidFill>
                        <a:effectLst/>
                        <a:latin typeface="Aptos Narrow" panose="020B0004020202020204" pitchFamily="34" charset="0"/>
                      </a:endParaRPr>
                    </a:p>
                  </a:txBody>
                  <a:tcPr marL="10260" marR="10260" marT="10260" marB="0" anchor="ctr"/>
                </a:tc>
                <a:extLst>
                  <a:ext uri="{0D108BD9-81ED-4DB2-BD59-A6C34878D82A}">
                    <a16:rowId xmlns:a16="http://schemas.microsoft.com/office/drawing/2014/main" val="4141913581"/>
                  </a:ext>
                </a:extLst>
              </a:tr>
              <a:tr h="345922">
                <a:tc>
                  <a:txBody>
                    <a:bodyPr/>
                    <a:lstStyle/>
                    <a:p>
                      <a:pPr algn="l" fontAlgn="b">
                        <a:buNone/>
                      </a:pPr>
                      <a:r>
                        <a:rPr lang="en-US" sz="1100" u="none" strike="noStrike" dirty="0">
                          <a:effectLst/>
                        </a:rPr>
                        <a:t>Cameron University</a:t>
                      </a:r>
                      <a:endParaRPr lang="en-US" sz="1100" b="0" i="0" u="none" strike="noStrike" dirty="0">
                        <a:solidFill>
                          <a:srgbClr val="00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a:effectLst/>
                        </a:rPr>
                        <a:t>10/10/2026</a:t>
                      </a:r>
                      <a:endParaRPr lang="en-US" sz="1100" b="0" i="0" u="none" strike="noStrike">
                        <a:solidFill>
                          <a:srgbClr val="00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a:effectLst/>
                        </a:rPr>
                        <a:t>7/12/2026</a:t>
                      </a:r>
                      <a:endParaRPr lang="en-US" sz="1100" b="0" i="0" u="none" strike="noStrike">
                        <a:solidFill>
                          <a:srgbClr val="000000"/>
                        </a:solidFill>
                        <a:effectLst/>
                        <a:latin typeface="Aptos Narrow" panose="020B0004020202020204" pitchFamily="34" charset="0"/>
                      </a:endParaRPr>
                    </a:p>
                  </a:txBody>
                  <a:tcPr marL="10260" marR="10260" marT="10260" marB="0" anchor="ctr"/>
                </a:tc>
                <a:extLst>
                  <a:ext uri="{0D108BD9-81ED-4DB2-BD59-A6C34878D82A}">
                    <a16:rowId xmlns:a16="http://schemas.microsoft.com/office/drawing/2014/main" val="3975119919"/>
                  </a:ext>
                </a:extLst>
              </a:tr>
              <a:tr h="345922">
                <a:tc>
                  <a:txBody>
                    <a:bodyPr/>
                    <a:lstStyle/>
                    <a:p>
                      <a:pPr algn="l" fontAlgn="b">
                        <a:buNone/>
                      </a:pPr>
                      <a:r>
                        <a:rPr lang="en-US" sz="1100" u="none" strike="noStrike" dirty="0">
                          <a:effectLst/>
                        </a:rPr>
                        <a:t>Redlands Community College</a:t>
                      </a:r>
                      <a:endParaRPr lang="en-US" sz="1100" b="0" i="0" u="none" strike="noStrike" dirty="0">
                        <a:solidFill>
                          <a:srgbClr val="00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a:effectLst/>
                        </a:rPr>
                        <a:t>10/21/2026</a:t>
                      </a:r>
                      <a:endParaRPr lang="en-US" sz="1100" b="0" i="0" u="none" strike="noStrike">
                        <a:solidFill>
                          <a:srgbClr val="00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dirty="0">
                          <a:effectLst/>
                        </a:rPr>
                        <a:t>7/23/2026</a:t>
                      </a:r>
                      <a:endParaRPr lang="en-US" sz="1100" b="0" i="0" u="none" strike="noStrike" dirty="0">
                        <a:solidFill>
                          <a:srgbClr val="000000"/>
                        </a:solidFill>
                        <a:effectLst/>
                        <a:latin typeface="Aptos Narrow" panose="020B0004020202020204" pitchFamily="34" charset="0"/>
                      </a:endParaRPr>
                    </a:p>
                  </a:txBody>
                  <a:tcPr marL="10260" marR="10260" marT="10260" marB="0" anchor="ctr"/>
                </a:tc>
                <a:extLst>
                  <a:ext uri="{0D108BD9-81ED-4DB2-BD59-A6C34878D82A}">
                    <a16:rowId xmlns:a16="http://schemas.microsoft.com/office/drawing/2014/main" val="3654487093"/>
                  </a:ext>
                </a:extLst>
              </a:tr>
              <a:tr h="345922">
                <a:tc>
                  <a:txBody>
                    <a:bodyPr/>
                    <a:lstStyle/>
                    <a:p>
                      <a:pPr algn="l" fontAlgn="b">
                        <a:buNone/>
                      </a:pPr>
                      <a:r>
                        <a:rPr lang="en-US" sz="1100" u="none" strike="noStrike" dirty="0">
                          <a:effectLst/>
                        </a:rPr>
                        <a:t>Tulsa Community College</a:t>
                      </a:r>
                      <a:endParaRPr lang="en-US" sz="1100" b="0" i="0" u="none" strike="noStrike" dirty="0">
                        <a:solidFill>
                          <a:srgbClr val="00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a:effectLst/>
                        </a:rPr>
                        <a:t>10/21/2026</a:t>
                      </a:r>
                      <a:endParaRPr lang="en-US" sz="1100" b="0" i="0" u="none" strike="noStrike">
                        <a:solidFill>
                          <a:srgbClr val="00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dirty="0">
                          <a:effectLst/>
                        </a:rPr>
                        <a:t>7/23/2026</a:t>
                      </a:r>
                      <a:endParaRPr lang="en-US" sz="1100" b="0" i="0" u="none" strike="noStrike" dirty="0">
                        <a:solidFill>
                          <a:srgbClr val="000000"/>
                        </a:solidFill>
                        <a:effectLst/>
                        <a:latin typeface="Aptos Narrow" panose="020B0004020202020204" pitchFamily="34" charset="0"/>
                      </a:endParaRPr>
                    </a:p>
                  </a:txBody>
                  <a:tcPr marL="10260" marR="10260" marT="10260" marB="0" anchor="ctr"/>
                </a:tc>
                <a:extLst>
                  <a:ext uri="{0D108BD9-81ED-4DB2-BD59-A6C34878D82A}">
                    <a16:rowId xmlns:a16="http://schemas.microsoft.com/office/drawing/2014/main" val="932753926"/>
                  </a:ext>
                </a:extLst>
              </a:tr>
              <a:tr h="345922">
                <a:tc>
                  <a:txBody>
                    <a:bodyPr/>
                    <a:lstStyle/>
                    <a:p>
                      <a:pPr algn="l" fontAlgn="b">
                        <a:buNone/>
                      </a:pPr>
                      <a:r>
                        <a:rPr lang="en-US" sz="1100" u="none" strike="noStrike" dirty="0">
                          <a:solidFill>
                            <a:srgbClr val="760000"/>
                          </a:solidFill>
                          <a:effectLst/>
                        </a:rPr>
                        <a:t>Northwestern Oklahoma State University</a:t>
                      </a:r>
                      <a:endParaRPr lang="en-US" sz="1100" b="0" i="0" u="none" strike="noStrike" dirty="0">
                        <a:solidFill>
                          <a:srgbClr val="76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dirty="0">
                          <a:solidFill>
                            <a:srgbClr val="760000"/>
                          </a:solidFill>
                          <a:effectLst/>
                        </a:rPr>
                        <a:t>11/7/2026</a:t>
                      </a:r>
                      <a:endParaRPr lang="en-US" sz="1100" b="0" i="0" u="none" strike="noStrike" dirty="0">
                        <a:solidFill>
                          <a:srgbClr val="760000"/>
                        </a:solidFill>
                        <a:effectLst/>
                        <a:latin typeface="Aptos Narrow" panose="020B0004020202020204" pitchFamily="34" charset="0"/>
                      </a:endParaRPr>
                    </a:p>
                  </a:txBody>
                  <a:tcPr marL="10260" marR="10260" marT="10260" marB="0" anchor="ctr"/>
                </a:tc>
                <a:tc>
                  <a:txBody>
                    <a:bodyPr/>
                    <a:lstStyle/>
                    <a:p>
                      <a:pPr algn="ctr" fontAlgn="ctr">
                        <a:buNone/>
                      </a:pPr>
                      <a:r>
                        <a:rPr lang="en-US" sz="1100" u="none" strike="noStrike" dirty="0">
                          <a:solidFill>
                            <a:srgbClr val="760000"/>
                          </a:solidFill>
                          <a:effectLst/>
                        </a:rPr>
                        <a:t>8/9/2026</a:t>
                      </a:r>
                      <a:endParaRPr lang="en-US" sz="1100" b="0" i="0" u="none" strike="noStrike" dirty="0">
                        <a:solidFill>
                          <a:srgbClr val="760000"/>
                        </a:solidFill>
                        <a:effectLst/>
                        <a:latin typeface="Aptos Narrow" panose="020B0004020202020204" pitchFamily="34" charset="0"/>
                      </a:endParaRPr>
                    </a:p>
                  </a:txBody>
                  <a:tcPr marL="10260" marR="10260" marT="10260" marB="0" anchor="ctr"/>
                </a:tc>
                <a:extLst>
                  <a:ext uri="{0D108BD9-81ED-4DB2-BD59-A6C34878D82A}">
                    <a16:rowId xmlns:a16="http://schemas.microsoft.com/office/drawing/2014/main" val="1259772320"/>
                  </a:ext>
                </a:extLst>
              </a:tr>
            </a:tbl>
          </a:graphicData>
        </a:graphic>
      </p:graphicFrame>
      <p:sp>
        <p:nvSpPr>
          <p:cNvPr id="5" name="TextBox 4">
            <a:extLst>
              <a:ext uri="{FF2B5EF4-FFF2-40B4-BE49-F238E27FC236}">
                <a16:creationId xmlns:a16="http://schemas.microsoft.com/office/drawing/2014/main" id="{B47D3D4D-BBE6-FE8F-68FD-73B5CFF2211F}"/>
              </a:ext>
            </a:extLst>
          </p:cNvPr>
          <p:cNvSpPr txBox="1"/>
          <p:nvPr/>
        </p:nvSpPr>
        <p:spPr>
          <a:xfrm>
            <a:off x="0" y="5836368"/>
            <a:ext cx="12192000" cy="584775"/>
          </a:xfrm>
          <a:prstGeom prst="rect">
            <a:avLst/>
          </a:prstGeom>
          <a:noFill/>
        </p:spPr>
        <p:txBody>
          <a:bodyPr wrap="square">
            <a:spAutoFit/>
          </a:bodyPr>
          <a:lstStyle/>
          <a:p>
            <a:pPr marL="338138" marR="0" lvl="0" indent="-338138" algn="ctr"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D15420"/>
                </a:solidFill>
                <a:effectLst/>
                <a:uLnTx/>
                <a:uFillTx/>
                <a:latin typeface="Aptos" panose="020B0004020202020204" pitchFamily="34" charset="0"/>
                <a:ea typeface="+mn-ea"/>
                <a:cs typeface="+mn-cs"/>
              </a:rPr>
              <a:t>Thank you!</a:t>
            </a:r>
          </a:p>
        </p:txBody>
      </p:sp>
    </p:spTree>
    <p:extLst>
      <p:ext uri="{BB962C8B-B14F-4D97-AF65-F5344CB8AC3E}">
        <p14:creationId xmlns:p14="http://schemas.microsoft.com/office/powerpoint/2010/main" val="2558982040"/>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14760D-BB2A-C3AB-E19F-4C37552E87D0}"/>
              </a:ext>
            </a:extLst>
          </p:cNvPr>
          <p:cNvSpPr>
            <a:spLocks noGrp="1"/>
          </p:cNvSpPr>
          <p:nvPr>
            <p:ph type="title"/>
          </p:nvPr>
        </p:nvSpPr>
        <p:spPr/>
        <p:txBody>
          <a:bodyPr>
            <a:normAutofit/>
          </a:bodyPr>
          <a:lstStyle/>
          <a:p>
            <a:r>
              <a:rPr lang="en-US" sz="3200" dirty="0"/>
              <a:t>ANNUAL RENEWAL</a:t>
            </a:r>
          </a:p>
        </p:txBody>
      </p:sp>
      <p:sp>
        <p:nvSpPr>
          <p:cNvPr id="3" name="Content Placeholder 2">
            <a:extLst>
              <a:ext uri="{FF2B5EF4-FFF2-40B4-BE49-F238E27FC236}">
                <a16:creationId xmlns:a16="http://schemas.microsoft.com/office/drawing/2014/main" id="{C8457766-EAA0-96F3-163A-8DD504EB2BCA}"/>
              </a:ext>
            </a:extLst>
          </p:cNvPr>
          <p:cNvSpPr>
            <a:spLocks noGrp="1"/>
          </p:cNvSpPr>
          <p:nvPr>
            <p:ph sz="half" idx="1"/>
          </p:nvPr>
        </p:nvSpPr>
        <p:spPr>
          <a:xfrm>
            <a:off x="555456" y="2709332"/>
            <a:ext cx="5156722" cy="3259667"/>
          </a:xfrm>
        </p:spPr>
        <p:txBody>
          <a:bodyPr>
            <a:normAutofit/>
          </a:bodyPr>
          <a:lstStyle/>
          <a:p>
            <a:pPr marL="0" indent="0">
              <a:buNone/>
            </a:pPr>
            <a:r>
              <a:rPr lang="en-US" sz="2000" kern="100" dirty="0">
                <a:solidFill>
                  <a:schemeClr val="tx1"/>
                </a:solidFill>
                <a:latin typeface="Aptos" panose="020B0004020202020204" pitchFamily="34" charset="0"/>
              </a:rPr>
              <a:t>1.  End Date &amp; the Renewal Cycle</a:t>
            </a:r>
          </a:p>
          <a:p>
            <a:pPr marL="0" indent="0">
              <a:buNone/>
            </a:pPr>
            <a:r>
              <a:rPr lang="en-US" sz="2000" kern="100" dirty="0">
                <a:solidFill>
                  <a:schemeClr val="tx1"/>
                </a:solidFill>
                <a:latin typeface="Aptos" panose="020B0004020202020204" pitchFamily="34" charset="0"/>
              </a:rPr>
              <a:t>2.  Renewal Process</a:t>
            </a:r>
          </a:p>
          <a:p>
            <a:pPr marL="0" indent="0">
              <a:buNone/>
            </a:pPr>
            <a:r>
              <a:rPr lang="en-US" sz="2000" kern="100" dirty="0">
                <a:solidFill>
                  <a:schemeClr val="tx1"/>
                </a:solidFill>
                <a:latin typeface="Aptos" panose="020B0004020202020204" pitchFamily="34" charset="0"/>
              </a:rPr>
              <a:t>3.  Complete the Application</a:t>
            </a:r>
          </a:p>
          <a:p>
            <a:pPr marL="0" indent="0">
              <a:buNone/>
            </a:pPr>
            <a:r>
              <a:rPr lang="en-US" sz="2000" kern="100" dirty="0">
                <a:solidFill>
                  <a:schemeClr val="tx1"/>
                </a:solidFill>
                <a:latin typeface="Aptos" panose="020B0004020202020204" pitchFamily="34" charset="0"/>
              </a:rPr>
              <a:t>4.  Submit the Application</a:t>
            </a:r>
          </a:p>
          <a:p>
            <a:pPr marL="0" indent="0">
              <a:buNone/>
            </a:pPr>
            <a:r>
              <a:rPr lang="en-US" sz="2000" kern="100" dirty="0">
                <a:solidFill>
                  <a:schemeClr val="tx1"/>
                </a:solidFill>
                <a:latin typeface="Aptos" panose="020B0004020202020204" pitchFamily="34" charset="0"/>
              </a:rPr>
              <a:t>5.  Review and Approval</a:t>
            </a:r>
          </a:p>
          <a:p>
            <a:pPr marL="0" indent="0">
              <a:buNone/>
            </a:pPr>
            <a:r>
              <a:rPr lang="en-US" sz="2000" kern="100" dirty="0">
                <a:solidFill>
                  <a:schemeClr val="tx1"/>
                </a:solidFill>
                <a:latin typeface="Aptos" panose="020B0004020202020204" pitchFamily="34" charset="0"/>
              </a:rPr>
              <a:t>6.  SARA Fees</a:t>
            </a:r>
          </a:p>
          <a:p>
            <a:pPr marL="463550" indent="-463550"/>
            <a:endParaRPr lang="en-US" sz="2000" kern="100" dirty="0">
              <a:solidFill>
                <a:schemeClr val="tx1"/>
              </a:solidFill>
              <a:latin typeface="Aptos" panose="020B0004020202020204" pitchFamily="34" charset="0"/>
            </a:endParaRPr>
          </a:p>
          <a:p>
            <a:pPr marL="463550" indent="-463550"/>
            <a:endParaRPr lang="en-US" sz="2000" kern="100" dirty="0">
              <a:solidFill>
                <a:schemeClr val="tx1"/>
              </a:solidFill>
              <a:latin typeface="Aptos" panose="020B0004020202020204" pitchFamily="34" charset="0"/>
            </a:endParaRPr>
          </a:p>
          <a:p>
            <a:pPr marL="463550" indent="-463550"/>
            <a:endParaRPr lang="en-US" sz="2000" kern="100" dirty="0">
              <a:solidFill>
                <a:schemeClr val="tx1"/>
              </a:solidFill>
              <a:latin typeface="Aptos" panose="020B0004020202020204" pitchFamily="34" charset="0"/>
            </a:endParaRPr>
          </a:p>
        </p:txBody>
      </p:sp>
      <p:sp>
        <p:nvSpPr>
          <p:cNvPr id="4" name="Content Placeholder 2">
            <a:extLst>
              <a:ext uri="{FF2B5EF4-FFF2-40B4-BE49-F238E27FC236}">
                <a16:creationId xmlns:a16="http://schemas.microsoft.com/office/drawing/2014/main" id="{5708BAD3-C682-DDB7-601A-4C9B6D4FFBD8}"/>
              </a:ext>
            </a:extLst>
          </p:cNvPr>
          <p:cNvSpPr txBox="1">
            <a:spLocks/>
          </p:cNvSpPr>
          <p:nvPr/>
        </p:nvSpPr>
        <p:spPr>
          <a:xfrm>
            <a:off x="6199900" y="2709332"/>
            <a:ext cx="5156722" cy="3259667"/>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None/>
              <a:tabLst/>
              <a:defRPr/>
            </a:pPr>
            <a:r>
              <a:rPr kumimoji="0" lang="en-US" sz="2000" b="0" i="0" u="none" strike="noStrike" kern="100" cap="none" spc="0" normalizeH="0" baseline="0" noProof="0" dirty="0">
                <a:ln>
                  <a:noFill/>
                </a:ln>
                <a:solidFill>
                  <a:srgbClr val="464646"/>
                </a:solidFill>
                <a:effectLst/>
                <a:uLnTx/>
                <a:uFillTx/>
                <a:latin typeface="Aptos" panose="020B0004020202020204" pitchFamily="34" charset="0"/>
                <a:ea typeface="+mn-ea"/>
                <a:cs typeface="+mn-cs"/>
              </a:rPr>
              <a:t>7.  The Grace Period</a:t>
            </a:r>
          </a:p>
          <a:p>
            <a:pPr marL="0" marR="0" lvl="0" indent="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None/>
              <a:tabLst/>
              <a:defRPr/>
            </a:pPr>
            <a:r>
              <a:rPr kumimoji="0" lang="en-US" sz="2000" b="0" i="0" u="none" strike="noStrike" kern="100" cap="none" spc="0" normalizeH="0" baseline="0" noProof="0" dirty="0">
                <a:ln>
                  <a:noFill/>
                </a:ln>
                <a:solidFill>
                  <a:srgbClr val="464646"/>
                </a:solidFill>
                <a:effectLst/>
                <a:uLnTx/>
                <a:uFillTx/>
                <a:latin typeface="Aptos" panose="020B0004020202020204" pitchFamily="34" charset="0"/>
                <a:ea typeface="+mn-ea"/>
                <a:cs typeface="+mn-cs"/>
              </a:rPr>
              <a:t>8. Non-Compliant Applications</a:t>
            </a:r>
          </a:p>
          <a:p>
            <a:pPr marL="0" marR="0" lvl="0" indent="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None/>
              <a:tabLst/>
              <a:defRPr/>
            </a:pPr>
            <a:r>
              <a:rPr kumimoji="0" lang="en-US" sz="2000" b="0" i="0" u="none" strike="noStrike" kern="100" cap="none" spc="0" normalizeH="0" baseline="0" noProof="0" dirty="0">
                <a:ln>
                  <a:noFill/>
                </a:ln>
                <a:solidFill>
                  <a:srgbClr val="464646"/>
                </a:solidFill>
                <a:effectLst/>
                <a:uLnTx/>
                <a:uFillTx/>
                <a:latin typeface="Aptos" panose="020B0004020202020204" pitchFamily="34" charset="0"/>
                <a:ea typeface="+mn-ea"/>
                <a:cs typeface="+mn-cs"/>
              </a:rPr>
              <a:t>9.  Payment By Check</a:t>
            </a:r>
          </a:p>
          <a:p>
            <a:pPr marL="0" marR="0" lvl="0" indent="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None/>
              <a:tabLst/>
              <a:defRPr/>
            </a:pPr>
            <a:r>
              <a:rPr kumimoji="0" lang="en-US" sz="2000" b="0" i="0" u="none" strike="noStrike" kern="100" cap="none" spc="0" normalizeH="0" baseline="0" noProof="0" dirty="0">
                <a:ln>
                  <a:noFill/>
                </a:ln>
                <a:solidFill>
                  <a:srgbClr val="464646"/>
                </a:solidFill>
                <a:effectLst/>
                <a:uLnTx/>
                <a:uFillTx/>
                <a:latin typeface="Aptos" panose="020B0004020202020204" pitchFamily="34" charset="0"/>
                <a:ea typeface="+mn-ea"/>
                <a:cs typeface="+mn-cs"/>
              </a:rPr>
              <a:t>10. PLD Resources</a:t>
            </a:r>
          </a:p>
          <a:p>
            <a:pPr marL="0" marR="0" lvl="0" indent="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None/>
              <a:tabLst/>
              <a:defRPr/>
            </a:pPr>
            <a:r>
              <a:rPr kumimoji="0" lang="en-US" sz="2000" b="0" i="0" u="none" strike="noStrike" kern="100" cap="none" spc="0" normalizeH="0" baseline="0" noProof="0" dirty="0">
                <a:ln>
                  <a:noFill/>
                </a:ln>
                <a:solidFill>
                  <a:srgbClr val="464646"/>
                </a:solidFill>
                <a:effectLst/>
                <a:uLnTx/>
                <a:uFillTx/>
                <a:latin typeface="Aptos" panose="020B0004020202020204" pitchFamily="34" charset="0"/>
                <a:ea typeface="+mn-ea"/>
                <a:cs typeface="+mn-cs"/>
              </a:rPr>
              <a:t>11. Fed Regs – Federal Resources</a:t>
            </a:r>
          </a:p>
          <a:p>
            <a:pPr marL="0" marR="0" lvl="0" indent="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None/>
              <a:tabLst/>
              <a:defRPr/>
            </a:pPr>
            <a:r>
              <a:rPr kumimoji="0" lang="en-US" sz="2000" b="0" i="0" u="none" strike="noStrike" kern="100" cap="none" spc="0" normalizeH="0" baseline="0" noProof="0" dirty="0">
                <a:ln>
                  <a:noFill/>
                </a:ln>
                <a:solidFill>
                  <a:srgbClr val="464646"/>
                </a:solidFill>
                <a:effectLst/>
                <a:uLnTx/>
                <a:uFillTx/>
                <a:latin typeface="Aptos" panose="020B0004020202020204" pitchFamily="34" charset="0"/>
                <a:ea typeface="+mn-ea"/>
                <a:cs typeface="+mn-cs"/>
              </a:rPr>
              <a:t>12. Fed Regs – Other Resources</a:t>
            </a:r>
          </a:p>
          <a:p>
            <a:pPr marL="0" marR="0" lvl="0" indent="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None/>
              <a:tabLst/>
              <a:defRPr/>
            </a:pPr>
            <a:endParaRPr kumimoji="0" lang="en-US" sz="2000" b="0" i="0" u="none" strike="noStrike" kern="100" cap="none" spc="0" normalizeH="0" baseline="0" noProof="0" dirty="0">
              <a:ln>
                <a:noFill/>
              </a:ln>
              <a:solidFill>
                <a:srgbClr val="464646"/>
              </a:solidFill>
              <a:effectLst/>
              <a:uLnTx/>
              <a:uFillTx/>
              <a:latin typeface="Aptos" panose="020B0004020202020204" pitchFamily="34" charset="0"/>
              <a:ea typeface="+mn-ea"/>
              <a:cs typeface="+mn-cs"/>
            </a:endParaRPr>
          </a:p>
          <a:p>
            <a:pPr marL="463550" marR="0" lvl="0" indent="-46355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endParaRPr kumimoji="0" lang="en-US" sz="2000" b="0" i="0" u="none" strike="noStrike" kern="100" cap="none" spc="0" normalizeH="0" baseline="0" noProof="0" dirty="0">
              <a:ln>
                <a:noFill/>
              </a:ln>
              <a:solidFill>
                <a:srgbClr val="464646"/>
              </a:solidFill>
              <a:effectLst/>
              <a:uLnTx/>
              <a:uFillTx/>
              <a:latin typeface="Aptos" panose="020B0004020202020204" pitchFamily="34" charset="0"/>
              <a:ea typeface="+mn-ea"/>
              <a:cs typeface="+mn-cs"/>
            </a:endParaRPr>
          </a:p>
          <a:p>
            <a:pPr marL="463550" marR="0" lvl="0" indent="-46355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endParaRPr kumimoji="0" lang="en-US" sz="2000" b="0" i="0" u="none" strike="noStrike" kern="100" cap="none" spc="0" normalizeH="0" baseline="0" noProof="0" dirty="0">
              <a:ln>
                <a:noFill/>
              </a:ln>
              <a:solidFill>
                <a:srgbClr val="464646"/>
              </a:solidFill>
              <a:effectLst/>
              <a:uLnTx/>
              <a:uFillTx/>
              <a:latin typeface="Aptos" panose="020B0004020202020204" pitchFamily="34" charset="0"/>
              <a:ea typeface="+mn-ea"/>
              <a:cs typeface="+mn-cs"/>
            </a:endParaRPr>
          </a:p>
        </p:txBody>
      </p:sp>
      <p:sp>
        <p:nvSpPr>
          <p:cNvPr id="5" name="TextBox 4">
            <a:extLst>
              <a:ext uri="{FF2B5EF4-FFF2-40B4-BE49-F238E27FC236}">
                <a16:creationId xmlns:a16="http://schemas.microsoft.com/office/drawing/2014/main" id="{A1FF56C5-D7E7-AC72-A3F2-80587EA446FB}"/>
              </a:ext>
            </a:extLst>
          </p:cNvPr>
          <p:cNvSpPr txBox="1"/>
          <p:nvPr/>
        </p:nvSpPr>
        <p:spPr>
          <a:xfrm>
            <a:off x="474134" y="1889454"/>
            <a:ext cx="5238044" cy="5232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srgbClr val="326820"/>
                </a:solidFill>
                <a:effectLst/>
                <a:uLnTx/>
                <a:uFillTx/>
                <a:latin typeface="Arial" panose="020B0604020202020204"/>
                <a:ea typeface="+mn-ea"/>
                <a:cs typeface="+mn-cs"/>
              </a:rPr>
              <a:t>Topics Covered</a:t>
            </a:r>
          </a:p>
        </p:txBody>
      </p:sp>
    </p:spTree>
    <p:extLst>
      <p:ext uri="{BB962C8B-B14F-4D97-AF65-F5344CB8AC3E}">
        <p14:creationId xmlns:p14="http://schemas.microsoft.com/office/powerpoint/2010/main" val="346095500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8EBC5D0-E7BF-0F4B-A342-8858B36AAA4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DFA3348-9EDF-C611-6DE0-7935587D8C4C}"/>
              </a:ext>
            </a:extLst>
          </p:cNvPr>
          <p:cNvSpPr>
            <a:spLocks noGrp="1"/>
          </p:cNvSpPr>
          <p:nvPr>
            <p:ph type="title"/>
          </p:nvPr>
        </p:nvSpPr>
        <p:spPr/>
        <p:txBody>
          <a:bodyPr>
            <a:normAutofit/>
          </a:bodyPr>
          <a:lstStyle/>
          <a:p>
            <a:r>
              <a:rPr lang="en-US" sz="3200" dirty="0"/>
              <a:t>End DATE &amp; the renewal cycle</a:t>
            </a:r>
          </a:p>
        </p:txBody>
      </p:sp>
      <p:sp>
        <p:nvSpPr>
          <p:cNvPr id="3" name="Content Placeholder 2">
            <a:extLst>
              <a:ext uri="{FF2B5EF4-FFF2-40B4-BE49-F238E27FC236}">
                <a16:creationId xmlns:a16="http://schemas.microsoft.com/office/drawing/2014/main" id="{3C16C7ED-4C5A-1CE3-9286-12DCE62A46DA}"/>
              </a:ext>
            </a:extLst>
          </p:cNvPr>
          <p:cNvSpPr>
            <a:spLocks noGrp="1"/>
          </p:cNvSpPr>
          <p:nvPr>
            <p:ph sz="half" idx="1"/>
          </p:nvPr>
        </p:nvSpPr>
        <p:spPr>
          <a:xfrm>
            <a:off x="283394" y="1947885"/>
            <a:ext cx="9993066" cy="4299626"/>
          </a:xfrm>
        </p:spPr>
        <p:txBody>
          <a:bodyPr>
            <a:normAutofit/>
          </a:bodyPr>
          <a:lstStyle/>
          <a:p>
            <a:pPr marL="463550" indent="-463550"/>
            <a:r>
              <a:rPr lang="en-US" sz="2000" kern="100" dirty="0">
                <a:solidFill>
                  <a:schemeClr val="tx1"/>
                </a:solidFill>
                <a:latin typeface="Aptos" panose="020B0004020202020204" pitchFamily="34" charset="0"/>
              </a:rPr>
              <a:t>Your annual </a:t>
            </a:r>
            <a:r>
              <a:rPr lang="en-US" sz="2000" b="1" kern="100" dirty="0">
                <a:solidFill>
                  <a:schemeClr val="tx1"/>
                </a:solidFill>
                <a:latin typeface="Aptos" panose="020B0004020202020204" pitchFamily="34" charset="0"/>
              </a:rPr>
              <a:t>participation end date</a:t>
            </a:r>
            <a:r>
              <a:rPr lang="en-US" sz="2000" kern="100" dirty="0">
                <a:solidFill>
                  <a:schemeClr val="tx1"/>
                </a:solidFill>
                <a:latin typeface="Aptos" panose="020B0004020202020204" pitchFamily="34" charset="0"/>
              </a:rPr>
              <a:t>, aka </a:t>
            </a:r>
            <a:r>
              <a:rPr lang="en-US" sz="2000" b="1" kern="100" dirty="0">
                <a:solidFill>
                  <a:schemeClr val="tx1"/>
                </a:solidFill>
                <a:latin typeface="Aptos" panose="020B0004020202020204" pitchFamily="34" charset="0"/>
              </a:rPr>
              <a:t>expiration date</a:t>
            </a:r>
            <a:r>
              <a:rPr lang="en-US" sz="2000" kern="100" dirty="0">
                <a:solidFill>
                  <a:schemeClr val="tx1"/>
                </a:solidFill>
                <a:latin typeface="Aptos" panose="020B0004020202020204" pitchFamily="34" charset="0"/>
              </a:rPr>
              <a:t>, is the </a:t>
            </a:r>
            <a:r>
              <a:rPr lang="en-US" sz="2000" b="1" kern="100" dirty="0">
                <a:solidFill>
                  <a:schemeClr val="tx1"/>
                </a:solidFill>
                <a:latin typeface="Aptos" panose="020B0004020202020204" pitchFamily="34" charset="0"/>
              </a:rPr>
              <a:t>anniversary of the date your first application was approved. </a:t>
            </a:r>
            <a:r>
              <a:rPr lang="en-US" sz="2000" b="1" kern="100" dirty="0">
                <a:solidFill>
                  <a:schemeClr val="accent3"/>
                </a:solidFill>
                <a:latin typeface="Aptos" panose="020B0004020202020204" pitchFamily="34" charset="0"/>
              </a:rPr>
              <a:t>Always.</a:t>
            </a:r>
          </a:p>
          <a:p>
            <a:pPr marL="463550" indent="-463550"/>
            <a:r>
              <a:rPr lang="en-US" sz="2000" kern="100" dirty="0">
                <a:solidFill>
                  <a:schemeClr val="tx1"/>
                </a:solidFill>
                <a:latin typeface="Aptos" panose="020B0004020202020204" pitchFamily="34" charset="0"/>
              </a:rPr>
              <a:t>This </a:t>
            </a:r>
            <a:r>
              <a:rPr lang="en-US" sz="2000" i="1" kern="100" dirty="0">
                <a:solidFill>
                  <a:schemeClr val="tx1"/>
                </a:solidFill>
                <a:latin typeface="Aptos" panose="020B0004020202020204" pitchFamily="34" charset="0"/>
              </a:rPr>
              <a:t>date remains the same </a:t>
            </a:r>
            <a:r>
              <a:rPr lang="en-US" sz="2000" kern="100" dirty="0">
                <a:solidFill>
                  <a:schemeClr val="tx1"/>
                </a:solidFill>
                <a:latin typeface="Aptos" panose="020B0004020202020204" pitchFamily="34" charset="0"/>
              </a:rPr>
              <a:t>from year to year, regardless of your payment date on any given year.</a:t>
            </a:r>
          </a:p>
          <a:p>
            <a:pPr marL="463550" indent="-463550"/>
            <a:r>
              <a:rPr lang="en-US" sz="2000" kern="100" dirty="0">
                <a:solidFill>
                  <a:schemeClr val="tx1"/>
                </a:solidFill>
                <a:latin typeface="Aptos" panose="020B0004020202020204" pitchFamily="34" charset="0"/>
              </a:rPr>
              <a:t>So if your participation end date is August 3, you can pay for your renewal on May 10 every year, and your participation end date will </a:t>
            </a:r>
            <a:r>
              <a:rPr lang="en-US" sz="2000" i="1" kern="100" dirty="0">
                <a:solidFill>
                  <a:schemeClr val="tx1"/>
                </a:solidFill>
                <a:latin typeface="Aptos" panose="020B0004020202020204" pitchFamily="34" charset="0"/>
              </a:rPr>
              <a:t>stay</a:t>
            </a:r>
            <a:r>
              <a:rPr lang="en-US" sz="2000" kern="100" dirty="0">
                <a:solidFill>
                  <a:schemeClr val="tx1"/>
                </a:solidFill>
                <a:latin typeface="Aptos" panose="020B0004020202020204" pitchFamily="34" charset="0"/>
              </a:rPr>
              <a:t> August 3, every year.</a:t>
            </a:r>
          </a:p>
          <a:p>
            <a:pPr marL="463550" indent="-463550"/>
            <a:r>
              <a:rPr lang="en-US" sz="2000" kern="100" dirty="0">
                <a:solidFill>
                  <a:schemeClr val="tx1"/>
                </a:solidFill>
                <a:latin typeface="Aptos" panose="020B0004020202020204" pitchFamily="34" charset="0"/>
              </a:rPr>
              <a:t>This date, the date in the reminder email NC-SARA sends you, is the date your </a:t>
            </a:r>
            <a:r>
              <a:rPr lang="en-US" sz="2000" i="1" kern="100" dirty="0">
                <a:solidFill>
                  <a:schemeClr val="tx1"/>
                </a:solidFill>
                <a:latin typeface="Aptos" panose="020B0004020202020204" pitchFamily="34" charset="0"/>
              </a:rPr>
              <a:t>payment has to clear</a:t>
            </a:r>
            <a:r>
              <a:rPr lang="en-US" sz="2000" kern="100" dirty="0">
                <a:solidFill>
                  <a:schemeClr val="tx1"/>
                </a:solidFill>
                <a:latin typeface="Aptos" panose="020B0004020202020204" pitchFamily="34" charset="0"/>
              </a:rPr>
              <a:t>, NOT the deadline to submit your application to me.</a:t>
            </a:r>
          </a:p>
          <a:p>
            <a:pPr marL="463550" indent="-463550"/>
            <a:r>
              <a:rPr lang="en-US" sz="2000" b="1" kern="100" dirty="0">
                <a:solidFill>
                  <a:schemeClr val="tx1"/>
                </a:solidFill>
                <a:latin typeface="Aptos" panose="020B0004020202020204" pitchFamily="34" charset="0"/>
              </a:rPr>
              <a:t>After</a:t>
            </a:r>
            <a:r>
              <a:rPr lang="en-US" sz="2000" kern="100" dirty="0">
                <a:solidFill>
                  <a:schemeClr val="tx1"/>
                </a:solidFill>
                <a:latin typeface="Aptos" panose="020B0004020202020204" pitchFamily="34" charset="0"/>
              </a:rPr>
              <a:t> you submit your application, I have to review it, update your contacts, approve it in Salesforce, and your payment has to clear, </a:t>
            </a:r>
            <a:r>
              <a:rPr lang="en-US" sz="2000" b="1" kern="100" dirty="0">
                <a:solidFill>
                  <a:schemeClr val="tx1"/>
                </a:solidFill>
                <a:latin typeface="Aptos" panose="020B0004020202020204" pitchFamily="34" charset="0"/>
              </a:rPr>
              <a:t>before</a:t>
            </a:r>
            <a:r>
              <a:rPr lang="en-US" sz="2000" kern="100" dirty="0">
                <a:solidFill>
                  <a:schemeClr val="tx1"/>
                </a:solidFill>
                <a:latin typeface="Aptos" panose="020B0004020202020204" pitchFamily="34" charset="0"/>
              </a:rPr>
              <a:t> your participation date.</a:t>
            </a:r>
          </a:p>
        </p:txBody>
      </p:sp>
    </p:spTree>
    <p:extLst>
      <p:ext uri="{BB962C8B-B14F-4D97-AF65-F5344CB8AC3E}">
        <p14:creationId xmlns:p14="http://schemas.microsoft.com/office/powerpoint/2010/main" val="28763128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1EE94C-3FA3-C8CF-B5E5-EB8AF83FF67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2875B03-81E4-C29D-4ABF-6CB0D8175D84}"/>
              </a:ext>
            </a:extLst>
          </p:cNvPr>
          <p:cNvSpPr>
            <a:spLocks noGrp="1"/>
          </p:cNvSpPr>
          <p:nvPr>
            <p:ph type="title"/>
          </p:nvPr>
        </p:nvSpPr>
        <p:spPr/>
        <p:txBody>
          <a:bodyPr>
            <a:normAutofit/>
          </a:bodyPr>
          <a:lstStyle/>
          <a:p>
            <a:r>
              <a:rPr lang="en-US" sz="3200" dirty="0"/>
              <a:t>Renewal process</a:t>
            </a:r>
          </a:p>
        </p:txBody>
      </p:sp>
      <p:sp>
        <p:nvSpPr>
          <p:cNvPr id="3" name="Content Placeholder 2">
            <a:extLst>
              <a:ext uri="{FF2B5EF4-FFF2-40B4-BE49-F238E27FC236}">
                <a16:creationId xmlns:a16="http://schemas.microsoft.com/office/drawing/2014/main" id="{876882E8-C10A-DE2F-BBB6-D042AA5487A0}"/>
              </a:ext>
            </a:extLst>
          </p:cNvPr>
          <p:cNvSpPr>
            <a:spLocks noGrp="1"/>
          </p:cNvSpPr>
          <p:nvPr>
            <p:ph sz="half" idx="1"/>
          </p:nvPr>
        </p:nvSpPr>
        <p:spPr>
          <a:xfrm>
            <a:off x="659314" y="1822448"/>
            <a:ext cx="5126698" cy="4597753"/>
          </a:xfrm>
        </p:spPr>
        <p:txBody>
          <a:bodyPr>
            <a:normAutofit/>
          </a:bodyPr>
          <a:lstStyle/>
          <a:p>
            <a:pPr marL="463550" indent="-463550"/>
            <a:r>
              <a:rPr lang="en-US" sz="1900" kern="100" dirty="0">
                <a:solidFill>
                  <a:schemeClr val="bg2">
                    <a:lumMod val="10000"/>
                  </a:schemeClr>
                </a:solidFill>
                <a:latin typeface="Aptos" panose="020B0004020202020204" pitchFamily="34" charset="0"/>
              </a:rPr>
              <a:t>90 days before your participation end date, NC-SARA will send an email to the SARA contacts in Salesforce notifying you that your renewal period has opened.</a:t>
            </a:r>
          </a:p>
          <a:p>
            <a:pPr marL="463550" indent="-463550"/>
            <a:r>
              <a:rPr lang="en-US" sz="1900" kern="100" dirty="0">
                <a:solidFill>
                  <a:schemeClr val="bg2">
                    <a:lumMod val="10000"/>
                  </a:schemeClr>
                </a:solidFill>
                <a:latin typeface="Aptos" panose="020B0004020202020204" pitchFamily="34" charset="0"/>
              </a:rPr>
              <a:t>The email will include your participation end date and a link to where you can find the current renewal application on </a:t>
            </a:r>
            <a:r>
              <a:rPr lang="en-US" sz="1900" kern="100" dirty="0">
                <a:solidFill>
                  <a:schemeClr val="tx1"/>
                </a:solidFill>
                <a:latin typeface="Aptos" panose="020B0004020202020204" pitchFamily="34" charset="0"/>
                <a:hlinkClick r:id="rId3"/>
              </a:rPr>
              <a:t>NC-SARA | Applications and Approval Forms</a:t>
            </a:r>
            <a:r>
              <a:rPr lang="en-US" sz="1900" kern="100" dirty="0">
                <a:solidFill>
                  <a:schemeClr val="tx1"/>
                </a:solidFill>
                <a:latin typeface="Aptos" panose="020B0004020202020204" pitchFamily="34" charset="0"/>
              </a:rPr>
              <a:t>.</a:t>
            </a:r>
          </a:p>
          <a:p>
            <a:pPr marL="463550" indent="-463550"/>
            <a:r>
              <a:rPr lang="en-US" sz="1900" kern="100" dirty="0">
                <a:solidFill>
                  <a:schemeClr val="bg2">
                    <a:lumMod val="10000"/>
                  </a:schemeClr>
                </a:solidFill>
                <a:latin typeface="Aptos" panose="020B0004020202020204" pitchFamily="34" charset="0"/>
              </a:rPr>
              <a:t>Download and complete the renewal application.</a:t>
            </a:r>
          </a:p>
          <a:p>
            <a:pPr marL="463550" indent="-463550"/>
            <a:r>
              <a:rPr lang="en-US" sz="1900" kern="100" dirty="0">
                <a:solidFill>
                  <a:schemeClr val="bg2">
                    <a:lumMod val="10000"/>
                  </a:schemeClr>
                </a:solidFill>
                <a:latin typeface="Aptos" panose="020B0004020202020204" pitchFamily="34" charset="0"/>
              </a:rPr>
              <a:t>The</a:t>
            </a:r>
            <a:r>
              <a:rPr lang="en-US" sz="1900" kern="100" dirty="0">
                <a:solidFill>
                  <a:schemeClr val="tx1"/>
                </a:solidFill>
                <a:latin typeface="Aptos" panose="020B0004020202020204" pitchFamily="34" charset="0"/>
              </a:rPr>
              <a:t> </a:t>
            </a:r>
            <a:r>
              <a:rPr lang="en-US" sz="1900" kern="100" dirty="0">
                <a:solidFill>
                  <a:schemeClr val="tx1"/>
                </a:solidFill>
                <a:latin typeface="Aptos" panose="020B0004020202020204" pitchFamily="34" charset="0"/>
                <a:hlinkClick r:id="rId4"/>
              </a:rPr>
              <a:t>SARA Quick Start Guide - Institutional Applications</a:t>
            </a:r>
            <a:r>
              <a:rPr lang="en-US" sz="1900" kern="100" dirty="0">
                <a:solidFill>
                  <a:schemeClr val="tx1"/>
                </a:solidFill>
                <a:latin typeface="Aptos" panose="020B0004020202020204" pitchFamily="34" charset="0"/>
              </a:rPr>
              <a:t> </a:t>
            </a:r>
            <a:r>
              <a:rPr lang="en-US" sz="1900" kern="100" dirty="0">
                <a:solidFill>
                  <a:schemeClr val="bg2">
                    <a:lumMod val="10000"/>
                  </a:schemeClr>
                </a:solidFill>
                <a:latin typeface="Aptos" panose="020B0004020202020204" pitchFamily="34" charset="0"/>
              </a:rPr>
              <a:t>at</a:t>
            </a:r>
            <a:r>
              <a:rPr lang="en-US" sz="1900" kern="100" dirty="0">
                <a:solidFill>
                  <a:schemeClr val="tx1"/>
                </a:solidFill>
                <a:latin typeface="Aptos" panose="020B0004020202020204" pitchFamily="34" charset="0"/>
              </a:rPr>
              <a:t> </a:t>
            </a:r>
            <a:r>
              <a:rPr lang="en-US" sz="1900" kern="100" dirty="0">
                <a:solidFill>
                  <a:schemeClr val="tx1"/>
                </a:solidFill>
                <a:latin typeface="Aptos" panose="020B0004020202020204" pitchFamily="34" charset="0"/>
                <a:hlinkClick r:id="rId5"/>
              </a:rPr>
              <a:t>NC-SARA | Resources | SARA Learning Station</a:t>
            </a:r>
            <a:r>
              <a:rPr lang="en-US" sz="1900" kern="100" dirty="0">
                <a:solidFill>
                  <a:schemeClr val="tx1"/>
                </a:solidFill>
                <a:latin typeface="Aptos" panose="020B0004020202020204" pitchFamily="34" charset="0"/>
              </a:rPr>
              <a:t> </a:t>
            </a:r>
            <a:r>
              <a:rPr lang="en-US" sz="1900" kern="100" dirty="0">
                <a:solidFill>
                  <a:schemeClr val="bg2">
                    <a:lumMod val="10000"/>
                  </a:schemeClr>
                </a:solidFill>
                <a:latin typeface="Aptos" panose="020B0004020202020204" pitchFamily="34" charset="0"/>
              </a:rPr>
              <a:t>provides detailed instructions on how to complete the new application form.</a:t>
            </a:r>
          </a:p>
          <a:p>
            <a:pPr marL="463550" indent="-463550"/>
            <a:endParaRPr lang="en-US" sz="1900" kern="100" dirty="0">
              <a:solidFill>
                <a:schemeClr val="tx1"/>
              </a:solidFill>
              <a:latin typeface="Aptos" panose="020B0004020202020204" pitchFamily="34" charset="0"/>
            </a:endParaRPr>
          </a:p>
        </p:txBody>
      </p:sp>
      <p:sp>
        <p:nvSpPr>
          <p:cNvPr id="4" name="Content Placeholder 2">
            <a:extLst>
              <a:ext uri="{FF2B5EF4-FFF2-40B4-BE49-F238E27FC236}">
                <a16:creationId xmlns:a16="http://schemas.microsoft.com/office/drawing/2014/main" id="{CF50BFAF-174A-DC3A-7076-F0BFB0E037B2}"/>
              </a:ext>
            </a:extLst>
          </p:cNvPr>
          <p:cNvSpPr txBox="1">
            <a:spLocks/>
          </p:cNvSpPr>
          <p:nvPr/>
        </p:nvSpPr>
        <p:spPr>
          <a:xfrm>
            <a:off x="6643770" y="1825624"/>
            <a:ext cx="5126698" cy="4473576"/>
          </a:xfrm>
          <a:prstGeom prst="rect">
            <a:avLst/>
          </a:prstGeom>
        </p:spPr>
        <p:txBody>
          <a:bodyPr vert="horz" lIns="91440" tIns="45720" rIns="91440" bIns="45720" rtlCol="0">
            <a:no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3550" marR="0" lvl="0" indent="-463550" algn="l" defTabSz="914400" rtl="0" eaLnBrk="1" fontAlgn="auto" latinLnBrk="0" hangingPunct="1">
              <a:lnSpc>
                <a:spcPct val="90000"/>
              </a:lnSpc>
              <a:spcBef>
                <a:spcPts val="0"/>
              </a:spcBef>
              <a:spcAft>
                <a:spcPts val="1800"/>
              </a:spcAft>
              <a:buClr>
                <a:srgbClr val="004E9A"/>
              </a:buClr>
              <a:buSzPct val="100000"/>
              <a:buFont typeface="Arial" panose="020B0604020202020204" pitchFamily="34" charset="0"/>
              <a:buChar char="►"/>
              <a:tabLst/>
              <a:defRPr/>
            </a:pPr>
            <a:r>
              <a:rPr kumimoji="0" lang="en-US" sz="1900" b="0" i="0" u="none" strike="noStrike" kern="100" cap="none" spc="0" normalizeH="0" baseline="0" noProof="0" dirty="0">
                <a:ln>
                  <a:noFill/>
                </a:ln>
                <a:solidFill>
                  <a:srgbClr val="464646"/>
                </a:solidFill>
                <a:effectLst/>
                <a:uLnTx/>
                <a:uFillTx/>
                <a:latin typeface="Aptos" panose="020B0004020202020204" pitchFamily="34" charset="0"/>
                <a:ea typeface="+mn-ea"/>
                <a:cs typeface="+mn-cs"/>
              </a:rPr>
              <a:t>Never re-use last year’s form. Always use the form found on </a:t>
            </a:r>
            <a:r>
              <a:rPr kumimoji="0" lang="en-US" sz="1900" b="0" i="0" u="none" strike="noStrike" kern="100" cap="none" spc="0" normalizeH="0" baseline="0" noProof="0" dirty="0">
                <a:ln>
                  <a:noFill/>
                </a:ln>
                <a:solidFill>
                  <a:srgbClr val="464646"/>
                </a:solidFill>
                <a:effectLst/>
                <a:uLnTx/>
                <a:uFillTx/>
                <a:latin typeface="Aptos" panose="020B0004020202020204" pitchFamily="34" charset="0"/>
                <a:ea typeface="+mn-ea"/>
                <a:cs typeface="+mn-cs"/>
                <a:hlinkClick r:id="rId3"/>
              </a:rPr>
              <a:t>NC-SARA | Applications and Approval Forms</a:t>
            </a:r>
            <a:r>
              <a:rPr kumimoji="0" lang="en-US" sz="1900" b="0" i="0" u="none" strike="noStrike" kern="100" cap="none" spc="0" normalizeH="0" baseline="0" noProof="0" dirty="0">
                <a:ln>
                  <a:noFill/>
                </a:ln>
                <a:solidFill>
                  <a:srgbClr val="464646"/>
                </a:solidFill>
                <a:effectLst/>
                <a:uLnTx/>
                <a:uFillTx/>
                <a:latin typeface="Aptos" panose="020B0004020202020204" pitchFamily="34" charset="0"/>
                <a:ea typeface="+mn-ea"/>
                <a:cs typeface="+mn-cs"/>
              </a:rPr>
              <a:t>.</a:t>
            </a:r>
          </a:p>
          <a:p>
            <a:pPr marL="463550" marR="0" lvl="0" indent="-463550" algn="l" defTabSz="914400" rtl="0" eaLnBrk="1" fontAlgn="auto" latinLnBrk="0" hangingPunct="1">
              <a:lnSpc>
                <a:spcPct val="90000"/>
              </a:lnSpc>
              <a:spcBef>
                <a:spcPts val="0"/>
              </a:spcBef>
              <a:spcAft>
                <a:spcPts val="1800"/>
              </a:spcAft>
              <a:buClr>
                <a:srgbClr val="004E9A"/>
              </a:buClr>
              <a:buSzPct val="100000"/>
              <a:buFont typeface="Arial" panose="020B0604020202020204" pitchFamily="34" charset="0"/>
              <a:buChar char="►"/>
              <a:tabLst/>
              <a:defRPr/>
            </a:pPr>
            <a:r>
              <a:rPr kumimoji="0" lang="en-US" sz="1800" b="0" i="0" u="none" strike="noStrike" kern="100" cap="none" spc="0" normalizeH="0" baseline="0" noProof="0" dirty="0">
                <a:ln>
                  <a:noFill/>
                </a:ln>
                <a:solidFill>
                  <a:srgbClr val="464646">
                    <a:lumMod val="50000"/>
                  </a:srgbClr>
                </a:solidFill>
                <a:effectLst/>
                <a:uLnTx/>
                <a:uFillTx/>
                <a:latin typeface="Aptos" panose="020B0004020202020204" pitchFamily="34" charset="0"/>
                <a:ea typeface="+mn-ea"/>
                <a:cs typeface="+mn-cs"/>
              </a:rPr>
              <a:t>The signatory MUST be either the president (CEO) or the chief academic officer (CAO).</a:t>
            </a:r>
          </a:p>
          <a:p>
            <a:pPr marL="463550" marR="0" lvl="0" indent="-463550" algn="l" defTabSz="914400" rtl="0" eaLnBrk="1" fontAlgn="auto" latinLnBrk="0" hangingPunct="1">
              <a:lnSpc>
                <a:spcPct val="90000"/>
              </a:lnSpc>
              <a:spcBef>
                <a:spcPts val="0"/>
              </a:spcBef>
              <a:spcAft>
                <a:spcPts val="1800"/>
              </a:spcAft>
              <a:buClr>
                <a:srgbClr val="004E9A"/>
              </a:buClr>
              <a:buSzPct val="100000"/>
              <a:buFont typeface="Arial" panose="020B0604020202020204" pitchFamily="34" charset="0"/>
              <a:buChar char="►"/>
              <a:tabLst/>
              <a:defRPr/>
            </a:pPr>
            <a:r>
              <a:rPr kumimoji="0" lang="en-US" sz="1900" b="0" i="0" u="none" strike="noStrike" kern="100" cap="none" spc="0" normalizeH="0" baseline="0" noProof="0" dirty="0">
                <a:ln>
                  <a:noFill/>
                </a:ln>
                <a:solidFill>
                  <a:srgbClr val="D8D8D8">
                    <a:lumMod val="10000"/>
                  </a:srgbClr>
                </a:solidFill>
                <a:effectLst/>
                <a:uLnTx/>
                <a:uFillTx/>
                <a:latin typeface="Aptos" panose="020B0004020202020204" pitchFamily="34" charset="0"/>
                <a:ea typeface="+mn-ea"/>
                <a:cs typeface="+mn-cs"/>
              </a:rPr>
              <a:t>If your application is not approved in Salesforce 30 days after your first reminder (the 90-day reminder), NC-SARA will send another reminder at 60 days out, a third at 30 days out, and a final one at 14 days.</a:t>
            </a:r>
          </a:p>
          <a:p>
            <a:pPr marL="463550" marR="0" lvl="0" indent="-463550" algn="l" defTabSz="914400" rtl="0" eaLnBrk="1" fontAlgn="auto" latinLnBrk="0" hangingPunct="1">
              <a:lnSpc>
                <a:spcPct val="90000"/>
              </a:lnSpc>
              <a:spcBef>
                <a:spcPts val="0"/>
              </a:spcBef>
              <a:spcAft>
                <a:spcPts val="1800"/>
              </a:spcAft>
              <a:buClr>
                <a:srgbClr val="004E9A"/>
              </a:buClr>
              <a:buSzPct val="100000"/>
              <a:buFont typeface="Arial" panose="020B0604020202020204" pitchFamily="34" charset="0"/>
              <a:buChar char="►"/>
              <a:tabLst/>
              <a:defRPr/>
            </a:pPr>
            <a:r>
              <a:rPr kumimoji="0" lang="en-US" sz="1900" b="0" i="0" u="none" strike="noStrike" kern="100" cap="none" spc="0" normalizeH="0" baseline="0" noProof="0" dirty="0">
                <a:ln>
                  <a:noFill/>
                </a:ln>
                <a:solidFill>
                  <a:srgbClr val="D8D8D8">
                    <a:lumMod val="10000"/>
                  </a:srgbClr>
                </a:solidFill>
                <a:effectLst/>
                <a:uLnTx/>
                <a:uFillTx/>
                <a:latin typeface="Aptos" panose="020B0004020202020204" pitchFamily="34" charset="0"/>
                <a:ea typeface="+mn-ea"/>
                <a:cs typeface="+mn-cs"/>
              </a:rPr>
              <a:t>This is 14 days before your participation ends. Please don’t wait until then!</a:t>
            </a:r>
          </a:p>
          <a:p>
            <a:pPr marL="463550" marR="0" lvl="0" indent="-463550" algn="l" defTabSz="914400" rtl="0" eaLnBrk="1" fontAlgn="auto" latinLnBrk="0" hangingPunct="1">
              <a:lnSpc>
                <a:spcPct val="90000"/>
              </a:lnSpc>
              <a:spcBef>
                <a:spcPts val="0"/>
              </a:spcBef>
              <a:spcAft>
                <a:spcPts val="1800"/>
              </a:spcAft>
              <a:buClr>
                <a:srgbClr val="004E9A"/>
              </a:buClr>
              <a:buSzPct val="100000"/>
              <a:buFont typeface="Arial" panose="020B0604020202020204" pitchFamily="34" charset="0"/>
              <a:buChar char="►"/>
              <a:tabLst/>
              <a:defRPr/>
            </a:pPr>
            <a:endParaRPr kumimoji="0" lang="en-US" sz="1600" b="0" i="0" u="none" strike="noStrike" kern="100" cap="none" spc="0" normalizeH="0" baseline="0" noProof="0" dirty="0">
              <a:ln>
                <a:noFill/>
              </a:ln>
              <a:solidFill>
                <a:srgbClr val="464646"/>
              </a:solidFill>
              <a:effectLst/>
              <a:uLnTx/>
              <a:uFillTx/>
              <a:latin typeface="Aptos" panose="020B0004020202020204" pitchFamily="34" charset="0"/>
              <a:ea typeface="+mn-ea"/>
              <a:cs typeface="+mn-cs"/>
            </a:endParaRPr>
          </a:p>
          <a:p>
            <a:pPr marL="0" marR="0" lvl="0" indent="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None/>
              <a:tabLst/>
              <a:defRPr/>
            </a:pPr>
            <a:endParaRPr kumimoji="0" lang="en-US" sz="1600" b="0" i="0" u="none" strike="noStrike" kern="100" cap="none" spc="0" normalizeH="0" baseline="0" noProof="0" dirty="0">
              <a:ln>
                <a:noFill/>
              </a:ln>
              <a:solidFill>
                <a:srgbClr val="464646"/>
              </a:solidFill>
              <a:effectLst/>
              <a:uLnTx/>
              <a:uFillTx/>
              <a:latin typeface="Aptos" panose="020B0004020202020204" pitchFamily="34" charset="0"/>
              <a:ea typeface="+mn-ea"/>
              <a:cs typeface="+mn-cs"/>
            </a:endParaRPr>
          </a:p>
          <a:p>
            <a:pPr marL="463550" marR="0" lvl="0" indent="-46355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endParaRPr kumimoji="0" lang="en-US" sz="1600" b="0" i="0" u="none" strike="noStrike" kern="100" cap="none" spc="0" normalizeH="0" baseline="0" noProof="0" dirty="0">
              <a:ln>
                <a:noFill/>
              </a:ln>
              <a:solidFill>
                <a:srgbClr val="464646"/>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186524239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8EC6E9B-46EC-7734-07A9-67A0C09D1A6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604E83-0DE3-5D2F-64A4-99911A09874E}"/>
              </a:ext>
            </a:extLst>
          </p:cNvPr>
          <p:cNvSpPr>
            <a:spLocks noGrp="1"/>
          </p:cNvSpPr>
          <p:nvPr>
            <p:ph type="title"/>
          </p:nvPr>
        </p:nvSpPr>
        <p:spPr/>
        <p:txBody>
          <a:bodyPr>
            <a:normAutofit/>
          </a:bodyPr>
          <a:lstStyle/>
          <a:p>
            <a:r>
              <a:rPr lang="en-US" sz="3200" dirty="0"/>
              <a:t>Complete the application</a:t>
            </a:r>
          </a:p>
        </p:txBody>
      </p:sp>
      <p:sp>
        <p:nvSpPr>
          <p:cNvPr id="9" name="Content Placeholder 2">
            <a:extLst>
              <a:ext uri="{FF2B5EF4-FFF2-40B4-BE49-F238E27FC236}">
                <a16:creationId xmlns:a16="http://schemas.microsoft.com/office/drawing/2014/main" id="{E6C287E2-C2C9-0EB1-0621-6B69B05F7FCE}"/>
              </a:ext>
            </a:extLst>
          </p:cNvPr>
          <p:cNvSpPr txBox="1">
            <a:spLocks/>
          </p:cNvSpPr>
          <p:nvPr/>
        </p:nvSpPr>
        <p:spPr>
          <a:xfrm>
            <a:off x="6701106" y="1825625"/>
            <a:ext cx="5181600" cy="4484864"/>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3550" marR="0" lvl="0" indent="-46355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endParaRPr kumimoji="0" lang="en-US" sz="1900" b="0" i="0" u="none" strike="noStrike" kern="100" cap="none" spc="0" normalizeH="0" baseline="0" noProof="0" dirty="0">
              <a:ln>
                <a:noFill/>
              </a:ln>
              <a:solidFill>
                <a:srgbClr val="464646"/>
              </a:solidFill>
              <a:effectLst/>
              <a:uLnTx/>
              <a:uFillTx/>
              <a:latin typeface="Aptos" panose="020B0004020202020204" pitchFamily="34" charset="0"/>
              <a:ea typeface="+mn-ea"/>
              <a:cs typeface="+mn-cs"/>
            </a:endParaRPr>
          </a:p>
        </p:txBody>
      </p:sp>
      <p:sp>
        <p:nvSpPr>
          <p:cNvPr id="12" name="Content Placeholder 2">
            <a:extLst>
              <a:ext uri="{FF2B5EF4-FFF2-40B4-BE49-F238E27FC236}">
                <a16:creationId xmlns:a16="http://schemas.microsoft.com/office/drawing/2014/main" id="{199D96FC-D8BD-D5F8-53FC-E5FCAE86A896}"/>
              </a:ext>
            </a:extLst>
          </p:cNvPr>
          <p:cNvSpPr>
            <a:spLocks noGrp="1"/>
          </p:cNvSpPr>
          <p:nvPr>
            <p:ph sz="half" idx="1"/>
          </p:nvPr>
        </p:nvSpPr>
        <p:spPr>
          <a:xfrm>
            <a:off x="564444" y="2032453"/>
            <a:ext cx="4572000" cy="3940911"/>
          </a:xfrm>
        </p:spPr>
        <p:txBody>
          <a:bodyPr>
            <a:normAutofit/>
          </a:bodyPr>
          <a:lstStyle/>
          <a:p>
            <a:pPr marL="0" indent="0">
              <a:lnSpc>
                <a:spcPct val="100000"/>
              </a:lnSpc>
              <a:spcAft>
                <a:spcPts val="600"/>
              </a:spcAft>
              <a:buNone/>
            </a:pPr>
            <a:r>
              <a:rPr lang="en-US" sz="2000" b="1" kern="100" dirty="0">
                <a:solidFill>
                  <a:schemeClr val="accent6"/>
                </a:solidFill>
                <a:latin typeface="Aptos" panose="020B0004020202020204" pitchFamily="34" charset="0"/>
              </a:rPr>
              <a:t>SARA Application Completion Guide</a:t>
            </a:r>
            <a:endParaRPr lang="en-US" sz="2000" b="1" kern="100" dirty="0">
              <a:solidFill>
                <a:schemeClr val="accent6"/>
              </a:solidFill>
              <a:latin typeface="Aptos" panose="020B0004020202020204" pitchFamily="34" charset="0"/>
              <a:hlinkClick r:id="rId3">
                <a:extLst>
                  <a:ext uri="{A12FA001-AC4F-418D-AE19-62706E023703}">
                    <ahyp:hlinkClr xmlns:ahyp="http://schemas.microsoft.com/office/drawing/2018/hyperlinkcolor" val="tx"/>
                  </a:ext>
                </a:extLst>
              </a:hlinkClick>
            </a:endParaRPr>
          </a:p>
          <a:p>
            <a:pPr marL="457200" lvl="1" indent="-457200">
              <a:lnSpc>
                <a:spcPct val="100000"/>
              </a:lnSpc>
              <a:spcAft>
                <a:spcPts val="600"/>
              </a:spcAft>
            </a:pPr>
            <a:r>
              <a:rPr lang="en-US" sz="1600" kern="100" dirty="0">
                <a:solidFill>
                  <a:srgbClr val="1CA6DF"/>
                </a:solidFill>
                <a:latin typeface="Aptos" panose="020B0004020202020204" pitchFamily="34" charset="0"/>
                <a:hlinkClick r:id="rId3">
                  <a:extLst>
                    <a:ext uri="{A12FA001-AC4F-418D-AE19-62706E023703}">
                      <ahyp:hlinkClr xmlns:ahyp="http://schemas.microsoft.com/office/drawing/2018/hyperlinkcolor" val="tx"/>
                    </a:ext>
                  </a:extLst>
                </a:hlinkClick>
              </a:rPr>
              <a:t>SARA Quick Start Guide - Institutional Applications</a:t>
            </a:r>
            <a:endParaRPr lang="en-US" sz="1600" dirty="0">
              <a:solidFill>
                <a:schemeClr val="bg2">
                  <a:lumMod val="10000"/>
                </a:schemeClr>
              </a:solidFill>
              <a:latin typeface="Aptos" panose="020B0004020202020204" pitchFamily="34" charset="0"/>
            </a:endParaRPr>
          </a:p>
          <a:p>
            <a:pPr marL="338138" indent="-338138"/>
            <a:endParaRPr lang="en-US" sz="2000" kern="100" dirty="0">
              <a:solidFill>
                <a:schemeClr val="bg2">
                  <a:lumMod val="10000"/>
                </a:schemeClr>
              </a:solidFill>
              <a:latin typeface="Aptos" panose="020B0004020202020204" pitchFamily="34" charset="0"/>
            </a:endParaRPr>
          </a:p>
          <a:p>
            <a:pPr marL="0" indent="0">
              <a:buNone/>
            </a:pPr>
            <a:endParaRPr lang="en-US" sz="1900" kern="100" dirty="0">
              <a:solidFill>
                <a:schemeClr val="tx1"/>
              </a:solidFill>
              <a:latin typeface="Aptos" panose="020B0004020202020204" pitchFamily="34" charset="0"/>
            </a:endParaRPr>
          </a:p>
          <a:p>
            <a:pPr marL="0" indent="0">
              <a:buNone/>
            </a:pPr>
            <a:endParaRPr lang="en-US" sz="1900" kern="100" dirty="0">
              <a:solidFill>
                <a:schemeClr val="tx1"/>
              </a:solidFill>
              <a:latin typeface="Aptos" panose="020B0004020202020204" pitchFamily="34" charset="0"/>
            </a:endParaRPr>
          </a:p>
          <a:p>
            <a:pPr marL="0" indent="0">
              <a:buNone/>
            </a:pPr>
            <a:endParaRPr lang="en-US" sz="1900" kern="100" dirty="0">
              <a:solidFill>
                <a:schemeClr val="tx1"/>
              </a:solidFill>
              <a:latin typeface="Aptos" panose="020B0004020202020204" pitchFamily="34" charset="0"/>
            </a:endParaRPr>
          </a:p>
        </p:txBody>
      </p:sp>
      <p:sp>
        <p:nvSpPr>
          <p:cNvPr id="3" name="Content Placeholder 2">
            <a:extLst>
              <a:ext uri="{FF2B5EF4-FFF2-40B4-BE49-F238E27FC236}">
                <a16:creationId xmlns:a16="http://schemas.microsoft.com/office/drawing/2014/main" id="{ED10EFB5-7B27-E636-2283-B7905476635A}"/>
              </a:ext>
            </a:extLst>
          </p:cNvPr>
          <p:cNvSpPr txBox="1">
            <a:spLocks/>
          </p:cNvSpPr>
          <p:nvPr/>
        </p:nvSpPr>
        <p:spPr>
          <a:xfrm>
            <a:off x="5339644" y="2032453"/>
            <a:ext cx="6145655" cy="4484864"/>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None/>
              <a:tabLst/>
              <a:defRPr/>
            </a:pPr>
            <a:r>
              <a:rPr kumimoji="0" lang="en-US" sz="2000" b="1" i="0" u="none" strike="noStrike" kern="100" cap="none" spc="0" normalizeH="0" baseline="0" noProof="0" dirty="0">
                <a:ln>
                  <a:noFill/>
                </a:ln>
                <a:solidFill>
                  <a:srgbClr val="326820"/>
                </a:solidFill>
                <a:effectLst/>
                <a:uLnTx/>
                <a:uFillTx/>
                <a:latin typeface="Aptos" panose="020B0004020202020204" pitchFamily="34" charset="0"/>
                <a:ea typeface="+mn-ea"/>
                <a:cs typeface="+mn-cs"/>
              </a:rPr>
              <a:t>Required Documentation</a:t>
            </a:r>
          </a:p>
          <a:p>
            <a:pPr marL="457200" marR="0" lvl="0" indent="-4572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r>
              <a:rPr kumimoji="0" lang="en-US" sz="2000" b="0" i="0" u="none" strike="noStrike" kern="100" cap="none" spc="0" normalizeH="0" baseline="0" noProof="0" dirty="0">
                <a:ln>
                  <a:noFill/>
                </a:ln>
                <a:solidFill>
                  <a:srgbClr val="D8D8D8">
                    <a:lumMod val="10000"/>
                  </a:srgbClr>
                </a:solidFill>
                <a:effectLst/>
                <a:uLnTx/>
                <a:uFillTx/>
                <a:latin typeface="Aptos" panose="020B0004020202020204" pitchFamily="34" charset="0"/>
                <a:ea typeface="+mn-ea"/>
                <a:cs typeface="+mn-cs"/>
              </a:rPr>
              <a:t>Oklahoma SARA Application Supplement</a:t>
            </a:r>
          </a:p>
          <a:p>
            <a:pPr marL="914400" marR="0" lvl="1" indent="-449263" algn="l" defTabSz="97155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600" b="0" i="0" u="none" strike="noStrike" kern="100" cap="none" spc="0" normalizeH="0" baseline="0" noProof="0" dirty="0">
                <a:ln>
                  <a:noFill/>
                </a:ln>
                <a:solidFill>
                  <a:srgbClr val="D8D8D8">
                    <a:lumMod val="10000"/>
                  </a:srgbClr>
                </a:solidFill>
                <a:effectLst/>
                <a:uLnTx/>
                <a:uFillTx/>
                <a:latin typeface="Aptos" panose="020B0004020202020204" pitchFamily="34" charset="0"/>
                <a:ea typeface="+mn-ea"/>
                <a:cs typeface="+mn-cs"/>
              </a:rPr>
              <a:t>Completed and signed by </a:t>
            </a:r>
            <a:r>
              <a:rPr kumimoji="0" lang="en-US" sz="1600" b="0" i="0" u="none" strike="noStrike" kern="100" cap="none" spc="0" normalizeH="0" baseline="0" noProof="0" dirty="0">
                <a:ln>
                  <a:noFill/>
                </a:ln>
                <a:solidFill>
                  <a:srgbClr val="464646">
                    <a:lumMod val="50000"/>
                  </a:srgbClr>
                </a:solidFill>
                <a:effectLst/>
                <a:uLnTx/>
                <a:uFillTx/>
                <a:latin typeface="Aptos" panose="020B0004020202020204" pitchFamily="34" charset="0"/>
                <a:ea typeface="+mn-ea"/>
                <a:cs typeface="+mn-cs"/>
              </a:rPr>
              <a:t>either the president (CEO) or the chief academic officer (CAO).</a:t>
            </a:r>
            <a:endParaRPr kumimoji="0" lang="en-US" sz="1600" b="0" i="0" u="none" strike="noStrike" kern="100" cap="none" spc="0" normalizeH="0" baseline="0" noProof="0" dirty="0">
              <a:ln>
                <a:noFill/>
              </a:ln>
              <a:solidFill>
                <a:srgbClr val="D8D8D8">
                  <a:lumMod val="10000"/>
                </a:srgbClr>
              </a:solidFill>
              <a:effectLst/>
              <a:uLnTx/>
              <a:uFillTx/>
              <a:latin typeface="Aptos" panose="020B0004020202020204" pitchFamily="34" charset="0"/>
              <a:ea typeface="+mn-ea"/>
              <a:cs typeface="+mn-cs"/>
            </a:endParaRPr>
          </a:p>
          <a:p>
            <a:pPr marL="338138" indent="-338138"/>
            <a:r>
              <a:rPr lang="en-US" sz="2000" kern="100" dirty="0">
                <a:solidFill>
                  <a:schemeClr val="bg2">
                    <a:lumMod val="10000"/>
                  </a:schemeClr>
                </a:solidFill>
                <a:latin typeface="Aptos" panose="020B0004020202020204" pitchFamily="34" charset="0"/>
              </a:rPr>
              <a:t>Domiciled in Oklahoma</a:t>
            </a:r>
          </a:p>
          <a:p>
            <a:pPr marL="688975" lvl="1" indent="-338138" defTabSz="801688"/>
            <a:r>
              <a:rPr lang="en-US" sz="1600" kern="100" dirty="0">
                <a:solidFill>
                  <a:schemeClr val="bg2">
                    <a:lumMod val="10000"/>
                  </a:schemeClr>
                </a:solidFill>
                <a:latin typeface="Aptos" panose="020B0004020202020204" pitchFamily="34" charset="0"/>
              </a:rPr>
              <a:t>Public institutions use this PDF: </a:t>
            </a:r>
            <a:r>
              <a:rPr lang="en-US" sz="1600" kern="100" dirty="0">
                <a:solidFill>
                  <a:schemeClr val="bg2">
                    <a:lumMod val="10000"/>
                  </a:schemeClr>
                </a:solidFill>
                <a:latin typeface="Aptos" panose="020B0004020202020204" pitchFamily="34" charset="0"/>
                <a:hlinkClick r:id="rId4"/>
              </a:rPr>
              <a:t>PDF of 70 O.S. § 3201 Institutions Comprising the Oklahoma State System of Higher Education</a:t>
            </a:r>
            <a:endParaRPr lang="en-US" sz="1600" b="1" kern="100" dirty="0">
              <a:solidFill>
                <a:schemeClr val="bg2">
                  <a:lumMod val="10000"/>
                </a:schemeClr>
              </a:solidFill>
              <a:latin typeface="Aptos" panose="020B0004020202020204" pitchFamily="34" charset="0"/>
            </a:endParaRPr>
          </a:p>
          <a:p>
            <a:pPr marL="688975" lvl="1" indent="-338138" defTabSz="801688"/>
            <a:r>
              <a:rPr lang="en-US" sz="1600" kern="100" dirty="0">
                <a:solidFill>
                  <a:schemeClr val="bg2">
                    <a:lumMod val="10000"/>
                  </a:schemeClr>
                </a:solidFill>
                <a:latin typeface="Aptos" panose="020B0004020202020204" pitchFamily="34" charset="0"/>
              </a:rPr>
              <a:t>Here is the link to it in Oklahoma Statues </a:t>
            </a:r>
            <a:r>
              <a:rPr lang="en-US" sz="1600" kern="100" dirty="0" err="1">
                <a:solidFill>
                  <a:schemeClr val="bg2">
                    <a:lumMod val="10000"/>
                  </a:schemeClr>
                </a:solidFill>
                <a:latin typeface="Aptos" panose="020B0004020202020204" pitchFamily="34" charset="0"/>
              </a:rPr>
              <a:t>Citationized</a:t>
            </a:r>
            <a:r>
              <a:rPr lang="en-US" sz="1600" kern="100" dirty="0">
                <a:solidFill>
                  <a:schemeClr val="bg2">
                    <a:lumMod val="10000"/>
                  </a:schemeClr>
                </a:solidFill>
                <a:latin typeface="Aptos" panose="020B0004020202020204" pitchFamily="34" charset="0"/>
              </a:rPr>
              <a:t> for your own reference: </a:t>
            </a:r>
            <a:r>
              <a:rPr lang="en-US" sz="1600" kern="100" dirty="0">
                <a:solidFill>
                  <a:schemeClr val="tx1"/>
                </a:solidFill>
                <a:latin typeface="Aptos" panose="020B0004020202020204" pitchFamily="34" charset="0"/>
                <a:hlinkClick r:id="rId5"/>
              </a:rPr>
              <a:t>70 O.S. § 3201 Institutions Comprising the Oklahoma State System of Higher Education</a:t>
            </a:r>
            <a:endParaRPr lang="en-US" sz="1600" kern="100" dirty="0">
              <a:solidFill>
                <a:schemeClr val="tx1"/>
              </a:solidFill>
              <a:latin typeface="Aptos" panose="020B0004020202020204" pitchFamily="34" charset="0"/>
            </a:endParaRPr>
          </a:p>
          <a:p>
            <a:pPr marL="457200" marR="0" lvl="0" indent="-4572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r>
              <a:rPr kumimoji="0" lang="en-US" sz="2000" b="0" i="0" u="none" strike="noStrike" kern="100" cap="none" spc="0" normalizeH="0" baseline="0" noProof="0" dirty="0">
                <a:ln>
                  <a:noFill/>
                </a:ln>
                <a:solidFill>
                  <a:srgbClr val="D8D8D8">
                    <a:lumMod val="10000"/>
                  </a:srgbClr>
                </a:solidFill>
                <a:effectLst/>
                <a:uLnTx/>
                <a:uFillTx/>
                <a:latin typeface="Aptos" panose="020B0004020202020204" pitchFamily="34" charset="0"/>
                <a:ea typeface="+mn-ea"/>
                <a:cs typeface="+mn-cs"/>
              </a:rPr>
              <a:t>Accreditation Status</a:t>
            </a:r>
          </a:p>
          <a:p>
            <a:pPr marL="338138" marR="0" lvl="0" indent="0" algn="l" defTabSz="914400" rtl="0" eaLnBrk="1" fontAlgn="auto" latinLnBrk="0" hangingPunct="1">
              <a:lnSpc>
                <a:spcPct val="90000"/>
              </a:lnSpc>
              <a:spcBef>
                <a:spcPts val="0"/>
              </a:spcBef>
              <a:spcAft>
                <a:spcPts val="0"/>
              </a:spcAft>
              <a:buClr>
                <a:srgbClr val="004E9A"/>
              </a:buClr>
              <a:buSzPct val="100000"/>
              <a:buFont typeface="Arial" panose="020B0604020202020204" pitchFamily="34" charset="0"/>
              <a:buNone/>
              <a:tabLst/>
              <a:defRPr/>
            </a:pPr>
            <a:r>
              <a:rPr kumimoji="0" lang="en-US" sz="1600" b="0" i="0" u="none" strike="noStrike" kern="1200" cap="none" spc="0" normalizeH="0" baseline="0" noProof="0" dirty="0">
                <a:ln>
                  <a:noFill/>
                </a:ln>
                <a:solidFill>
                  <a:srgbClr val="D8D8D8">
                    <a:lumMod val="10000"/>
                  </a:srgbClr>
                </a:solidFill>
                <a:effectLst/>
                <a:uLnTx/>
                <a:uFillTx/>
                <a:latin typeface="Aptos" panose="020B0004020202020204" pitchFamily="34" charset="0"/>
                <a:ea typeface="+mn-ea"/>
                <a:cs typeface="+mn-cs"/>
              </a:rPr>
              <a:t>Most recent action letter from institution’s primary accrediting agency (or equivalent that specifies current accreditation status).</a:t>
            </a:r>
          </a:p>
          <a:p>
            <a:pPr marL="0" marR="0" lvl="0" indent="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None/>
              <a:tabLst/>
              <a:defRPr/>
            </a:pPr>
            <a:endParaRPr kumimoji="0" lang="en-US" sz="1900" b="0" i="0" u="none" strike="noStrike" kern="100" cap="none" spc="0" normalizeH="0" baseline="0" noProof="0" dirty="0">
              <a:ln>
                <a:noFill/>
              </a:ln>
              <a:solidFill>
                <a:srgbClr val="464646"/>
              </a:solidFill>
              <a:effectLst/>
              <a:uLnTx/>
              <a:uFillTx/>
              <a:latin typeface="Aptos" panose="020B0004020202020204" pitchFamily="34" charset="0"/>
              <a:ea typeface="+mn-ea"/>
              <a:cs typeface="+mn-cs"/>
            </a:endParaRPr>
          </a:p>
        </p:txBody>
      </p:sp>
    </p:spTree>
    <p:extLst>
      <p:ext uri="{BB962C8B-B14F-4D97-AF65-F5344CB8AC3E}">
        <p14:creationId xmlns:p14="http://schemas.microsoft.com/office/powerpoint/2010/main" val="4087173674"/>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287E8B-FF12-2B16-1DC7-A8F469CC86F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D58E4A-C6CF-52F0-9002-CB56A0D3A0C0}"/>
              </a:ext>
            </a:extLst>
          </p:cNvPr>
          <p:cNvSpPr>
            <a:spLocks noGrp="1"/>
          </p:cNvSpPr>
          <p:nvPr>
            <p:ph type="title"/>
          </p:nvPr>
        </p:nvSpPr>
        <p:spPr/>
        <p:txBody>
          <a:bodyPr>
            <a:normAutofit/>
          </a:bodyPr>
          <a:lstStyle/>
          <a:p>
            <a:r>
              <a:rPr lang="en-US" sz="3200" dirty="0"/>
              <a:t>SUBMIT the application</a:t>
            </a:r>
          </a:p>
        </p:txBody>
      </p:sp>
      <p:sp>
        <p:nvSpPr>
          <p:cNvPr id="9" name="Content Placeholder 2">
            <a:extLst>
              <a:ext uri="{FF2B5EF4-FFF2-40B4-BE49-F238E27FC236}">
                <a16:creationId xmlns:a16="http://schemas.microsoft.com/office/drawing/2014/main" id="{7DB060EB-8ECA-D00D-1519-77D7E4F7AB15}"/>
              </a:ext>
            </a:extLst>
          </p:cNvPr>
          <p:cNvSpPr txBox="1">
            <a:spLocks/>
          </p:cNvSpPr>
          <p:nvPr/>
        </p:nvSpPr>
        <p:spPr>
          <a:xfrm>
            <a:off x="6701106" y="1825625"/>
            <a:ext cx="5181600" cy="4484864"/>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3550" marR="0" lvl="0" indent="-46355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endParaRPr kumimoji="0" lang="en-US" sz="1900" b="0" i="0" u="none" strike="noStrike" kern="100" cap="none" spc="0" normalizeH="0" baseline="0" noProof="0" dirty="0">
              <a:ln>
                <a:noFill/>
              </a:ln>
              <a:solidFill>
                <a:srgbClr val="464646"/>
              </a:solidFill>
              <a:effectLst/>
              <a:uLnTx/>
              <a:uFillTx/>
              <a:latin typeface="Aptos" panose="020B0004020202020204" pitchFamily="34" charset="0"/>
              <a:ea typeface="+mn-ea"/>
              <a:cs typeface="+mn-cs"/>
            </a:endParaRPr>
          </a:p>
        </p:txBody>
      </p:sp>
      <p:sp>
        <p:nvSpPr>
          <p:cNvPr id="4" name="Content Placeholder 2">
            <a:extLst>
              <a:ext uri="{FF2B5EF4-FFF2-40B4-BE49-F238E27FC236}">
                <a16:creationId xmlns:a16="http://schemas.microsoft.com/office/drawing/2014/main" id="{AB1D1272-4C24-AF5C-CF46-C15A1C821B81}"/>
              </a:ext>
            </a:extLst>
          </p:cNvPr>
          <p:cNvSpPr txBox="1">
            <a:spLocks/>
          </p:cNvSpPr>
          <p:nvPr/>
        </p:nvSpPr>
        <p:spPr>
          <a:xfrm>
            <a:off x="309294" y="2225353"/>
            <a:ext cx="5579877" cy="3794759"/>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3550" marR="0" lvl="0" indent="-46355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r>
              <a:rPr kumimoji="0" lang="en-US" sz="24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Email all to me: </a:t>
            </a:r>
            <a:r>
              <a:rPr kumimoji="0" lang="en-US" sz="24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hlinkClick r:id="rId3"/>
              </a:rPr>
              <a:t>Ms. Elizabeth Walker</a:t>
            </a:r>
            <a:r>
              <a:rPr kumimoji="0" lang="en-US" sz="24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a:t>
            </a:r>
          </a:p>
          <a:p>
            <a:pPr marL="463550" marR="0" lvl="0" indent="-46355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r>
              <a:rPr kumimoji="0" lang="en-US" sz="24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Email each </a:t>
            </a:r>
            <a:r>
              <a:rPr kumimoji="0" lang="en-US" sz="2400" b="1" i="0" u="none" strike="noStrike" kern="100" cap="none" spc="0" normalizeH="0" baseline="0" noProof="0" dirty="0">
                <a:ln>
                  <a:noFill/>
                </a:ln>
                <a:solidFill>
                  <a:srgbClr val="326820"/>
                </a:solidFill>
                <a:effectLst/>
                <a:uLnTx/>
                <a:uFillTx/>
                <a:latin typeface="Calibri" panose="020F0502020204030204" pitchFamily="34" charset="0"/>
                <a:ea typeface="+mn-ea"/>
                <a:cs typeface="Calibri" panose="020F0502020204030204" pitchFamily="34" charset="0"/>
              </a:rPr>
              <a:t>document as an individual item</a:t>
            </a:r>
            <a:r>
              <a:rPr kumimoji="0" lang="en-US" sz="2400" b="1"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a:t>
            </a:r>
          </a:p>
          <a:p>
            <a:pPr marL="1035050" marR="0" lvl="1" indent="-46355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20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the SARA Renewal application is a PDF, </a:t>
            </a:r>
          </a:p>
          <a:p>
            <a:pPr marL="1035050" marR="0" lvl="1" indent="-46355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20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the Oklahoma SARA Application Supplement is another PDF,</a:t>
            </a:r>
          </a:p>
          <a:p>
            <a:pPr marL="1035050" marR="0" lvl="1" indent="-46355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20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the accreditation verification is a 3</a:t>
            </a:r>
            <a:r>
              <a:rPr kumimoji="0" lang="en-US" sz="2000" b="0" i="0" u="none" strike="noStrike" kern="100" cap="none" spc="0" normalizeH="0" baseline="30000" noProof="0" dirty="0">
                <a:ln>
                  <a:noFill/>
                </a:ln>
                <a:solidFill>
                  <a:srgbClr val="464646"/>
                </a:solidFill>
                <a:effectLst/>
                <a:uLnTx/>
                <a:uFillTx/>
                <a:latin typeface="Calibri" panose="020F0502020204030204" pitchFamily="34" charset="0"/>
                <a:ea typeface="+mn-ea"/>
                <a:cs typeface="Calibri" panose="020F0502020204030204" pitchFamily="34" charset="0"/>
              </a:rPr>
              <a:t>rd</a:t>
            </a:r>
            <a:r>
              <a:rPr kumimoji="0" lang="en-US" sz="20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 PDF, </a:t>
            </a:r>
          </a:p>
          <a:p>
            <a:pPr marL="1035050" marR="0" lvl="1" indent="-46355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20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etc. </a:t>
            </a:r>
          </a:p>
          <a:p>
            <a:pPr marL="1035050" marR="0" lvl="1" indent="-46355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endParaRPr kumimoji="0" lang="en-US" sz="20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endParaRPr>
          </a:p>
          <a:p>
            <a:pPr marL="571500" marR="0" lvl="1" indent="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None/>
              <a:tabLst/>
              <a:defRPr/>
            </a:pPr>
            <a:endParaRPr kumimoji="0" lang="en-US" sz="2000" b="0" i="0" u="none" strike="noStrike" kern="100" cap="none" spc="0" normalizeH="0" baseline="0" noProof="0" dirty="0">
              <a:ln>
                <a:noFill/>
              </a:ln>
              <a:solidFill>
                <a:srgbClr val="464646"/>
              </a:solidFill>
              <a:effectLst/>
              <a:uLnTx/>
              <a:uFillTx/>
              <a:latin typeface="Aptos" panose="020B0004020202020204" pitchFamily="34" charset="0"/>
              <a:ea typeface="+mn-ea"/>
              <a:cs typeface="+mn-cs"/>
            </a:endParaRPr>
          </a:p>
          <a:p>
            <a:pPr marL="463550" marR="0" lvl="0" indent="-46355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endParaRPr kumimoji="0" lang="en-US" sz="2400" b="0" i="0" u="none" strike="noStrike" kern="100" cap="none" spc="0" normalizeH="0" baseline="0" noProof="0" dirty="0">
              <a:ln>
                <a:noFill/>
              </a:ln>
              <a:solidFill>
                <a:srgbClr val="464646"/>
              </a:solidFill>
              <a:effectLst/>
              <a:uLnTx/>
              <a:uFillTx/>
              <a:latin typeface="Aptos" panose="020B0004020202020204" pitchFamily="34" charset="0"/>
              <a:ea typeface="+mn-ea"/>
              <a:cs typeface="+mn-cs"/>
            </a:endParaRPr>
          </a:p>
          <a:p>
            <a:pPr marL="463550" marR="0" lvl="0" indent="-46355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endParaRPr kumimoji="0" lang="en-US" sz="1900" b="0" i="0" u="none" strike="noStrike" kern="100" cap="none" spc="0" normalizeH="0" baseline="0" noProof="0" dirty="0">
              <a:ln>
                <a:noFill/>
              </a:ln>
              <a:solidFill>
                <a:srgbClr val="464646"/>
              </a:solidFill>
              <a:effectLst/>
              <a:uLnTx/>
              <a:uFillTx/>
              <a:latin typeface="Aptos" panose="020B0004020202020204" pitchFamily="34" charset="0"/>
              <a:ea typeface="+mn-ea"/>
              <a:cs typeface="+mn-cs"/>
            </a:endParaRPr>
          </a:p>
        </p:txBody>
      </p:sp>
      <p:sp>
        <p:nvSpPr>
          <p:cNvPr id="5" name="Content Placeholder 2">
            <a:extLst>
              <a:ext uri="{FF2B5EF4-FFF2-40B4-BE49-F238E27FC236}">
                <a16:creationId xmlns:a16="http://schemas.microsoft.com/office/drawing/2014/main" id="{2D9922AB-0B65-8362-17C7-B587B302227C}"/>
              </a:ext>
            </a:extLst>
          </p:cNvPr>
          <p:cNvSpPr txBox="1">
            <a:spLocks/>
          </p:cNvSpPr>
          <p:nvPr/>
        </p:nvSpPr>
        <p:spPr>
          <a:xfrm>
            <a:off x="6096000" y="2225353"/>
            <a:ext cx="5786706" cy="3238469"/>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3550" marR="0" lvl="0" indent="-46355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r>
              <a:rPr kumimoji="0" lang="en-US" sz="2400" b="1" i="0" u="none" strike="noStrike" kern="1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Please DO NOT </a:t>
            </a:r>
            <a:r>
              <a:rPr kumimoji="0" lang="en-US" sz="24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submit a </a:t>
            </a:r>
            <a:r>
              <a:rPr kumimoji="0" lang="en-US" sz="2400" b="0" i="0" u="none" strike="noStrike" kern="100" cap="none" spc="0" normalizeH="0" baseline="0" noProof="0" dirty="0">
                <a:ln>
                  <a:noFill/>
                </a:ln>
                <a:solidFill>
                  <a:srgbClr val="004E9A"/>
                </a:solidFill>
                <a:effectLst/>
                <a:uLnTx/>
                <a:uFillTx/>
                <a:latin typeface="Calibri" panose="020F0502020204030204" pitchFamily="34" charset="0"/>
                <a:ea typeface="+mn-ea"/>
                <a:cs typeface="Calibri" panose="020F0502020204030204" pitchFamily="34" charset="0"/>
              </a:rPr>
              <a:t>scanned image</a:t>
            </a:r>
          </a:p>
          <a:p>
            <a:pPr marL="1035050" marR="0" lvl="1" indent="-46355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20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The links provided in the application </a:t>
            </a:r>
            <a:r>
              <a:rPr kumimoji="0" lang="en-US" sz="2000" b="0" i="0" u="none" strike="noStrike" kern="100" cap="none" spc="0" normalizeH="0" baseline="0" noProof="0" dirty="0">
                <a:ln>
                  <a:noFill/>
                </a:ln>
                <a:solidFill>
                  <a:srgbClr val="C00000"/>
                </a:solidFill>
                <a:effectLst/>
                <a:uLnTx/>
                <a:uFillTx/>
                <a:latin typeface="Calibri" panose="020F0502020204030204" pitchFamily="34" charset="0"/>
                <a:ea typeface="+mn-ea"/>
                <a:cs typeface="Calibri" panose="020F0502020204030204" pitchFamily="34" charset="0"/>
              </a:rPr>
              <a:t>MUST. BE. CLICKABLE.</a:t>
            </a:r>
          </a:p>
          <a:p>
            <a:pPr marL="1035050" marR="0" lvl="1" indent="-46355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20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I have let this slide in the past </a:t>
            </a:r>
            <a:r>
              <a:rPr kumimoji="0" lang="en-US" sz="2000" b="0" i="0" u="none" strike="noStrike" kern="100" cap="none" spc="0" normalizeH="0" baseline="0" noProof="0" dirty="0" err="1">
                <a:ln>
                  <a:noFill/>
                </a:ln>
                <a:solidFill>
                  <a:srgbClr val="464646"/>
                </a:solidFill>
                <a:effectLst/>
                <a:uLnTx/>
                <a:uFillTx/>
                <a:latin typeface="Calibri" panose="020F0502020204030204" pitchFamily="34" charset="0"/>
                <a:ea typeface="+mn-ea"/>
                <a:cs typeface="Calibri" panose="020F0502020204030204" pitchFamily="34" charset="0"/>
              </a:rPr>
              <a:t>bc</a:t>
            </a:r>
            <a:r>
              <a:rPr kumimoji="0" lang="en-US" sz="20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 we’re all friends, but I cannot do that any longer.</a:t>
            </a:r>
          </a:p>
          <a:p>
            <a:pPr marL="1035050" marR="0" lvl="1" indent="-46355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20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If you send me a scanned image, I will </a:t>
            </a:r>
            <a:r>
              <a:rPr kumimoji="0" lang="en-US" sz="2000" b="0" i="1"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have</a:t>
            </a:r>
            <a:r>
              <a:rPr kumimoji="0" lang="en-US" sz="20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 email you back to send me a PDF, not an image.</a:t>
            </a:r>
          </a:p>
          <a:p>
            <a:pPr marL="1035050" marR="0" lvl="1" indent="-46355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2000" b="0" i="0" u="none" strike="noStrike" kern="100" cap="none" spc="0" normalizeH="0" baseline="0" noProof="0" dirty="0">
                <a:ln>
                  <a:noFill/>
                </a:ln>
                <a:solidFill>
                  <a:srgbClr val="464646"/>
                </a:solidFill>
                <a:effectLst/>
                <a:uLnTx/>
                <a:uFillTx/>
                <a:latin typeface="Calibri" panose="020F0502020204030204" pitchFamily="34" charset="0"/>
                <a:ea typeface="+mn-ea"/>
                <a:cs typeface="Calibri" panose="020F0502020204030204" pitchFamily="34" charset="0"/>
              </a:rPr>
              <a:t>To send me a PDF through Adobe sign is GREAT!</a:t>
            </a:r>
          </a:p>
        </p:txBody>
      </p:sp>
    </p:spTree>
    <p:extLst>
      <p:ext uri="{BB962C8B-B14F-4D97-AF65-F5344CB8AC3E}">
        <p14:creationId xmlns:p14="http://schemas.microsoft.com/office/powerpoint/2010/main" val="364541957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D646F16-69DC-7BAF-9DF1-F9CC4B2C948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5C25CE5-C3EC-CD62-60A2-DB7F539A4B9D}"/>
              </a:ext>
            </a:extLst>
          </p:cNvPr>
          <p:cNvSpPr>
            <a:spLocks noGrp="1"/>
          </p:cNvSpPr>
          <p:nvPr>
            <p:ph type="title"/>
          </p:nvPr>
        </p:nvSpPr>
        <p:spPr/>
        <p:txBody>
          <a:bodyPr>
            <a:normAutofit/>
          </a:bodyPr>
          <a:lstStyle/>
          <a:p>
            <a:r>
              <a:rPr lang="en-US" sz="3200" dirty="0"/>
              <a:t>Review and approval</a:t>
            </a:r>
          </a:p>
        </p:txBody>
      </p:sp>
      <p:sp>
        <p:nvSpPr>
          <p:cNvPr id="3" name="Content Placeholder 2">
            <a:extLst>
              <a:ext uri="{FF2B5EF4-FFF2-40B4-BE49-F238E27FC236}">
                <a16:creationId xmlns:a16="http://schemas.microsoft.com/office/drawing/2014/main" id="{0DAF274E-6675-970E-C215-B6E9686D15AF}"/>
              </a:ext>
            </a:extLst>
          </p:cNvPr>
          <p:cNvSpPr>
            <a:spLocks noGrp="1"/>
          </p:cNvSpPr>
          <p:nvPr>
            <p:ph sz="half" idx="1"/>
          </p:nvPr>
        </p:nvSpPr>
        <p:spPr>
          <a:xfrm>
            <a:off x="598311" y="2205982"/>
            <a:ext cx="5280178" cy="3833254"/>
          </a:xfrm>
        </p:spPr>
        <p:txBody>
          <a:bodyPr>
            <a:normAutofit/>
          </a:bodyPr>
          <a:lstStyle/>
          <a:p>
            <a:pPr marL="463550" indent="-463550"/>
            <a:r>
              <a:rPr lang="en-US" sz="2000" kern="100" dirty="0">
                <a:solidFill>
                  <a:schemeClr val="tx1">
                    <a:lumMod val="50000"/>
                  </a:schemeClr>
                </a:solidFill>
                <a:latin typeface="Aptos" panose="020B0004020202020204" pitchFamily="34" charset="0"/>
              </a:rPr>
              <a:t>I review the application and required documentation.</a:t>
            </a:r>
          </a:p>
          <a:p>
            <a:pPr marL="463550" indent="-463550"/>
            <a:r>
              <a:rPr lang="en-US" sz="2000" kern="100" dirty="0">
                <a:solidFill>
                  <a:schemeClr val="tx1">
                    <a:lumMod val="50000"/>
                  </a:schemeClr>
                </a:solidFill>
                <a:latin typeface="Aptos" panose="020B0004020202020204" pitchFamily="34" charset="0"/>
              </a:rPr>
              <a:t>If all in compliance, I update the Salesforce portal with changes to:</a:t>
            </a:r>
          </a:p>
          <a:p>
            <a:pPr marL="1035050" lvl="1" indent="-463550"/>
            <a:r>
              <a:rPr lang="en-US" sz="1800" kern="100" dirty="0">
                <a:solidFill>
                  <a:schemeClr val="tx1">
                    <a:lumMod val="50000"/>
                  </a:schemeClr>
                </a:solidFill>
                <a:latin typeface="Aptos" panose="020B0004020202020204" pitchFamily="34" charset="0"/>
              </a:rPr>
              <a:t>Institutional contacts</a:t>
            </a:r>
          </a:p>
          <a:p>
            <a:pPr marL="1035050" lvl="1" indent="-463550"/>
            <a:r>
              <a:rPr lang="en-US" sz="1800" kern="100" dirty="0">
                <a:solidFill>
                  <a:schemeClr val="tx1">
                    <a:lumMod val="50000"/>
                  </a:schemeClr>
                </a:solidFill>
                <a:latin typeface="Aptos" panose="020B0004020202020204" pitchFamily="34" charset="0"/>
              </a:rPr>
              <a:t>Branch campuses</a:t>
            </a:r>
          </a:p>
          <a:p>
            <a:pPr marL="1035050" lvl="1" indent="-463550"/>
            <a:r>
              <a:rPr lang="en-US" sz="1800" kern="100" dirty="0">
                <a:solidFill>
                  <a:schemeClr val="tx1">
                    <a:lumMod val="50000"/>
                  </a:schemeClr>
                </a:solidFill>
                <a:latin typeface="Aptos" panose="020B0004020202020204" pitchFamily="34" charset="0"/>
              </a:rPr>
              <a:t>Institutional FTE</a:t>
            </a:r>
          </a:p>
          <a:p>
            <a:pPr marL="463550" indent="-463550"/>
            <a:r>
              <a:rPr lang="en-US" sz="2000" kern="100" dirty="0">
                <a:solidFill>
                  <a:schemeClr val="tx1">
                    <a:lumMod val="50000"/>
                  </a:schemeClr>
                </a:solidFill>
                <a:latin typeface="Aptos" panose="020B0004020202020204" pitchFamily="34" charset="0"/>
              </a:rPr>
              <a:t>And approve the application.</a:t>
            </a:r>
            <a:endParaRPr lang="en-US" sz="1600" kern="100" dirty="0">
              <a:solidFill>
                <a:schemeClr val="tx1">
                  <a:lumMod val="50000"/>
                </a:schemeClr>
              </a:solidFill>
              <a:latin typeface="Aptos" panose="020B0004020202020204" pitchFamily="34" charset="0"/>
            </a:endParaRPr>
          </a:p>
        </p:txBody>
      </p:sp>
      <p:sp>
        <p:nvSpPr>
          <p:cNvPr id="9" name="Content Placeholder 2">
            <a:extLst>
              <a:ext uri="{FF2B5EF4-FFF2-40B4-BE49-F238E27FC236}">
                <a16:creationId xmlns:a16="http://schemas.microsoft.com/office/drawing/2014/main" id="{3AF13B95-186B-7F03-A712-74E69FD72AC3}"/>
              </a:ext>
            </a:extLst>
          </p:cNvPr>
          <p:cNvSpPr txBox="1">
            <a:spLocks/>
          </p:cNvSpPr>
          <p:nvPr/>
        </p:nvSpPr>
        <p:spPr>
          <a:xfrm>
            <a:off x="6649156" y="2205982"/>
            <a:ext cx="4944533" cy="4258394"/>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3550" marR="0" lvl="0" indent="-46355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r>
              <a:rPr kumimoji="0" lang="en-US" sz="2000" b="0" i="0" u="none" strike="noStrike" kern="100" cap="none" spc="0" normalizeH="0" baseline="0" noProof="0" dirty="0">
                <a:ln>
                  <a:noFill/>
                </a:ln>
                <a:solidFill>
                  <a:srgbClr val="464646">
                    <a:lumMod val="50000"/>
                  </a:srgbClr>
                </a:solidFill>
                <a:effectLst/>
                <a:uLnTx/>
                <a:uFillTx/>
                <a:latin typeface="Aptos" panose="020B0004020202020204" pitchFamily="34" charset="0"/>
                <a:ea typeface="+mn-ea"/>
                <a:cs typeface="+mn-cs"/>
              </a:rPr>
              <a:t>The institution will receive an email from NC-SARA notifying you of the approval and providing a link to the invoice and an opportunity to pay online.</a:t>
            </a:r>
          </a:p>
          <a:p>
            <a:pPr marL="463550" marR="0" lvl="0" indent="-46355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r>
              <a:rPr kumimoji="0" lang="en-US" sz="2000" b="0" i="0" u="none" strike="noStrike" kern="100" cap="none" spc="0" normalizeH="0" baseline="0" noProof="0" dirty="0">
                <a:ln>
                  <a:noFill/>
                </a:ln>
                <a:solidFill>
                  <a:srgbClr val="464646">
                    <a:lumMod val="50000"/>
                  </a:srgbClr>
                </a:solidFill>
                <a:effectLst/>
                <a:uLnTx/>
                <a:uFillTx/>
                <a:latin typeface="Aptos" panose="020B0004020202020204" pitchFamily="34" charset="0"/>
                <a:ea typeface="+mn-ea"/>
                <a:cs typeface="+mn-cs"/>
              </a:rPr>
              <a:t>When your payment clears, NC-SARA will send you a notification email.</a:t>
            </a:r>
          </a:p>
          <a:p>
            <a:pPr marL="463550" marR="0" lvl="0" indent="-46355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r>
              <a:rPr kumimoji="0" lang="en-US" sz="2000" b="0" i="0" u="none" strike="noStrike" kern="100" cap="none" spc="0" normalizeH="0" baseline="0" noProof="0" dirty="0">
                <a:ln>
                  <a:noFill/>
                </a:ln>
                <a:solidFill>
                  <a:srgbClr val="464646">
                    <a:lumMod val="50000"/>
                  </a:srgbClr>
                </a:solidFill>
                <a:effectLst/>
                <a:uLnTx/>
                <a:uFillTx/>
                <a:latin typeface="Aptos" panose="020B0004020202020204" pitchFamily="34" charset="0"/>
                <a:ea typeface="+mn-ea"/>
                <a:cs typeface="+mn-cs"/>
              </a:rPr>
              <a:t>I am cc’d on all emails from NC-SARA.</a:t>
            </a:r>
          </a:p>
        </p:txBody>
      </p:sp>
    </p:spTree>
    <p:extLst>
      <p:ext uri="{BB962C8B-B14F-4D97-AF65-F5344CB8AC3E}">
        <p14:creationId xmlns:p14="http://schemas.microsoft.com/office/powerpoint/2010/main" val="3322069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A4FB45-343D-3B9C-EF5E-2279C36BA3B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9D23C9E3-FCBB-9BA2-000C-3A86E9ACBE1B}"/>
              </a:ext>
            </a:extLst>
          </p:cNvPr>
          <p:cNvSpPr>
            <a:spLocks noGrp="1"/>
          </p:cNvSpPr>
          <p:nvPr>
            <p:ph type="title"/>
          </p:nvPr>
        </p:nvSpPr>
        <p:spPr/>
        <p:txBody>
          <a:bodyPr>
            <a:normAutofit/>
          </a:bodyPr>
          <a:lstStyle/>
          <a:p>
            <a:r>
              <a:rPr lang="en-US" sz="3200" dirty="0"/>
              <a:t>SARA FEES</a:t>
            </a:r>
          </a:p>
        </p:txBody>
      </p:sp>
      <p:sp>
        <p:nvSpPr>
          <p:cNvPr id="3" name="Content Placeholder 2">
            <a:extLst>
              <a:ext uri="{FF2B5EF4-FFF2-40B4-BE49-F238E27FC236}">
                <a16:creationId xmlns:a16="http://schemas.microsoft.com/office/drawing/2014/main" id="{C1AFE2BF-136C-6185-6AAD-F3B8C24F927C}"/>
              </a:ext>
            </a:extLst>
          </p:cNvPr>
          <p:cNvSpPr>
            <a:spLocks noGrp="1"/>
          </p:cNvSpPr>
          <p:nvPr>
            <p:ph sz="half" idx="1"/>
          </p:nvPr>
        </p:nvSpPr>
        <p:spPr>
          <a:xfrm>
            <a:off x="425634" y="1932658"/>
            <a:ext cx="11258366" cy="4312355"/>
          </a:xfrm>
        </p:spPr>
        <p:txBody>
          <a:bodyPr>
            <a:normAutofit/>
          </a:bodyPr>
          <a:lstStyle/>
          <a:p>
            <a:pPr marL="463550" indent="-463550"/>
            <a:r>
              <a:rPr lang="en-US" sz="2000" kern="100" dirty="0">
                <a:solidFill>
                  <a:schemeClr val="tx1"/>
                </a:solidFill>
                <a:latin typeface="Aptos" panose="020B0004020202020204" pitchFamily="34" charset="0"/>
              </a:rPr>
              <a:t>SARA bases its fees on institutional FTE as reported to IPEDS.</a:t>
            </a:r>
            <a:endParaRPr lang="en-US" sz="2000" kern="100" dirty="0">
              <a:solidFill>
                <a:schemeClr val="tx1"/>
              </a:solidFill>
              <a:highlight>
                <a:srgbClr val="FFFF00"/>
              </a:highlight>
              <a:latin typeface="Aptos" panose="020B0004020202020204" pitchFamily="34" charset="0"/>
            </a:endParaRPr>
          </a:p>
          <a:p>
            <a:pPr marL="463550" indent="-463550"/>
            <a:r>
              <a:rPr lang="en-US" sz="2000" kern="100" dirty="0">
                <a:solidFill>
                  <a:schemeClr val="bg2">
                    <a:lumMod val="10000"/>
                  </a:schemeClr>
                </a:solidFill>
                <a:latin typeface="Aptos" panose="020B0004020202020204" pitchFamily="34" charset="0"/>
              </a:rPr>
              <a:t>IPEDS number reported in the application: I have to go with the number found here: </a:t>
            </a:r>
            <a:r>
              <a:rPr lang="en-US" sz="2000" dirty="0">
                <a:latin typeface="Aptos" panose="020B0004020202020204" pitchFamily="34" charset="0"/>
                <a:hlinkClick r:id="rId2"/>
              </a:rPr>
              <a:t>IPEDS Data Center</a:t>
            </a:r>
            <a:r>
              <a:rPr lang="en-US" sz="2000" dirty="0">
                <a:latin typeface="Aptos" panose="020B0004020202020204" pitchFamily="34" charset="0"/>
              </a:rPr>
              <a:t>. </a:t>
            </a:r>
            <a:r>
              <a:rPr lang="en-US" sz="2000" b="1" dirty="0">
                <a:solidFill>
                  <a:schemeClr val="bg2">
                    <a:lumMod val="10000"/>
                  </a:schemeClr>
                </a:solidFill>
                <a:latin typeface="Aptos" panose="020B0004020202020204" pitchFamily="34" charset="0"/>
              </a:rPr>
              <a:t>Please still enter a number, so the application will be complete, </a:t>
            </a:r>
            <a:r>
              <a:rPr lang="en-US" sz="2000" dirty="0">
                <a:solidFill>
                  <a:schemeClr val="bg2">
                    <a:lumMod val="10000"/>
                  </a:schemeClr>
                </a:solidFill>
                <a:latin typeface="Aptos" panose="020B0004020202020204" pitchFamily="34" charset="0"/>
              </a:rPr>
              <a:t>but be aware if your number is different from the IPEDS number, I have to use IPEDS, EVEN if it is in a higher fee bracket than the number you submit.</a:t>
            </a:r>
          </a:p>
          <a:p>
            <a:pPr marL="463550" indent="-463550"/>
            <a:r>
              <a:rPr lang="en-US" sz="2000" kern="100" dirty="0">
                <a:solidFill>
                  <a:schemeClr val="bg2">
                    <a:lumMod val="10000"/>
                  </a:schemeClr>
                </a:solidFill>
                <a:latin typeface="Aptos" panose="020B0004020202020204" pitchFamily="34" charset="0"/>
              </a:rPr>
              <a:t>Current Fees:</a:t>
            </a:r>
          </a:p>
          <a:p>
            <a:pPr marL="1035050" lvl="1" indent="-463550"/>
            <a:r>
              <a:rPr lang="en-US" sz="1600" kern="100" dirty="0">
                <a:solidFill>
                  <a:schemeClr val="bg2">
                    <a:lumMod val="10000"/>
                  </a:schemeClr>
                </a:solidFill>
                <a:latin typeface="Aptos" panose="020B0004020202020204" pitchFamily="34" charset="0"/>
              </a:rPr>
              <a:t>FTE of less than 2,500 	$2,200</a:t>
            </a:r>
          </a:p>
          <a:p>
            <a:pPr marL="1035050" lvl="1" indent="-463550"/>
            <a:r>
              <a:rPr lang="en-US" sz="1600" kern="100" dirty="0">
                <a:solidFill>
                  <a:schemeClr val="bg2">
                    <a:lumMod val="10000"/>
                  </a:schemeClr>
                </a:solidFill>
                <a:latin typeface="Aptos" panose="020B0004020202020204" pitchFamily="34" charset="0"/>
              </a:rPr>
              <a:t>FTE of 2,500 – 9,999 	$4,400</a:t>
            </a:r>
          </a:p>
          <a:p>
            <a:pPr marL="1035050" lvl="1" indent="-463550"/>
            <a:r>
              <a:rPr lang="en-US" sz="1600" kern="100" dirty="0">
                <a:solidFill>
                  <a:schemeClr val="bg2">
                    <a:lumMod val="10000"/>
                  </a:schemeClr>
                </a:solidFill>
                <a:latin typeface="Aptos" panose="020B0004020202020204" pitchFamily="34" charset="0"/>
              </a:rPr>
              <a:t>FTE of 10,000 – 29,999 	$6,600</a:t>
            </a:r>
          </a:p>
          <a:p>
            <a:pPr marL="1035050" lvl="1" indent="-463550"/>
            <a:r>
              <a:rPr lang="en-US" sz="1600" kern="100" dirty="0">
                <a:solidFill>
                  <a:schemeClr val="bg2">
                    <a:lumMod val="10000"/>
                  </a:schemeClr>
                </a:solidFill>
                <a:latin typeface="Aptos" panose="020B0004020202020204" pitchFamily="34" charset="0"/>
              </a:rPr>
              <a:t>FTE of 30,000 or more 	$8,800</a:t>
            </a:r>
          </a:p>
          <a:p>
            <a:pPr marL="463550" indent="-463550"/>
            <a:r>
              <a:rPr lang="en-US" sz="2000" kern="100" dirty="0">
                <a:solidFill>
                  <a:schemeClr val="tx1"/>
                </a:solidFill>
                <a:latin typeface="Aptos" panose="020B0004020202020204" pitchFamily="34" charset="0"/>
              </a:rPr>
              <a:t>The NC-SARA board considers fee increases every other year. Fees were last increased in 2023 and effective July 1, 2024; the next fee increase will be considered in 2027. </a:t>
            </a:r>
            <a:r>
              <a:rPr lang="en-US" sz="2000" b="1" i="1" kern="100" dirty="0">
                <a:solidFill>
                  <a:srgbClr val="C00000"/>
                </a:solidFill>
                <a:latin typeface="Aptos" panose="020B0004020202020204" pitchFamily="34" charset="0"/>
              </a:rPr>
              <a:t>If</a:t>
            </a:r>
            <a:r>
              <a:rPr lang="en-US" sz="2000" kern="100" dirty="0">
                <a:solidFill>
                  <a:schemeClr val="tx1"/>
                </a:solidFill>
                <a:latin typeface="Aptos" panose="020B0004020202020204" pitchFamily="34" charset="0"/>
              </a:rPr>
              <a:t> an increase is approved, it would be effective July 1, 2028.</a:t>
            </a:r>
          </a:p>
        </p:txBody>
      </p:sp>
    </p:spTree>
    <p:extLst>
      <p:ext uri="{BB962C8B-B14F-4D97-AF65-F5344CB8AC3E}">
        <p14:creationId xmlns:p14="http://schemas.microsoft.com/office/powerpoint/2010/main" val="34446488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D4348E5-EF30-79D0-0CC7-C5CB7D11166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207422A-1E1C-D752-0176-1FB979656777}"/>
              </a:ext>
            </a:extLst>
          </p:cNvPr>
          <p:cNvSpPr>
            <a:spLocks noGrp="1"/>
          </p:cNvSpPr>
          <p:nvPr>
            <p:ph type="title"/>
          </p:nvPr>
        </p:nvSpPr>
        <p:spPr/>
        <p:txBody>
          <a:bodyPr>
            <a:normAutofit/>
          </a:bodyPr>
          <a:lstStyle/>
          <a:p>
            <a:r>
              <a:rPr lang="en-US" sz="3200" dirty="0"/>
              <a:t>The Grace Period</a:t>
            </a:r>
          </a:p>
        </p:txBody>
      </p:sp>
      <p:sp>
        <p:nvSpPr>
          <p:cNvPr id="3" name="Content Placeholder 2">
            <a:extLst>
              <a:ext uri="{FF2B5EF4-FFF2-40B4-BE49-F238E27FC236}">
                <a16:creationId xmlns:a16="http://schemas.microsoft.com/office/drawing/2014/main" id="{C948F3AA-FB0B-8D43-89B8-C66B3003EECA}"/>
              </a:ext>
            </a:extLst>
          </p:cNvPr>
          <p:cNvSpPr>
            <a:spLocks noGrp="1"/>
          </p:cNvSpPr>
          <p:nvPr>
            <p:ph sz="half" idx="1"/>
          </p:nvPr>
        </p:nvSpPr>
        <p:spPr>
          <a:xfrm>
            <a:off x="325120" y="2123441"/>
            <a:ext cx="9968992" cy="4222044"/>
          </a:xfrm>
        </p:spPr>
        <p:txBody>
          <a:bodyPr>
            <a:normAutofit/>
          </a:bodyPr>
          <a:lstStyle/>
          <a:p>
            <a:pPr marL="463550" indent="-463550">
              <a:spcBef>
                <a:spcPts val="0"/>
              </a:spcBef>
              <a:spcAft>
                <a:spcPts val="1800"/>
              </a:spcAft>
            </a:pPr>
            <a:r>
              <a:rPr lang="en-US" sz="2000" kern="100" dirty="0">
                <a:solidFill>
                  <a:schemeClr val="tx1"/>
                </a:solidFill>
                <a:latin typeface="Aptos" panose="020B0004020202020204" pitchFamily="34" charset="0"/>
              </a:rPr>
              <a:t>There is no grace period for the renewal process.</a:t>
            </a:r>
          </a:p>
          <a:p>
            <a:pPr marL="463550" indent="-463550">
              <a:spcBef>
                <a:spcPts val="0"/>
              </a:spcBef>
              <a:spcAft>
                <a:spcPts val="1800"/>
              </a:spcAft>
            </a:pPr>
            <a:r>
              <a:rPr lang="en-US" sz="2000" kern="100" dirty="0">
                <a:solidFill>
                  <a:schemeClr val="tx1"/>
                </a:solidFill>
                <a:latin typeface="Aptos" panose="020B0004020202020204" pitchFamily="34" charset="0"/>
              </a:rPr>
              <a:t>If your application payment is not cleared by your participation end date, you’re out.</a:t>
            </a:r>
          </a:p>
          <a:p>
            <a:pPr marL="463550" indent="-463550">
              <a:spcBef>
                <a:spcPts val="0"/>
              </a:spcBef>
              <a:spcAft>
                <a:spcPts val="1800"/>
              </a:spcAft>
            </a:pPr>
            <a:r>
              <a:rPr lang="en-US" sz="2000" kern="100" dirty="0">
                <a:solidFill>
                  <a:schemeClr val="tx1"/>
                </a:solidFill>
                <a:latin typeface="Aptos" panose="020B0004020202020204" pitchFamily="34" charset="0"/>
              </a:rPr>
              <a:t>Institutions whose participation expires  must wait </a:t>
            </a:r>
            <a:r>
              <a:rPr lang="en-US" sz="2000" b="1" kern="100" dirty="0">
                <a:solidFill>
                  <a:schemeClr val="accent6"/>
                </a:solidFill>
                <a:latin typeface="Aptos" panose="020B0004020202020204" pitchFamily="34" charset="0"/>
              </a:rPr>
              <a:t>180 days </a:t>
            </a:r>
            <a:r>
              <a:rPr lang="en-US" sz="2000" kern="100" dirty="0">
                <a:solidFill>
                  <a:schemeClr val="tx1"/>
                </a:solidFill>
                <a:latin typeface="Aptos" panose="020B0004020202020204" pitchFamily="34" charset="0"/>
              </a:rPr>
              <a:t>before re-applying. </a:t>
            </a:r>
          </a:p>
          <a:p>
            <a:pPr marL="463550" indent="-463550">
              <a:spcBef>
                <a:spcPts val="0"/>
              </a:spcBef>
              <a:spcAft>
                <a:spcPts val="1800"/>
              </a:spcAft>
            </a:pPr>
            <a:r>
              <a:rPr lang="en-US" sz="2000" kern="100" dirty="0">
                <a:solidFill>
                  <a:schemeClr val="tx1"/>
                </a:solidFill>
                <a:latin typeface="Aptos" panose="020B0004020202020204" pitchFamily="34" charset="0"/>
              </a:rPr>
              <a:t>You do get five “late” days to get the payment in. But policy says NC-SARA will charge you a late fee. </a:t>
            </a:r>
          </a:p>
          <a:p>
            <a:pPr marL="463550" indent="-463550">
              <a:spcBef>
                <a:spcPts val="0"/>
              </a:spcBef>
              <a:spcAft>
                <a:spcPts val="1800"/>
              </a:spcAft>
            </a:pPr>
            <a:r>
              <a:rPr lang="en-US" sz="2000" kern="100" dirty="0">
                <a:solidFill>
                  <a:schemeClr val="tx1"/>
                </a:solidFill>
                <a:latin typeface="Aptos" panose="020B0004020202020204" pitchFamily="34" charset="0"/>
              </a:rPr>
              <a:t>I can request an extension of a renewal period for 30 days if the end date is missed, but this requires WORK for me, SREB, NC-SARA, and you, and carries a late fee.</a:t>
            </a:r>
          </a:p>
          <a:p>
            <a:pPr marL="0" indent="0">
              <a:buNone/>
            </a:pPr>
            <a:endParaRPr lang="en-US" sz="2000" kern="100" dirty="0">
              <a:solidFill>
                <a:schemeClr val="tx1"/>
              </a:solidFill>
              <a:latin typeface="Aptos" panose="020B0004020202020204" pitchFamily="34" charset="0"/>
            </a:endParaRPr>
          </a:p>
          <a:p>
            <a:pPr marL="463550" indent="-463550"/>
            <a:endParaRPr lang="en-US" sz="2000" kern="100" dirty="0">
              <a:solidFill>
                <a:schemeClr val="tx1"/>
              </a:solidFill>
              <a:latin typeface="Aptos" panose="020B0004020202020204" pitchFamily="34" charset="0"/>
            </a:endParaRPr>
          </a:p>
        </p:txBody>
      </p:sp>
    </p:spTree>
    <p:extLst>
      <p:ext uri="{BB962C8B-B14F-4D97-AF65-F5344CB8AC3E}">
        <p14:creationId xmlns:p14="http://schemas.microsoft.com/office/powerpoint/2010/main" val="101988116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75938B8-75E2-044B-CE79-F66C57C60E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CB51BEA-FB4E-315F-529A-F2BBDD804ADC}"/>
              </a:ext>
            </a:extLst>
          </p:cNvPr>
          <p:cNvSpPr>
            <a:spLocks noGrp="1"/>
          </p:cNvSpPr>
          <p:nvPr>
            <p:ph type="title"/>
          </p:nvPr>
        </p:nvSpPr>
        <p:spPr/>
        <p:txBody>
          <a:bodyPr>
            <a:normAutofit/>
          </a:bodyPr>
          <a:lstStyle/>
          <a:p>
            <a:r>
              <a:rPr lang="en-US" sz="3200" dirty="0"/>
              <a:t>Non-Compliant applications</a:t>
            </a:r>
          </a:p>
        </p:txBody>
      </p:sp>
      <p:sp>
        <p:nvSpPr>
          <p:cNvPr id="3" name="Content Placeholder 2">
            <a:extLst>
              <a:ext uri="{FF2B5EF4-FFF2-40B4-BE49-F238E27FC236}">
                <a16:creationId xmlns:a16="http://schemas.microsoft.com/office/drawing/2014/main" id="{EAAA465F-3440-CB6D-1DA8-B3E9CE2A839D}"/>
              </a:ext>
            </a:extLst>
          </p:cNvPr>
          <p:cNvSpPr>
            <a:spLocks noGrp="1"/>
          </p:cNvSpPr>
          <p:nvPr>
            <p:ph sz="half" idx="1"/>
          </p:nvPr>
        </p:nvSpPr>
        <p:spPr>
          <a:xfrm>
            <a:off x="152400" y="2246489"/>
            <a:ext cx="10955868" cy="4064000"/>
          </a:xfrm>
        </p:spPr>
        <p:txBody>
          <a:bodyPr>
            <a:normAutofit/>
          </a:bodyPr>
          <a:lstStyle/>
          <a:p>
            <a:pPr marL="463550" indent="-463550">
              <a:spcBef>
                <a:spcPts val="0"/>
              </a:spcBef>
              <a:spcAft>
                <a:spcPts val="1800"/>
              </a:spcAft>
            </a:pPr>
            <a:r>
              <a:rPr lang="en-US" sz="2000" kern="100" dirty="0">
                <a:solidFill>
                  <a:schemeClr val="tx1"/>
                </a:solidFill>
                <a:latin typeface="Aptos" panose="020B0004020202020204" pitchFamily="34" charset="0"/>
              </a:rPr>
              <a:t>If some part of your application is not in compliance, I will email you with notice of the non-compliance and what you must do to fix it.</a:t>
            </a:r>
          </a:p>
          <a:p>
            <a:pPr marL="463550" indent="-463550">
              <a:spcBef>
                <a:spcPts val="0"/>
              </a:spcBef>
              <a:spcAft>
                <a:spcPts val="1800"/>
              </a:spcAft>
            </a:pPr>
            <a:r>
              <a:rPr lang="en-US" sz="2000" kern="100" dirty="0">
                <a:solidFill>
                  <a:schemeClr val="tx1"/>
                </a:solidFill>
                <a:latin typeface="Aptos" panose="020B0004020202020204" pitchFamily="34" charset="0"/>
              </a:rPr>
              <a:t>The application will not be approved in Salesforce until the issues of non-compliance are fixed and/or a corrected application or documentation are submitted.</a:t>
            </a:r>
          </a:p>
          <a:p>
            <a:pPr marL="463550" indent="-463550">
              <a:spcBef>
                <a:spcPts val="0"/>
              </a:spcBef>
              <a:spcAft>
                <a:spcPts val="1800"/>
              </a:spcAft>
            </a:pPr>
            <a:r>
              <a:rPr lang="en-US" sz="2000" kern="100" dirty="0">
                <a:solidFill>
                  <a:schemeClr val="tx1"/>
                </a:solidFill>
                <a:latin typeface="Aptos" panose="020B0004020202020204" pitchFamily="34" charset="0"/>
              </a:rPr>
              <a:t>Please understand that this process takes time, especially when I have a lot of applications to review and deadlines related to other duties, and</a:t>
            </a:r>
            <a:r>
              <a:rPr lang="en-US" sz="2000" i="1" kern="100" dirty="0">
                <a:solidFill>
                  <a:schemeClr val="tx1"/>
                </a:solidFill>
                <a:latin typeface="Aptos" panose="020B0004020202020204" pitchFamily="34" charset="0"/>
              </a:rPr>
              <a:t> please </a:t>
            </a:r>
            <a:r>
              <a:rPr lang="en-US" sz="2000" kern="100" dirty="0">
                <a:solidFill>
                  <a:schemeClr val="tx1"/>
                </a:solidFill>
                <a:latin typeface="Aptos" panose="020B0004020202020204" pitchFamily="34" charset="0"/>
              </a:rPr>
              <a:t>submit your application before your 60-day reminder.</a:t>
            </a:r>
          </a:p>
        </p:txBody>
      </p:sp>
    </p:spTree>
    <p:extLst>
      <p:ext uri="{BB962C8B-B14F-4D97-AF65-F5344CB8AC3E}">
        <p14:creationId xmlns:p14="http://schemas.microsoft.com/office/powerpoint/2010/main" val="20958772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C183355-315B-6B6F-FC11-A0221BEF0455}"/>
              </a:ext>
            </a:extLst>
          </p:cNvPr>
          <p:cNvSpPr>
            <a:spLocks noGrp="1"/>
          </p:cNvSpPr>
          <p:nvPr>
            <p:ph type="title"/>
          </p:nvPr>
        </p:nvSpPr>
        <p:spPr/>
        <p:txBody>
          <a:bodyPr>
            <a:normAutofit/>
          </a:bodyPr>
          <a:lstStyle/>
          <a:p>
            <a:r>
              <a:rPr lang="en-US" sz="3200" dirty="0"/>
              <a:t>housekeeping</a:t>
            </a:r>
          </a:p>
        </p:txBody>
      </p:sp>
      <p:sp>
        <p:nvSpPr>
          <p:cNvPr id="5" name="Content Placeholder 4">
            <a:extLst>
              <a:ext uri="{FF2B5EF4-FFF2-40B4-BE49-F238E27FC236}">
                <a16:creationId xmlns:a16="http://schemas.microsoft.com/office/drawing/2014/main" id="{6369894A-FEA4-71F1-7BB1-AA09A6C340C3}"/>
              </a:ext>
            </a:extLst>
          </p:cNvPr>
          <p:cNvSpPr>
            <a:spLocks noGrp="1"/>
          </p:cNvSpPr>
          <p:nvPr>
            <p:ph idx="1"/>
          </p:nvPr>
        </p:nvSpPr>
        <p:spPr>
          <a:xfrm>
            <a:off x="286428" y="1888166"/>
            <a:ext cx="10424439" cy="4130794"/>
          </a:xfrm>
        </p:spPr>
        <p:txBody>
          <a:bodyPr>
            <a:normAutofit/>
          </a:bodyPr>
          <a:lstStyle/>
          <a:p>
            <a:pPr marL="457200" indent="-457200"/>
            <a:r>
              <a:rPr lang="en-US" dirty="0">
                <a:solidFill>
                  <a:schemeClr val="tx1">
                    <a:lumMod val="50000"/>
                  </a:schemeClr>
                </a:solidFill>
              </a:rPr>
              <a:t>Format of Workshop and Questions</a:t>
            </a:r>
          </a:p>
          <a:p>
            <a:pPr marL="457200" indent="-457200"/>
            <a:r>
              <a:rPr lang="en-US" dirty="0">
                <a:solidFill>
                  <a:schemeClr val="tx1">
                    <a:lumMod val="50000"/>
                  </a:schemeClr>
                </a:solidFill>
              </a:rPr>
              <a:t>Presenters Email</a:t>
            </a:r>
          </a:p>
          <a:p>
            <a:pPr marL="914400" lvl="1" indent="-457200"/>
            <a:r>
              <a:rPr lang="en-US" dirty="0">
                <a:solidFill>
                  <a:schemeClr val="tx1">
                    <a:lumMod val="50000"/>
                  </a:schemeClr>
                </a:solidFill>
              </a:rPr>
              <a:t>Stephanie Beauchamp </a:t>
            </a:r>
            <a:r>
              <a:rPr lang="en-US" dirty="0">
                <a:solidFill>
                  <a:schemeClr val="tx1">
                    <a:lumMod val="50000"/>
                  </a:schemeClr>
                </a:solidFill>
                <a:hlinkClick r:id="rId2"/>
              </a:rPr>
              <a:t>sbeauchamp@osrhe.edu</a:t>
            </a:r>
            <a:endParaRPr lang="en-US" dirty="0">
              <a:solidFill>
                <a:schemeClr val="tx1">
                  <a:lumMod val="50000"/>
                </a:schemeClr>
              </a:solidFill>
            </a:endParaRPr>
          </a:p>
          <a:p>
            <a:pPr marL="914400" lvl="1" indent="-457200"/>
            <a:r>
              <a:rPr lang="en-US" dirty="0">
                <a:solidFill>
                  <a:schemeClr val="tx1">
                    <a:lumMod val="50000"/>
                  </a:schemeClr>
                </a:solidFill>
              </a:rPr>
              <a:t>Anna Dunn </a:t>
            </a:r>
            <a:r>
              <a:rPr lang="en-US" dirty="0">
                <a:solidFill>
                  <a:schemeClr val="tx1">
                    <a:lumMod val="50000"/>
                  </a:schemeClr>
                </a:solidFill>
                <a:hlinkClick r:id="rId3"/>
              </a:rPr>
              <a:t>adunn@osrhe.edu</a:t>
            </a:r>
            <a:endParaRPr lang="en-US" dirty="0">
              <a:solidFill>
                <a:schemeClr val="tx1">
                  <a:lumMod val="50000"/>
                </a:schemeClr>
              </a:solidFill>
            </a:endParaRPr>
          </a:p>
          <a:p>
            <a:pPr marL="914400" lvl="1" indent="-457200"/>
            <a:r>
              <a:rPr lang="en-US" dirty="0">
                <a:solidFill>
                  <a:schemeClr val="tx1">
                    <a:lumMod val="50000"/>
                  </a:schemeClr>
                </a:solidFill>
              </a:rPr>
              <a:t>Angel Icenhour </a:t>
            </a:r>
            <a:r>
              <a:rPr lang="en-US" dirty="0">
                <a:solidFill>
                  <a:schemeClr val="tx1">
                    <a:lumMod val="50000"/>
                  </a:schemeClr>
                </a:solidFill>
                <a:hlinkClick r:id="rId4"/>
              </a:rPr>
              <a:t>aicenhour@osrhe.edu</a:t>
            </a:r>
            <a:endParaRPr lang="en-US" dirty="0">
              <a:solidFill>
                <a:schemeClr val="tx1">
                  <a:lumMod val="50000"/>
                </a:schemeClr>
              </a:solidFill>
            </a:endParaRPr>
          </a:p>
          <a:p>
            <a:pPr marL="914400" lvl="1" indent="-457200"/>
            <a:r>
              <a:rPr lang="en-US" dirty="0">
                <a:solidFill>
                  <a:schemeClr val="tx1">
                    <a:lumMod val="50000"/>
                  </a:schemeClr>
                </a:solidFill>
              </a:rPr>
              <a:t>Heather Peck </a:t>
            </a:r>
            <a:r>
              <a:rPr lang="en-US" dirty="0">
                <a:solidFill>
                  <a:schemeClr val="tx1">
                    <a:lumMod val="50000"/>
                  </a:schemeClr>
                </a:solidFill>
                <a:hlinkClick r:id="rId5"/>
              </a:rPr>
              <a:t>hpeck@osrhe.edu</a:t>
            </a:r>
            <a:endParaRPr lang="en-US" dirty="0">
              <a:solidFill>
                <a:schemeClr val="tx1">
                  <a:lumMod val="50000"/>
                </a:schemeClr>
              </a:solidFill>
            </a:endParaRPr>
          </a:p>
          <a:p>
            <a:pPr marL="914400" lvl="1" indent="-457200"/>
            <a:r>
              <a:rPr lang="en-US" dirty="0">
                <a:solidFill>
                  <a:schemeClr val="tx1">
                    <a:lumMod val="50000"/>
                  </a:schemeClr>
                </a:solidFill>
              </a:rPr>
              <a:t>Goldie Thompson </a:t>
            </a:r>
            <a:r>
              <a:rPr lang="en-US" dirty="0">
                <a:solidFill>
                  <a:schemeClr val="tx1">
                    <a:lumMod val="50000"/>
                  </a:schemeClr>
                </a:solidFill>
                <a:hlinkClick r:id="rId6"/>
              </a:rPr>
              <a:t>gthompson@osrhe.edu</a:t>
            </a:r>
            <a:endParaRPr lang="en-US" dirty="0">
              <a:solidFill>
                <a:schemeClr val="tx1">
                  <a:lumMod val="50000"/>
                </a:schemeClr>
              </a:solidFill>
            </a:endParaRPr>
          </a:p>
          <a:p>
            <a:pPr marL="914400" lvl="1" indent="-457200"/>
            <a:r>
              <a:rPr lang="en-US" dirty="0">
                <a:solidFill>
                  <a:schemeClr val="tx1">
                    <a:lumMod val="50000"/>
                  </a:schemeClr>
                </a:solidFill>
              </a:rPr>
              <a:t>Elizabeth Walker </a:t>
            </a:r>
            <a:r>
              <a:rPr lang="en-US" dirty="0">
                <a:solidFill>
                  <a:schemeClr val="tx1">
                    <a:lumMod val="50000"/>
                  </a:schemeClr>
                </a:solidFill>
                <a:hlinkClick r:id="rId7"/>
              </a:rPr>
              <a:t>ewalker@osrhe.edu</a:t>
            </a:r>
            <a:endParaRPr lang="en-US" dirty="0">
              <a:solidFill>
                <a:schemeClr val="tx1">
                  <a:lumMod val="50000"/>
                </a:schemeClr>
              </a:solidFill>
            </a:endParaRPr>
          </a:p>
          <a:p>
            <a:pPr marL="914400" lvl="1" indent="-457200"/>
            <a:r>
              <a:rPr lang="en-US" dirty="0">
                <a:solidFill>
                  <a:schemeClr val="tx1">
                    <a:lumMod val="50000"/>
                  </a:schemeClr>
                </a:solidFill>
              </a:rPr>
              <a:t>Jenny Wood </a:t>
            </a:r>
            <a:r>
              <a:rPr lang="en-US" dirty="0">
                <a:solidFill>
                  <a:schemeClr val="tx1">
                    <a:lumMod val="50000"/>
                  </a:schemeClr>
                </a:solidFill>
                <a:hlinkClick r:id="rId8"/>
              </a:rPr>
              <a:t>jwood@osrhe.edu</a:t>
            </a:r>
            <a:endParaRPr lang="en-US" dirty="0">
              <a:solidFill>
                <a:schemeClr val="tx1">
                  <a:lumMod val="50000"/>
                </a:schemeClr>
              </a:solidFill>
            </a:endParaRPr>
          </a:p>
          <a:p>
            <a:pPr lvl="1"/>
            <a:endParaRPr lang="en-US" dirty="0">
              <a:solidFill>
                <a:schemeClr val="tx1">
                  <a:lumMod val="50000"/>
                </a:schemeClr>
              </a:solidFill>
            </a:endParaRPr>
          </a:p>
        </p:txBody>
      </p:sp>
    </p:spTree>
    <p:extLst>
      <p:ext uri="{BB962C8B-B14F-4D97-AF65-F5344CB8AC3E}">
        <p14:creationId xmlns:p14="http://schemas.microsoft.com/office/powerpoint/2010/main" val="8291977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9A3EC9-D70F-B3DB-C8C2-AC9D83EB2E0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2046BC1-2946-D995-E84B-EDAD2B13AE39}"/>
              </a:ext>
            </a:extLst>
          </p:cNvPr>
          <p:cNvSpPr>
            <a:spLocks noGrp="1"/>
          </p:cNvSpPr>
          <p:nvPr>
            <p:ph type="title"/>
          </p:nvPr>
        </p:nvSpPr>
        <p:spPr/>
        <p:txBody>
          <a:bodyPr>
            <a:normAutofit/>
          </a:bodyPr>
          <a:lstStyle/>
          <a:p>
            <a:r>
              <a:rPr lang="en-US" sz="3200" dirty="0"/>
              <a:t>payment by check</a:t>
            </a:r>
          </a:p>
        </p:txBody>
      </p:sp>
      <p:sp>
        <p:nvSpPr>
          <p:cNvPr id="3" name="Content Placeholder 2">
            <a:extLst>
              <a:ext uri="{FF2B5EF4-FFF2-40B4-BE49-F238E27FC236}">
                <a16:creationId xmlns:a16="http://schemas.microsoft.com/office/drawing/2014/main" id="{81C78799-0E4F-B7A2-9014-920F3EFB4294}"/>
              </a:ext>
            </a:extLst>
          </p:cNvPr>
          <p:cNvSpPr>
            <a:spLocks noGrp="1"/>
          </p:cNvSpPr>
          <p:nvPr>
            <p:ph sz="half" idx="1"/>
          </p:nvPr>
        </p:nvSpPr>
        <p:spPr>
          <a:xfrm>
            <a:off x="284481" y="1825625"/>
            <a:ext cx="10959252" cy="4484864"/>
          </a:xfrm>
        </p:spPr>
        <p:txBody>
          <a:bodyPr>
            <a:normAutofit/>
          </a:bodyPr>
          <a:lstStyle/>
          <a:p>
            <a:pPr marL="463550" indent="-463550">
              <a:spcBef>
                <a:spcPts val="0"/>
              </a:spcBef>
              <a:spcAft>
                <a:spcPts val="1200"/>
              </a:spcAft>
            </a:pPr>
            <a:r>
              <a:rPr lang="en-US" sz="2000" kern="100" dirty="0">
                <a:solidFill>
                  <a:schemeClr val="tx1">
                    <a:lumMod val="50000"/>
                  </a:schemeClr>
                </a:solidFill>
                <a:latin typeface="Aptos" panose="020B0004020202020204" pitchFamily="34" charset="0"/>
              </a:rPr>
              <a:t>If you send a paper check, PLEASE put it in the post </a:t>
            </a:r>
            <a:r>
              <a:rPr lang="en-US" sz="2000" b="1" i="1" kern="100" dirty="0">
                <a:solidFill>
                  <a:schemeClr val="tx1">
                    <a:lumMod val="50000"/>
                  </a:schemeClr>
                </a:solidFill>
                <a:latin typeface="Aptos" panose="020B0004020202020204" pitchFamily="34" charset="0"/>
              </a:rPr>
              <a:t>at least 30 days </a:t>
            </a:r>
            <a:r>
              <a:rPr lang="en-US" sz="2000" kern="100" dirty="0">
                <a:solidFill>
                  <a:schemeClr val="tx1">
                    <a:lumMod val="50000"/>
                  </a:schemeClr>
                </a:solidFill>
                <a:latin typeface="Aptos" panose="020B0004020202020204" pitchFamily="34" charset="0"/>
              </a:rPr>
              <a:t>before your due date. Why?</a:t>
            </a:r>
          </a:p>
          <a:p>
            <a:pPr marL="1035050" lvl="1" indent="-463550">
              <a:spcBef>
                <a:spcPts val="0"/>
              </a:spcBef>
              <a:spcAft>
                <a:spcPts val="1200"/>
              </a:spcAft>
            </a:pPr>
            <a:r>
              <a:rPr lang="en-US" sz="1800" kern="100" dirty="0">
                <a:solidFill>
                  <a:schemeClr val="tx1">
                    <a:lumMod val="50000"/>
                  </a:schemeClr>
                </a:solidFill>
                <a:latin typeface="Aptos" panose="020B0004020202020204" pitchFamily="34" charset="0"/>
              </a:rPr>
              <a:t>NC-SARA office is in Boulder, Colorado.</a:t>
            </a:r>
          </a:p>
          <a:p>
            <a:pPr marL="1035050" lvl="1" indent="-463550">
              <a:spcBef>
                <a:spcPts val="0"/>
              </a:spcBef>
              <a:spcAft>
                <a:spcPts val="1200"/>
              </a:spcAft>
            </a:pPr>
            <a:r>
              <a:rPr lang="en-US" sz="1800" kern="100" dirty="0">
                <a:solidFill>
                  <a:schemeClr val="tx1">
                    <a:lumMod val="50000"/>
                  </a:schemeClr>
                </a:solidFill>
                <a:latin typeface="Aptos" panose="020B0004020202020204" pitchFamily="34" charset="0"/>
              </a:rPr>
              <a:t>NC-SARA staff are all over the country: Massachusetts, Minnesota, Kentucky, California, Florida, and those are just the ones I know of. Just a very few actually live in and around Boulder.</a:t>
            </a:r>
          </a:p>
          <a:p>
            <a:pPr marL="1035050" lvl="1" indent="-463550">
              <a:spcBef>
                <a:spcPts val="0"/>
              </a:spcBef>
              <a:spcAft>
                <a:spcPts val="1200"/>
              </a:spcAft>
            </a:pPr>
            <a:r>
              <a:rPr lang="en-US" sz="1800" kern="100" dirty="0">
                <a:solidFill>
                  <a:schemeClr val="tx1">
                    <a:lumMod val="50000"/>
                  </a:schemeClr>
                </a:solidFill>
                <a:latin typeface="Aptos" panose="020B0004020202020204" pitchFamily="34" charset="0"/>
              </a:rPr>
              <a:t>They do not go into the office every day.</a:t>
            </a:r>
          </a:p>
          <a:p>
            <a:pPr marL="1035050" lvl="1" indent="-463550">
              <a:spcBef>
                <a:spcPts val="0"/>
              </a:spcBef>
              <a:spcAft>
                <a:spcPts val="1200"/>
              </a:spcAft>
            </a:pPr>
            <a:r>
              <a:rPr lang="en-US" sz="1800" kern="100" dirty="0">
                <a:solidFill>
                  <a:schemeClr val="tx1">
                    <a:lumMod val="50000"/>
                  </a:schemeClr>
                </a:solidFill>
                <a:latin typeface="Aptos" panose="020B0004020202020204" pitchFamily="34" charset="0"/>
              </a:rPr>
              <a:t>If your check gets there when the office is closed, and that day is the day of your expiration, </a:t>
            </a:r>
            <a:r>
              <a:rPr lang="en-US" sz="1800" i="1" kern="100" dirty="0">
                <a:solidFill>
                  <a:schemeClr val="tx1">
                    <a:lumMod val="50000"/>
                  </a:schemeClr>
                </a:solidFill>
                <a:latin typeface="Aptos" panose="020B0004020202020204" pitchFamily="34" charset="0"/>
              </a:rPr>
              <a:t>you will get an email telling you your participation is ended</a:t>
            </a:r>
            <a:r>
              <a:rPr lang="en-US" sz="1800" kern="100" dirty="0">
                <a:solidFill>
                  <a:schemeClr val="tx1">
                    <a:lumMod val="50000"/>
                  </a:schemeClr>
                </a:solidFill>
                <a:latin typeface="Aptos" panose="020B0004020202020204" pitchFamily="34" charset="0"/>
              </a:rPr>
              <a:t>.</a:t>
            </a:r>
          </a:p>
          <a:p>
            <a:pPr marL="1035050" lvl="1" indent="-463550">
              <a:spcBef>
                <a:spcPts val="0"/>
              </a:spcBef>
              <a:spcAft>
                <a:spcPts val="1200"/>
              </a:spcAft>
            </a:pPr>
            <a:r>
              <a:rPr lang="en-US" sz="1800" kern="100" dirty="0">
                <a:solidFill>
                  <a:schemeClr val="tx1">
                    <a:lumMod val="50000"/>
                  </a:schemeClr>
                </a:solidFill>
                <a:latin typeface="Aptos" panose="020B0004020202020204" pitchFamily="34" charset="0"/>
              </a:rPr>
              <a:t>Then you, NC-SARA staff, and I all get involved in a flurry of emails to establish that you did send a check, they aren’t in the office this week, yes, they’ll accept your efforts as good faith and not kick you out or charge you a late fee. </a:t>
            </a:r>
          </a:p>
        </p:txBody>
      </p:sp>
    </p:spTree>
    <p:extLst>
      <p:ext uri="{BB962C8B-B14F-4D97-AF65-F5344CB8AC3E}">
        <p14:creationId xmlns:p14="http://schemas.microsoft.com/office/powerpoint/2010/main" val="269643752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E818A-A7EF-9774-50CD-BD4BCBDDBD2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E57B15-3807-CBE1-5938-045934529FCA}"/>
              </a:ext>
            </a:extLst>
          </p:cNvPr>
          <p:cNvSpPr>
            <a:spLocks noGrp="1"/>
          </p:cNvSpPr>
          <p:nvPr>
            <p:ph type="title"/>
          </p:nvPr>
        </p:nvSpPr>
        <p:spPr/>
        <p:txBody>
          <a:bodyPr>
            <a:normAutofit/>
          </a:bodyPr>
          <a:lstStyle/>
          <a:p>
            <a:r>
              <a:rPr lang="en-US" sz="3200" dirty="0"/>
              <a:t>PLD Resources</a:t>
            </a:r>
          </a:p>
        </p:txBody>
      </p:sp>
      <p:pic>
        <p:nvPicPr>
          <p:cNvPr id="5" name="Picture 6" descr="Link to the Higher Education Licensure Pros website home page.">
            <a:hlinkClick r:id="rId2"/>
            <a:extLst>
              <a:ext uri="{FF2B5EF4-FFF2-40B4-BE49-F238E27FC236}">
                <a16:creationId xmlns:a16="http://schemas.microsoft.com/office/drawing/2014/main" id="{67A956CD-734F-A784-66AD-49089E029CFB}"/>
              </a:ext>
            </a:extLst>
          </p:cNvPr>
          <p:cNvPicPr>
            <a:picLocks noGrp="1" noChangeAspect="1"/>
          </p:cNvPicPr>
          <p:nvPr>
            <p:ph sz="half" idx="2"/>
          </p:nvPr>
        </p:nvPicPr>
        <p:blipFill>
          <a:blip r:embed="rId3" cstate="email">
            <a:extLst>
              <a:ext uri="{28A0092B-C50C-407E-A947-70E740481C1C}">
                <a14:useLocalDpi xmlns:a14="http://schemas.microsoft.com/office/drawing/2010/main" val="0"/>
              </a:ext>
            </a:extLst>
          </a:blip>
          <a:stretch>
            <a:fillRect/>
          </a:stretch>
        </p:blipFill>
        <p:spPr>
          <a:xfrm>
            <a:off x="347698" y="1775171"/>
            <a:ext cx="4908249" cy="1361221"/>
          </a:xfrm>
          <a:prstGeom prst="rect">
            <a:avLst/>
          </a:prstGeom>
        </p:spPr>
      </p:pic>
      <p:pic>
        <p:nvPicPr>
          <p:cNvPr id="6" name="Picture 3" descr="Link to the State Authorization Network homepage.">
            <a:hlinkClick r:id="rId4"/>
            <a:extLst>
              <a:ext uri="{FF2B5EF4-FFF2-40B4-BE49-F238E27FC236}">
                <a16:creationId xmlns:a16="http://schemas.microsoft.com/office/drawing/2014/main" id="{2A950710-79F5-2F40-2D53-80865D555B28}"/>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347697" y="4869417"/>
            <a:ext cx="2373037" cy="1212885"/>
          </a:xfrm>
          <a:prstGeom prst="rect">
            <a:avLst/>
          </a:prstGeom>
        </p:spPr>
      </p:pic>
      <p:sp>
        <p:nvSpPr>
          <p:cNvPr id="7" name="TextBox 6">
            <a:extLst>
              <a:ext uri="{FF2B5EF4-FFF2-40B4-BE49-F238E27FC236}">
                <a16:creationId xmlns:a16="http://schemas.microsoft.com/office/drawing/2014/main" id="{1BB1C042-A516-BF29-D33C-DC5FD1DDFD4D}"/>
              </a:ext>
            </a:extLst>
          </p:cNvPr>
          <p:cNvSpPr txBox="1"/>
          <p:nvPr/>
        </p:nvSpPr>
        <p:spPr>
          <a:xfrm>
            <a:off x="347697" y="6008194"/>
            <a:ext cx="4427585" cy="3231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500" b="0" i="0" u="none" strike="noStrike" kern="1200" cap="none" spc="0" normalizeH="0" baseline="0" noProof="0" dirty="0">
                <a:ln>
                  <a:noFill/>
                </a:ln>
                <a:solidFill>
                  <a:srgbClr val="464646"/>
                </a:solidFill>
                <a:effectLst/>
                <a:uLnTx/>
                <a:uFillTx/>
                <a:latin typeface="Arial" panose="020B0604020202020204"/>
                <a:ea typeface="+mn-ea"/>
                <a:cs typeface="+mn-cs"/>
                <a:hlinkClick r:id="rId6"/>
              </a:rPr>
              <a:t>SAN Professional Licensure Webpage</a:t>
            </a:r>
            <a:endParaRPr kumimoji="0" lang="en-US" sz="1500" b="0" i="0" u="none" strike="noStrike" kern="1200" cap="none" spc="0" normalizeH="0" baseline="0" noProof="0" dirty="0">
              <a:ln>
                <a:noFill/>
              </a:ln>
              <a:solidFill>
                <a:srgbClr val="464646"/>
              </a:solidFill>
              <a:effectLst/>
              <a:uLnTx/>
              <a:uFillTx/>
              <a:latin typeface="Arial" panose="020B0604020202020204"/>
              <a:ea typeface="+mn-ea"/>
              <a:cs typeface="+mn-cs"/>
            </a:endParaRPr>
          </a:p>
        </p:txBody>
      </p:sp>
      <p:sp>
        <p:nvSpPr>
          <p:cNvPr id="15" name="TextBox 14">
            <a:extLst>
              <a:ext uri="{FF2B5EF4-FFF2-40B4-BE49-F238E27FC236}">
                <a16:creationId xmlns:a16="http://schemas.microsoft.com/office/drawing/2014/main" id="{BC84D96B-86DE-19EE-FCB7-4C5E26E5C6D0}"/>
              </a:ext>
            </a:extLst>
          </p:cNvPr>
          <p:cNvSpPr txBox="1"/>
          <p:nvPr/>
        </p:nvSpPr>
        <p:spPr>
          <a:xfrm>
            <a:off x="347698" y="3300984"/>
            <a:ext cx="4908249" cy="163121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464646"/>
                </a:solidFill>
                <a:effectLst/>
                <a:uLnTx/>
                <a:uFillTx/>
                <a:latin typeface="Arial" panose="020B0604020202020204"/>
                <a:ea typeface="+mn-ea"/>
                <a:cs typeface="+mn-cs"/>
                <a:hlinkClick r:id="rId7"/>
              </a:rPr>
              <a:t>Professional Licensure: Should We Still Care?</a:t>
            </a:r>
            <a:r>
              <a:rPr kumimoji="0" lang="en-US" sz="1800" b="0" i="0" u="none" strike="noStrike" kern="1200" cap="none" spc="0" normalizeH="0" baseline="0" noProof="0" dirty="0">
                <a:ln>
                  <a:noFill/>
                </a:ln>
                <a:solidFill>
                  <a:srgbClr val="464646"/>
                </a:solidFill>
                <a:effectLst/>
                <a:uLnTx/>
                <a:uFillTx/>
                <a:latin typeface="Arial" panose="020B0604020202020204"/>
                <a:ea typeface="+mn-ea"/>
                <a:cs typeface="+mn-cs"/>
              </a:rPr>
              <a:t> </a:t>
            </a:r>
            <a:r>
              <a:rPr kumimoji="0" lang="en-US" sz="1300" b="0" i="0" u="none" strike="noStrike" kern="1200" cap="none" spc="0" normalizeH="0" baseline="0" noProof="0" dirty="0">
                <a:ln>
                  <a:noFill/>
                </a:ln>
                <a:solidFill>
                  <a:srgbClr val="464646"/>
                </a:solidFill>
                <a:effectLst/>
                <a:uLnTx/>
                <a:uFillTx/>
                <a:latin typeface="Arial" panose="020B0604020202020204"/>
                <a:ea typeface="+mn-ea"/>
                <a:cs typeface="+mn-cs"/>
              </a:rPr>
              <a:t>Presentation at Oklahoma SARA State Meeting, June 4, 2026. You can share the link and download the presentation.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You should contact Kris Maul at HELP with questions. He is a professional consultant so some services will carry a fee, but I’m sure he’ll be as helpful as possible.</a:t>
            </a:r>
          </a:p>
        </p:txBody>
      </p:sp>
      <p:sp>
        <p:nvSpPr>
          <p:cNvPr id="9" name="Content Placeholder 2">
            <a:extLst>
              <a:ext uri="{FF2B5EF4-FFF2-40B4-BE49-F238E27FC236}">
                <a16:creationId xmlns:a16="http://schemas.microsoft.com/office/drawing/2014/main" id="{B6FFAD0F-70D6-E308-EF3F-8ADC5F6FB4AB}"/>
              </a:ext>
            </a:extLst>
          </p:cNvPr>
          <p:cNvSpPr>
            <a:spLocks noGrp="1"/>
          </p:cNvSpPr>
          <p:nvPr>
            <p:ph sz="half" idx="1"/>
          </p:nvPr>
        </p:nvSpPr>
        <p:spPr>
          <a:xfrm>
            <a:off x="5802489" y="1775171"/>
            <a:ext cx="6245352" cy="4699711"/>
          </a:xfrm>
        </p:spPr>
        <p:txBody>
          <a:bodyPr>
            <a:normAutofit/>
          </a:bodyPr>
          <a:lstStyle/>
          <a:p>
            <a:pPr marL="0" indent="0">
              <a:lnSpc>
                <a:spcPct val="100000"/>
              </a:lnSpc>
              <a:spcAft>
                <a:spcPts val="1200"/>
              </a:spcAft>
              <a:buNone/>
            </a:pPr>
            <a:r>
              <a:rPr lang="en-US" sz="2400" b="1" dirty="0">
                <a:solidFill>
                  <a:schemeClr val="accent6"/>
                </a:solidFill>
              </a:rPr>
              <a:t>Regulations</a:t>
            </a:r>
          </a:p>
          <a:p>
            <a:pPr marL="465138" indent="-465138">
              <a:lnSpc>
                <a:spcPct val="100000"/>
              </a:lnSpc>
              <a:spcBef>
                <a:spcPts val="0"/>
              </a:spcBef>
              <a:spcAft>
                <a:spcPts val="1200"/>
              </a:spcAft>
            </a:pPr>
            <a:r>
              <a:rPr lang="en-US" sz="1400" dirty="0">
                <a:solidFill>
                  <a:schemeClr val="tx1">
                    <a:lumMod val="75000"/>
                  </a:schemeClr>
                </a:solidFill>
              </a:rPr>
              <a:t>PPA Certification: </a:t>
            </a:r>
            <a:r>
              <a:rPr lang="en-US" sz="1400" dirty="0">
                <a:hlinkClick r:id="rId8"/>
              </a:rPr>
              <a:t>34 CFR § 668.14 (b)(32)</a:t>
            </a:r>
            <a:endParaRPr lang="en-US" sz="1400" dirty="0"/>
          </a:p>
          <a:p>
            <a:pPr marL="465138" indent="-465138">
              <a:lnSpc>
                <a:spcPct val="100000"/>
              </a:lnSpc>
              <a:spcBef>
                <a:spcPts val="0"/>
              </a:spcBef>
              <a:spcAft>
                <a:spcPts val="1200"/>
              </a:spcAft>
            </a:pPr>
            <a:r>
              <a:rPr lang="en-US" sz="1400" dirty="0">
                <a:solidFill>
                  <a:schemeClr val="tx1">
                    <a:lumMod val="75000"/>
                  </a:schemeClr>
                </a:solidFill>
                <a:cs typeface="Times New Roman" panose="02020603050405020304" pitchFamily="18" charset="0"/>
              </a:rPr>
              <a:t>Public Disclosures: </a:t>
            </a:r>
            <a:r>
              <a:rPr lang="en-US" sz="1400" dirty="0">
                <a:solidFill>
                  <a:schemeClr val="accent5">
                    <a:lumMod val="50000"/>
                  </a:schemeClr>
                </a:solidFill>
                <a:cs typeface="Times New Roman" panose="02020603050405020304" pitchFamily="18" charset="0"/>
                <a:hlinkClick r:id="rId9"/>
              </a:rPr>
              <a:t>34 § 668.43(a)(5)(v)</a:t>
            </a:r>
            <a:endParaRPr lang="en-US" sz="1400" dirty="0">
              <a:solidFill>
                <a:schemeClr val="accent5">
                  <a:lumMod val="50000"/>
                </a:schemeClr>
              </a:solidFill>
              <a:cs typeface="Times New Roman" panose="02020603050405020304" pitchFamily="18" charset="0"/>
            </a:endParaRPr>
          </a:p>
          <a:p>
            <a:pPr marL="465138" indent="-465138">
              <a:lnSpc>
                <a:spcPct val="100000"/>
              </a:lnSpc>
              <a:spcBef>
                <a:spcPts val="0"/>
              </a:spcBef>
              <a:spcAft>
                <a:spcPts val="1200"/>
              </a:spcAft>
            </a:pPr>
            <a:r>
              <a:rPr lang="en-US" sz="1400" dirty="0">
                <a:solidFill>
                  <a:schemeClr val="tx1">
                    <a:lumMod val="75000"/>
                  </a:schemeClr>
                </a:solidFill>
              </a:rPr>
              <a:t>Individual Direct Disclosure: </a:t>
            </a:r>
            <a:r>
              <a:rPr lang="en-US" sz="1400" dirty="0">
                <a:hlinkClick r:id="rId9"/>
              </a:rPr>
              <a:t>34 CFR § 668.43(c)</a:t>
            </a:r>
            <a:endParaRPr lang="en-US" sz="1400" dirty="0"/>
          </a:p>
          <a:p>
            <a:pPr marL="0" indent="0">
              <a:lnSpc>
                <a:spcPct val="100000"/>
              </a:lnSpc>
              <a:buNone/>
            </a:pPr>
            <a:r>
              <a:rPr lang="en-US" sz="2400" b="1" dirty="0">
                <a:solidFill>
                  <a:schemeClr val="accent6"/>
                </a:solidFill>
              </a:rPr>
              <a:t>Sub-regulatory Guidance</a:t>
            </a:r>
          </a:p>
          <a:p>
            <a:pPr marL="466725" indent="-466725">
              <a:lnSpc>
                <a:spcPct val="100000"/>
              </a:lnSpc>
            </a:pPr>
            <a:r>
              <a:rPr lang="en-US" sz="1400" dirty="0">
                <a:hlinkClick r:id="rId10"/>
              </a:rPr>
              <a:t>USDE Certification Procedures – Questions and Answers</a:t>
            </a:r>
            <a:endParaRPr lang="en-US" sz="1400" dirty="0"/>
          </a:p>
          <a:p>
            <a:pPr marL="463550" lvl="1" indent="0">
              <a:lnSpc>
                <a:spcPct val="100000"/>
              </a:lnSpc>
              <a:spcBef>
                <a:spcPts val="0"/>
              </a:spcBef>
              <a:spcAft>
                <a:spcPts val="1200"/>
              </a:spcAft>
              <a:buNone/>
            </a:pPr>
            <a:r>
              <a:rPr lang="en-US" sz="1400" dirty="0">
                <a:solidFill>
                  <a:schemeClr val="tx1">
                    <a:lumMod val="75000"/>
                  </a:schemeClr>
                </a:solidFill>
              </a:rPr>
              <a:t>This page has guidance for GE Program Hours, Licensure Disclosure Requirements, and Transcript Withholding.</a:t>
            </a:r>
          </a:p>
          <a:p>
            <a:pPr marL="0" indent="0">
              <a:lnSpc>
                <a:spcPct val="100000"/>
              </a:lnSpc>
              <a:buNone/>
            </a:pPr>
            <a:r>
              <a:rPr lang="en-US" sz="2400" b="1" dirty="0">
                <a:solidFill>
                  <a:schemeClr val="accent6"/>
                </a:solidFill>
              </a:rPr>
              <a:t>Source</a:t>
            </a:r>
          </a:p>
          <a:p>
            <a:pPr marL="338138" indent="-338138">
              <a:lnSpc>
                <a:spcPct val="100000"/>
              </a:lnSpc>
              <a:spcAft>
                <a:spcPts val="1200"/>
              </a:spcAft>
            </a:pPr>
            <a:r>
              <a:rPr lang="en-US" sz="1400" dirty="0">
                <a:solidFill>
                  <a:schemeClr val="tx1">
                    <a:lumMod val="50000"/>
                  </a:schemeClr>
                </a:solidFill>
              </a:rPr>
              <a:t>All these links are from the HELP presentation and can also be found there.</a:t>
            </a:r>
          </a:p>
          <a:p>
            <a:pPr marL="0" indent="0">
              <a:lnSpc>
                <a:spcPct val="100000"/>
              </a:lnSpc>
              <a:spcAft>
                <a:spcPts val="1200"/>
              </a:spcAft>
              <a:buNone/>
            </a:pPr>
            <a:endParaRPr lang="en-US" dirty="0">
              <a:solidFill>
                <a:schemeClr val="tx1">
                  <a:lumMod val="75000"/>
                </a:schemeClr>
              </a:solidFill>
            </a:endParaRPr>
          </a:p>
          <a:p>
            <a:pPr marL="0" indent="0">
              <a:lnSpc>
                <a:spcPct val="100000"/>
              </a:lnSpc>
              <a:spcAft>
                <a:spcPts val="1200"/>
              </a:spcAft>
              <a:buNone/>
            </a:pPr>
            <a:endParaRPr lang="en-US" dirty="0">
              <a:solidFill>
                <a:schemeClr val="tx1">
                  <a:lumMod val="75000"/>
                </a:schemeClr>
              </a:solidFill>
            </a:endParaRPr>
          </a:p>
        </p:txBody>
      </p:sp>
    </p:spTree>
    <p:extLst>
      <p:ext uri="{BB962C8B-B14F-4D97-AF65-F5344CB8AC3E}">
        <p14:creationId xmlns:p14="http://schemas.microsoft.com/office/powerpoint/2010/main" val="246071250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23A218-98DC-2A9D-E99C-F452F34901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87D72F-4719-0EA6-9458-E3D00B9322CD}"/>
              </a:ext>
            </a:extLst>
          </p:cNvPr>
          <p:cNvSpPr>
            <a:spLocks noGrp="1"/>
          </p:cNvSpPr>
          <p:nvPr>
            <p:ph type="title"/>
          </p:nvPr>
        </p:nvSpPr>
        <p:spPr/>
        <p:txBody>
          <a:bodyPr>
            <a:normAutofit/>
          </a:bodyPr>
          <a:lstStyle/>
          <a:p>
            <a:r>
              <a:rPr lang="en-US" sz="3200" dirty="0"/>
              <a:t>Fed Regs – Federal resources</a:t>
            </a:r>
          </a:p>
        </p:txBody>
      </p:sp>
      <p:sp>
        <p:nvSpPr>
          <p:cNvPr id="45" name="TextBox 44">
            <a:extLst>
              <a:ext uri="{FF2B5EF4-FFF2-40B4-BE49-F238E27FC236}">
                <a16:creationId xmlns:a16="http://schemas.microsoft.com/office/drawing/2014/main" id="{6BAE9E24-CECA-6116-45FC-5CCC76B267A2}"/>
              </a:ext>
            </a:extLst>
          </p:cNvPr>
          <p:cNvSpPr txBox="1"/>
          <p:nvPr/>
        </p:nvSpPr>
        <p:spPr>
          <a:xfrm>
            <a:off x="146753" y="2758106"/>
            <a:ext cx="6242757" cy="3493264"/>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600"/>
              </a:spcAft>
              <a:buClr>
                <a:srgbClr val="004E9A"/>
              </a:buClr>
              <a:buSzTx/>
              <a:buFontTx/>
              <a:buNone/>
              <a:tabLst/>
              <a:defRPr/>
            </a:pPr>
            <a:r>
              <a:rPr kumimoji="0" lang="en-US" sz="1400" b="1" i="0" u="none" strike="noStrike" kern="1200" cap="none" spc="0" normalizeH="0" baseline="0" noProof="0" dirty="0">
                <a:ln>
                  <a:noFill/>
                </a:ln>
                <a:solidFill>
                  <a:srgbClr val="326820"/>
                </a:solidFill>
                <a:effectLst/>
                <a:uLnTx/>
                <a:uFillTx/>
                <a:latin typeface="Arial" panose="020B0604020202020204"/>
                <a:ea typeface="+mn-ea"/>
                <a:cs typeface="+mn-cs"/>
              </a:rPr>
              <a:t>How to Find the Final Rules</a:t>
            </a:r>
            <a:endParaRPr kumimoji="0" lang="en-US" sz="1400" b="1" i="0" u="none" strike="noStrike" kern="1200" cap="none" spc="0" normalizeH="0" baseline="0" noProof="0" dirty="0">
              <a:ln>
                <a:noFill/>
              </a:ln>
              <a:solidFill>
                <a:srgbClr val="326820"/>
              </a:solidFill>
              <a:effectLst/>
              <a:uLnTx/>
              <a:uFillTx/>
              <a:latin typeface="Arial" panose="020B0604020202020204"/>
              <a:ea typeface="+mn-ea"/>
              <a:cs typeface="+mn-cs"/>
              <a:hlinkClick r:id="rId2">
                <a:extLst>
                  <a:ext uri="{A12FA001-AC4F-418D-AE19-62706E023703}">
                    <ahyp:hlinkClr xmlns:ahyp="http://schemas.microsoft.com/office/drawing/2018/hyperlinkcolor" val="tx"/>
                  </a:ext>
                </a:extLst>
              </a:hlinkClick>
            </a:endParaRPr>
          </a:p>
          <a:p>
            <a:pPr marL="338138" marR="0" lvl="0" indent="-338138" algn="l" defTabSz="914400" rtl="0" eaLnBrk="1" fontAlgn="auto" latinLnBrk="0" hangingPunct="1">
              <a:lnSpc>
                <a:spcPct val="100000"/>
              </a:lnSpc>
              <a:spcBef>
                <a:spcPts val="0"/>
              </a:spcBef>
              <a:spcAft>
                <a:spcPts val="600"/>
              </a:spcAft>
              <a:buClr>
                <a:srgbClr val="004E9A"/>
              </a:buClr>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1CA6DF"/>
                </a:solidFill>
                <a:effectLst/>
                <a:uLnTx/>
                <a:uFillTx/>
                <a:latin typeface="Arial" panose="020B0604020202020204"/>
                <a:ea typeface="+mn-ea"/>
                <a:cs typeface="+mn-cs"/>
                <a:hlinkClick r:id="rId2">
                  <a:extLst>
                    <a:ext uri="{A12FA001-AC4F-418D-AE19-62706E023703}">
                      <ahyp:hlinkClr xmlns:ahyp="http://schemas.microsoft.com/office/drawing/2018/hyperlinkcolor" val="tx"/>
                    </a:ext>
                  </a:extLst>
                </a:hlinkClick>
              </a:rPr>
              <a:t>Federal Register</a:t>
            </a: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338138"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Where the Department publishes everything from Intent to Establish Neg Reg Committees to the final rules. Access information specific to USDE neg reg activity through the USDE Neg Reg links provided below.</a:t>
            </a:r>
          </a:p>
          <a:p>
            <a:pPr marL="225425"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338138" marR="0" lvl="0" indent="-338138" algn="l" defTabSz="914400" rtl="0" eaLnBrk="1" fontAlgn="auto" latinLnBrk="0" hangingPunct="1">
              <a:lnSpc>
                <a:spcPct val="100000"/>
              </a:lnSpc>
              <a:spcBef>
                <a:spcPts val="0"/>
              </a:spcBef>
              <a:spcAft>
                <a:spcPts val="600"/>
              </a:spcAft>
              <a:buClr>
                <a:srgbClr val="004E9A"/>
              </a:buClr>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hlinkClick r:id="rId3"/>
              </a:rPr>
              <a:t>Negotiated Rulemaking for Higher Education 2025</a:t>
            </a: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338138" marR="0" lvl="0" indent="-338138" algn="l" defTabSz="914400" rtl="0" eaLnBrk="1" fontAlgn="auto" latinLnBrk="0" hangingPunct="1">
              <a:lnSpc>
                <a:spcPct val="100000"/>
              </a:lnSpc>
              <a:spcBef>
                <a:spcPts val="0"/>
              </a:spcBef>
              <a:spcAft>
                <a:spcPts val="600"/>
              </a:spcAft>
              <a:buClr>
                <a:srgbClr val="004E9A"/>
              </a:buClr>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hlinkClick r:id="rId4"/>
              </a:rPr>
              <a:t>Negotiated Rulemaking for Higher Education 2026</a:t>
            </a: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338138"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On either page, click the link “Federal Register Notices and Fact Sheets” and scroll down looking for links named “Final Rule - …” to go to the final rule for each Committee in the Federal Register. </a:t>
            </a:r>
          </a:p>
          <a:p>
            <a:pPr marL="338138" marR="0" lvl="0" indent="0" algn="l" defTabSz="914400" rtl="0" eaLnBrk="1" fontAlgn="auto" latinLnBrk="0" hangingPunct="1">
              <a:lnSpc>
                <a:spcPct val="100000"/>
              </a:lnSpc>
              <a:spcBef>
                <a:spcPts val="0"/>
              </a:spcBef>
              <a:spcAft>
                <a:spcPts val="60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As of July 20, 2026, the 2026 page had only the Intent to Establish a Neg Reg Committee for the AIM Committee; the final rule had yet to be published.</a:t>
            </a:r>
            <a:endParaRPr kumimoji="0" lang="en-US" sz="1200" b="0" i="0" u="none" strike="noStrike" kern="1200" cap="none" spc="0" normalizeH="0" baseline="0" noProof="0" dirty="0">
              <a:ln>
                <a:noFill/>
              </a:ln>
              <a:solidFill>
                <a:srgbClr val="464646"/>
              </a:solidFill>
              <a:effectLst/>
              <a:uLnTx/>
              <a:uFillTx/>
              <a:latin typeface="Arial" panose="020B0604020202020204"/>
              <a:ea typeface="+mn-ea"/>
              <a:cs typeface="+mn-cs"/>
            </a:endParaRPr>
          </a:p>
        </p:txBody>
      </p:sp>
      <p:sp>
        <p:nvSpPr>
          <p:cNvPr id="4" name="TextBox 3">
            <a:extLst>
              <a:ext uri="{FF2B5EF4-FFF2-40B4-BE49-F238E27FC236}">
                <a16:creationId xmlns:a16="http://schemas.microsoft.com/office/drawing/2014/main" id="{C3CA1C91-4DA1-3212-C762-418A3550E059}"/>
              </a:ext>
            </a:extLst>
          </p:cNvPr>
          <p:cNvSpPr txBox="1"/>
          <p:nvPr/>
        </p:nvSpPr>
        <p:spPr>
          <a:xfrm>
            <a:off x="6938172" y="2758106"/>
            <a:ext cx="4605867" cy="3108543"/>
          </a:xfrm>
          <a:prstGeom prst="rect">
            <a:avLst/>
          </a:prstGeom>
          <a:noFill/>
        </p:spPr>
        <p:txBody>
          <a:bodyPr wrap="square" rtlCol="0">
            <a:spAutoFit/>
          </a:bodyPr>
          <a:lstStyle/>
          <a:p>
            <a:pPr marL="338138" marR="0" lvl="0" indent="-338138" algn="l" defTabSz="914400" rtl="0" eaLnBrk="1" fontAlgn="auto" latinLnBrk="0" hangingPunct="1">
              <a:lnSpc>
                <a:spcPct val="100000"/>
              </a:lnSpc>
              <a:spcBef>
                <a:spcPts val="0"/>
              </a:spcBef>
              <a:spcAft>
                <a:spcPts val="0"/>
              </a:spcAft>
              <a:buClr>
                <a:srgbClr val="004E9A"/>
              </a:buClr>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hlinkClick r:id="rId5"/>
              </a:rPr>
              <a:t>Code of Federal Regulations</a:t>
            </a: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338138"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The entire </a:t>
            </a:r>
            <a:r>
              <a:rPr kumimoji="0" lang="en-US" sz="1400" b="0" i="0" u="none" strike="noStrike" kern="1200" cap="none" spc="0" normalizeH="0" baseline="0" noProof="0" dirty="0" err="1">
                <a:ln>
                  <a:noFill/>
                </a:ln>
                <a:solidFill>
                  <a:srgbClr val="464646">
                    <a:lumMod val="50000"/>
                  </a:srgbClr>
                </a:solidFill>
                <a:effectLst/>
                <a:uLnTx/>
                <a:uFillTx/>
                <a:latin typeface="Arial" panose="020B0604020202020204"/>
                <a:ea typeface="+mn-ea"/>
                <a:cs typeface="+mn-cs"/>
              </a:rPr>
              <a:t>eCFR</a:t>
            </a:r>
            <a:r>
              <a:rPr kumimoji="0" lang="en-US" sz="1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t>
            </a:r>
            <a:endParaRPr kumimoji="0" lang="en-US" sz="1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hlinkClick r:id="rId6">
                <a:extLst>
                  <a:ext uri="{A12FA001-AC4F-418D-AE19-62706E023703}">
                    <ahyp:hlinkClr xmlns:ahyp="http://schemas.microsoft.com/office/drawing/2018/hyperlinkcolor" val="tx"/>
                  </a:ext>
                </a:extLst>
              </a:hlinkClick>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1CA6DF"/>
              </a:solidFill>
              <a:effectLst/>
              <a:uLnTx/>
              <a:uFillTx/>
              <a:latin typeface="Arial" panose="020B0604020202020204"/>
              <a:ea typeface="+mn-ea"/>
              <a:cs typeface="+mn-cs"/>
              <a:hlinkClick r:id="rId6">
                <a:extLst>
                  <a:ext uri="{A12FA001-AC4F-418D-AE19-62706E023703}">
                    <ahyp:hlinkClr xmlns:ahyp="http://schemas.microsoft.com/office/drawing/2018/hyperlinkcolor" val="tx"/>
                  </a:ext>
                </a:extLst>
              </a:hlinkClick>
            </a:endParaRPr>
          </a:p>
          <a:p>
            <a:pPr marL="338138" marR="0" lvl="0" indent="-338138" algn="l" defTabSz="914400" rtl="0" eaLnBrk="1" fontAlgn="auto" latinLnBrk="0" hangingPunct="1">
              <a:lnSpc>
                <a:spcPct val="100000"/>
              </a:lnSpc>
              <a:spcBef>
                <a:spcPts val="0"/>
              </a:spcBef>
              <a:spcAft>
                <a:spcPts val="0"/>
              </a:spcAft>
              <a:buClr>
                <a:srgbClr val="004E9A"/>
              </a:buClr>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1CA6DF"/>
                </a:solidFill>
                <a:effectLst/>
                <a:uLnTx/>
                <a:uFillTx/>
                <a:latin typeface="Arial" panose="020B0604020202020204"/>
                <a:ea typeface="+mn-ea"/>
                <a:cs typeface="+mn-cs"/>
                <a:hlinkClick r:id="rId6"/>
              </a:rPr>
              <a:t>Title 34 / Subtitle B / Chapter VI / Part 600, Institutional Eligibility Under the Higher Education Act of 1965, as Amended</a:t>
            </a:r>
            <a:endParaRPr kumimoji="0" lang="en-US" sz="1400" b="0" i="0" u="none" strike="noStrike" kern="1200" cap="none" spc="0" normalizeH="0" baseline="0" noProof="0" dirty="0">
              <a:ln>
                <a:noFill/>
              </a:ln>
              <a:solidFill>
                <a:srgbClr val="1CA6DF"/>
              </a:solidFill>
              <a:effectLst/>
              <a:uLnTx/>
              <a:uFillTx/>
              <a:latin typeface="Arial" panose="020B0604020202020204"/>
              <a:ea typeface="+mn-ea"/>
              <a:cs typeface="+mn-cs"/>
            </a:endParaRPr>
          </a:p>
          <a:p>
            <a:pPr marL="338138"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All the regulations regarding institutional eligibility for Title IV aid.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338138" marR="0" lvl="0" indent="-338138" algn="l" defTabSz="914400" rtl="0" eaLnBrk="1" fontAlgn="auto" latinLnBrk="0" hangingPunct="1">
              <a:lnSpc>
                <a:spcPct val="100000"/>
              </a:lnSpc>
              <a:spcBef>
                <a:spcPts val="0"/>
              </a:spcBef>
              <a:spcAft>
                <a:spcPts val="0"/>
              </a:spcAft>
              <a:buClr>
                <a:srgbClr val="004E9A"/>
              </a:buClr>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hlinkClick r:id="rId7"/>
              </a:rPr>
              <a:t>USDE Homeroom Blog</a:t>
            </a: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hlinkClick r:id="rId8"/>
            </a:endParaRPr>
          </a:p>
          <a:p>
            <a:pPr marL="338138" marR="0" lvl="0" indent="-338138" algn="l" defTabSz="914400" rtl="0" eaLnBrk="1" fontAlgn="auto" latinLnBrk="0" hangingPunct="1">
              <a:lnSpc>
                <a:spcPct val="100000"/>
              </a:lnSpc>
              <a:spcBef>
                <a:spcPts val="0"/>
              </a:spcBef>
              <a:spcAft>
                <a:spcPts val="0"/>
              </a:spcAft>
              <a:buClr>
                <a:srgbClr val="004E9A"/>
              </a:buClr>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hlinkClick r:id="rId8"/>
              </a:rPr>
              <a:t>White House Executive Orders</a:t>
            </a: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338138" marR="0" lvl="0" indent="-338138" algn="l" defTabSz="914400" rtl="0" eaLnBrk="1" fontAlgn="auto" latinLnBrk="0" hangingPunct="1">
              <a:lnSpc>
                <a:spcPct val="100000"/>
              </a:lnSpc>
              <a:spcBef>
                <a:spcPts val="0"/>
              </a:spcBef>
              <a:spcAft>
                <a:spcPts val="0"/>
              </a:spcAft>
              <a:buClr>
                <a:srgbClr val="004E9A"/>
              </a:buClr>
              <a:buSzTx/>
              <a:buFont typeface="Wingdings" panose="05000000000000000000" pitchFamily="2" charset="2"/>
              <a:buChar char="Ø"/>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hlinkClick r:id="rId9"/>
              </a:rPr>
              <a:t>USDE Newsroom</a:t>
            </a: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endParaRPr>
          </a:p>
        </p:txBody>
      </p:sp>
      <p:pic>
        <p:nvPicPr>
          <p:cNvPr id="6" name="Picture 5" descr="About - Department of Education Open Data Platform">
            <a:hlinkClick r:id="rId10"/>
            <a:extLst>
              <a:ext uri="{FF2B5EF4-FFF2-40B4-BE49-F238E27FC236}">
                <a16:creationId xmlns:a16="http://schemas.microsoft.com/office/drawing/2014/main" id="{6ACC943A-DFF6-2B3D-008D-E82DA5537FBF}"/>
              </a:ext>
            </a:extLst>
          </p:cNvPr>
          <p:cNvPicPr>
            <a:picLocks noChangeAspect="1"/>
          </p:cNvPicPr>
          <p:nvPr/>
        </p:nvPicPr>
        <p:blipFill>
          <a:blip r:embed="rId11"/>
          <a:stretch>
            <a:fillRect/>
          </a:stretch>
        </p:blipFill>
        <p:spPr>
          <a:xfrm>
            <a:off x="4145973" y="1801157"/>
            <a:ext cx="2792199" cy="817865"/>
          </a:xfrm>
          <a:prstGeom prst="rect">
            <a:avLst/>
          </a:prstGeom>
        </p:spPr>
      </p:pic>
      <p:pic>
        <p:nvPicPr>
          <p:cNvPr id="8" name="Picture 7" descr="Federal Register :: Home - Monday, July 20th">
            <a:hlinkClick r:id="rId2"/>
            <a:extLst>
              <a:ext uri="{FF2B5EF4-FFF2-40B4-BE49-F238E27FC236}">
                <a16:creationId xmlns:a16="http://schemas.microsoft.com/office/drawing/2014/main" id="{ABDD37C4-2C89-EF5D-BF91-6CAD7A27A1C4}"/>
              </a:ext>
            </a:extLst>
          </p:cNvPr>
          <p:cNvPicPr>
            <a:picLocks noChangeAspect="1"/>
          </p:cNvPicPr>
          <p:nvPr/>
        </p:nvPicPr>
        <p:blipFill>
          <a:blip r:embed="rId12"/>
          <a:stretch>
            <a:fillRect/>
          </a:stretch>
        </p:blipFill>
        <p:spPr>
          <a:xfrm>
            <a:off x="295399" y="1801157"/>
            <a:ext cx="2854430" cy="686161"/>
          </a:xfrm>
          <a:prstGeom prst="rect">
            <a:avLst/>
          </a:prstGeom>
        </p:spPr>
      </p:pic>
      <p:pic>
        <p:nvPicPr>
          <p:cNvPr id="10" name="Picture 5" descr="Link to the e Code of Federal Regulations website home page.">
            <a:hlinkClick r:id="rId5"/>
            <a:extLst>
              <a:ext uri="{FF2B5EF4-FFF2-40B4-BE49-F238E27FC236}">
                <a16:creationId xmlns:a16="http://schemas.microsoft.com/office/drawing/2014/main" id="{90267251-DBE8-71A1-2F78-FFD9537479D5}"/>
              </a:ext>
            </a:extLst>
          </p:cNvPr>
          <p:cNvPicPr>
            <a:picLocks noChangeAspect="1"/>
          </p:cNvPicPr>
          <p:nvPr/>
        </p:nvPicPr>
        <p:blipFill rotWithShape="1">
          <a:blip r:embed="rId13" cstate="email">
            <a:extLst>
              <a:ext uri="{28A0092B-C50C-407E-A947-70E740481C1C}">
                <a14:useLocalDpi xmlns:a14="http://schemas.microsoft.com/office/drawing/2010/main" val="0"/>
              </a:ext>
            </a:extLst>
          </a:blip>
          <a:srcRect/>
          <a:stretch/>
        </p:blipFill>
        <p:spPr>
          <a:xfrm>
            <a:off x="7575439" y="1832604"/>
            <a:ext cx="4090315" cy="654714"/>
          </a:xfrm>
          <a:prstGeom prst="rect">
            <a:avLst/>
          </a:prstGeom>
        </p:spPr>
      </p:pic>
    </p:spTree>
    <p:extLst>
      <p:ext uri="{BB962C8B-B14F-4D97-AF65-F5344CB8AC3E}">
        <p14:creationId xmlns:p14="http://schemas.microsoft.com/office/powerpoint/2010/main" val="268542719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DDF9E4-2CB2-B440-9B84-E0F9AB2CF73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2417E25-6C64-9E1D-B8BD-6D0C30B5091D}"/>
              </a:ext>
            </a:extLst>
          </p:cNvPr>
          <p:cNvSpPr>
            <a:spLocks noGrp="1"/>
          </p:cNvSpPr>
          <p:nvPr>
            <p:ph type="title"/>
          </p:nvPr>
        </p:nvSpPr>
        <p:spPr/>
        <p:txBody>
          <a:bodyPr>
            <a:normAutofit/>
          </a:bodyPr>
          <a:lstStyle/>
          <a:p>
            <a:r>
              <a:rPr lang="en-US" sz="3200" dirty="0"/>
              <a:t>Fed regs – other resources</a:t>
            </a:r>
          </a:p>
        </p:txBody>
      </p:sp>
      <p:pic>
        <p:nvPicPr>
          <p:cNvPr id="3" name="Graphic 1" descr="Logo of Thompson Coburn, LLP. Also a link to their homepage.">
            <a:hlinkClick r:id="rId2"/>
            <a:extLst>
              <a:ext uri="{FF2B5EF4-FFF2-40B4-BE49-F238E27FC236}">
                <a16:creationId xmlns:a16="http://schemas.microsoft.com/office/drawing/2014/main" id="{B234EE79-9F60-D611-CBCB-E0D66B1C77F4}"/>
              </a:ext>
            </a:extLst>
          </p:cNvPr>
          <p:cNvPicPr>
            <a:picLocks noChangeAspect="1"/>
          </p:cNvPicPr>
          <p:nvPr/>
        </p:nvPicPr>
        <p:blipFill rotWithShape="1">
          <a:blip>
            <a:extLst>
              <a:ext uri="{28A0092B-C50C-407E-A947-70E740481C1C}">
                <a14:useLocalDpi xmlns:a14="http://schemas.microsoft.com/office/drawing/2010/main" val="0"/>
              </a:ext>
              <a:ext uri="{96DAC541-7B7A-43D3-8B79-37D633B846F1}">
                <asvg:svgBlip xmlns:asvg="http://schemas.microsoft.com/office/drawing/2016/SVG/main" r:embed="rId3"/>
              </a:ext>
            </a:extLst>
          </a:blip>
          <a:srcRect t="14347" b="13670"/>
          <a:stretch/>
        </p:blipFill>
        <p:spPr>
          <a:xfrm>
            <a:off x="7575831" y="1797474"/>
            <a:ext cx="3423680" cy="847162"/>
          </a:xfrm>
          <a:prstGeom prst="rect">
            <a:avLst/>
          </a:prstGeom>
        </p:spPr>
      </p:pic>
      <p:sp>
        <p:nvSpPr>
          <p:cNvPr id="4" name="TextBox 6">
            <a:extLst>
              <a:ext uri="{FF2B5EF4-FFF2-40B4-BE49-F238E27FC236}">
                <a16:creationId xmlns:a16="http://schemas.microsoft.com/office/drawing/2014/main" id="{83ADD6C0-C8A9-6878-9BEB-9FD3185B5B19}"/>
              </a:ext>
            </a:extLst>
          </p:cNvPr>
          <p:cNvSpPr txBox="1"/>
          <p:nvPr/>
        </p:nvSpPr>
        <p:spPr>
          <a:xfrm>
            <a:off x="7473244" y="2920380"/>
            <a:ext cx="4528876" cy="320087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64646"/>
                </a:solidFill>
                <a:effectLst/>
                <a:uLnTx/>
                <a:uFillTx/>
                <a:latin typeface="Arial" panose="020B0604020202020204"/>
                <a:ea typeface="+mn-ea"/>
                <a:cs typeface="+mn-cs"/>
                <a:hlinkClick r:id="rId4"/>
              </a:rPr>
              <a:t>TC </a:t>
            </a:r>
            <a:r>
              <a:rPr kumimoji="0" lang="en-US" sz="1600" b="0" i="0" u="none" strike="noStrike" kern="1200" cap="none" spc="0" normalizeH="0" baseline="0" noProof="0" dirty="0" err="1">
                <a:ln>
                  <a:noFill/>
                </a:ln>
                <a:solidFill>
                  <a:srgbClr val="464646"/>
                </a:solidFill>
                <a:effectLst/>
                <a:uLnTx/>
                <a:uFillTx/>
                <a:latin typeface="Arial" panose="020B0604020202020204"/>
                <a:ea typeface="+mn-ea"/>
                <a:cs typeface="+mn-cs"/>
                <a:hlinkClick r:id="rId4"/>
              </a:rPr>
              <a:t>Regucation</a:t>
            </a:r>
            <a:r>
              <a:rPr kumimoji="0" lang="en-US" sz="1600" b="0" i="0" u="none" strike="noStrike" kern="1200" cap="none" spc="0" normalizeH="0" baseline="0" noProof="0" dirty="0">
                <a:ln>
                  <a:noFill/>
                </a:ln>
                <a:solidFill>
                  <a:srgbClr val="464646"/>
                </a:solidFill>
                <a:effectLst/>
                <a:uLnTx/>
                <a:uFillTx/>
                <a:latin typeface="Arial" panose="020B0604020202020204"/>
                <a:ea typeface="+mn-ea"/>
                <a:cs typeface="+mn-cs"/>
                <a:hlinkClick r:id="rId4"/>
              </a:rPr>
              <a:t> Blog</a:t>
            </a:r>
            <a:endParaRPr kumimoji="0" lang="en-US" sz="16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In addition to information blog posts about higher education law and regulations, they also announce upcoming webinars and other events here. Sign up to get notifications in your inbox.</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64646"/>
                </a:solidFill>
                <a:effectLst/>
                <a:uLnTx/>
                <a:uFillTx/>
                <a:latin typeface="Arial" panose="020B0604020202020204"/>
                <a:ea typeface="+mn-ea"/>
                <a:cs typeface="+mn-cs"/>
                <a:hlinkClick r:id="rId5"/>
              </a:rPr>
              <a:t>TC YouTube Channel</a:t>
            </a:r>
            <a:endParaRPr kumimoji="0" lang="en-US" sz="16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Videos of all their webinar presentations.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6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srgbClr val="464646"/>
                </a:solidFill>
                <a:effectLst/>
                <a:uLnTx/>
                <a:uFillTx/>
                <a:latin typeface="Arial" panose="020B0604020202020204"/>
                <a:ea typeface="+mn-ea"/>
                <a:cs typeface="+mn-cs"/>
                <a:hlinkClick r:id="rId6"/>
              </a:rPr>
              <a:t>Federal Regulatory Updates Presentation</a:t>
            </a:r>
            <a:endParaRPr kumimoji="0" lang="en-US" sz="16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300" b="0" i="0" u="none" strike="noStrike" kern="1200" cap="none" spc="0" normalizeH="0" baseline="0" noProof="0" dirty="0">
                <a:ln>
                  <a:noFill/>
                </a:ln>
                <a:solidFill>
                  <a:srgbClr val="464646"/>
                </a:solidFill>
                <a:effectLst/>
                <a:uLnTx/>
                <a:uFillTx/>
                <a:latin typeface="Arial" panose="020B0604020202020204"/>
                <a:ea typeface="+mn-ea"/>
                <a:cs typeface="+mn-cs"/>
              </a:rPr>
              <a:t>Presentation by Aaron Lacey at Oklahoma SARA State Meeting on June 2, 2026. You can share the link and download the presentation. Please remember! Some things will have changed since June 2.</a:t>
            </a:r>
          </a:p>
        </p:txBody>
      </p:sp>
      <p:pic>
        <p:nvPicPr>
          <p:cNvPr id="20" name="Picture 6" descr="Link to the homepage of the State Authorization Network.">
            <a:hlinkClick r:id="rId7"/>
            <a:extLst>
              <a:ext uri="{FF2B5EF4-FFF2-40B4-BE49-F238E27FC236}">
                <a16:creationId xmlns:a16="http://schemas.microsoft.com/office/drawing/2014/main" id="{2EFFD188-18F7-3914-3F24-0BB5A32ED4EE}"/>
              </a:ext>
              <a:ext uri="{C183D7F6-B498-43B3-948B-1728B52AA6E4}">
                <adec:decorative xmlns:adec="http://schemas.microsoft.com/office/drawing/2017/decorative" val="0"/>
              </a:ext>
            </a:extLst>
          </p:cNvPr>
          <p:cNvPicPr>
            <a:picLocks noChangeAspect="1"/>
          </p:cNvPicPr>
          <p:nvPr/>
        </p:nvPicPr>
        <p:blipFill>
          <a:blip r:embed="rId8" cstate="email">
            <a:extLst>
              <a:ext uri="{28A0092B-C50C-407E-A947-70E740481C1C}">
                <a14:useLocalDpi xmlns:a14="http://schemas.microsoft.com/office/drawing/2010/main" val="0"/>
              </a:ext>
            </a:extLst>
          </a:blip>
          <a:stretch>
            <a:fillRect/>
          </a:stretch>
        </p:blipFill>
        <p:spPr>
          <a:xfrm>
            <a:off x="4001296" y="1663861"/>
            <a:ext cx="2319366" cy="1185453"/>
          </a:xfrm>
          <a:prstGeom prst="rect">
            <a:avLst/>
          </a:prstGeom>
        </p:spPr>
      </p:pic>
      <p:pic>
        <p:nvPicPr>
          <p:cNvPr id="31" name="Picture 30">
            <a:extLst>
              <a:ext uri="{FF2B5EF4-FFF2-40B4-BE49-F238E27FC236}">
                <a16:creationId xmlns:a16="http://schemas.microsoft.com/office/drawing/2014/main" id="{9296EA79-F4FB-C309-97FF-1257AB7422FD}"/>
              </a:ext>
            </a:extLst>
          </p:cNvPr>
          <p:cNvPicPr>
            <a:picLocks noChangeAspect="1"/>
          </p:cNvPicPr>
          <p:nvPr/>
        </p:nvPicPr>
        <p:blipFill>
          <a:blip r:embed="rId9" cstate="email">
            <a:extLst>
              <a:ext uri="{28A0092B-C50C-407E-A947-70E740481C1C}">
                <a14:useLocalDpi xmlns:a14="http://schemas.microsoft.com/office/drawing/2010/main" val="0"/>
              </a:ext>
            </a:extLst>
          </a:blip>
          <a:stretch>
            <a:fillRect/>
          </a:stretch>
        </p:blipFill>
        <p:spPr>
          <a:xfrm>
            <a:off x="363264" y="1811559"/>
            <a:ext cx="2145796" cy="707137"/>
          </a:xfrm>
          <a:prstGeom prst="rect">
            <a:avLst/>
          </a:prstGeom>
        </p:spPr>
      </p:pic>
      <p:sp>
        <p:nvSpPr>
          <p:cNvPr id="32" name="TextBox 31">
            <a:extLst>
              <a:ext uri="{FF2B5EF4-FFF2-40B4-BE49-F238E27FC236}">
                <a16:creationId xmlns:a16="http://schemas.microsoft.com/office/drawing/2014/main" id="{B3027920-01F3-447B-A99A-8AB7BB508E2A}"/>
              </a:ext>
            </a:extLst>
          </p:cNvPr>
          <p:cNvSpPr txBox="1"/>
          <p:nvPr/>
        </p:nvSpPr>
        <p:spPr>
          <a:xfrm>
            <a:off x="363264" y="2849314"/>
            <a:ext cx="6285891" cy="332398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hlinkClick r:id="rId10"/>
              </a:rPr>
              <a:t>WCET Frontiers Blog</a:t>
            </a: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WCET experts publish posts about everything affecting distance education and state authorization and more (AI, accessibility, the Canvas attack, more!). Sign up to get notifications in your inbox.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hlinkClick r:id="rId11"/>
              </a:rPr>
              <a:t>SAN Federal Regulations</a:t>
            </a: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 and </a:t>
            </a: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hlinkClick r:id="rId12"/>
              </a:rPr>
              <a:t>SAN Compliance Management</a:t>
            </a: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Both excellent resources for foundational and background information on federal regulations and managing institutional compliance. A lot of info under Compliance Management is members-only, but a lot is free and available to the public.</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hlinkClick r:id="rId13"/>
              </a:rPr>
              <a:t>WCET &amp; SAN Policy Tracker | Policy Tracker</a:t>
            </a:r>
            <a:endPar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464646"/>
                </a:solidFill>
                <a:effectLst/>
                <a:uLnTx/>
                <a:uFillTx/>
                <a:latin typeface="Arial" panose="020B0604020202020204"/>
                <a:ea typeface="+mn-ea"/>
                <a:cs typeface="+mn-cs"/>
              </a:rPr>
              <a:t>An unbelievably useful site. May just replace everything else I’ve just given you. Covers federal statutes, regulations, and guidance, judicial actions and executive orders. Free and available to the public!</a:t>
            </a:r>
          </a:p>
        </p:txBody>
      </p:sp>
    </p:spTree>
    <p:extLst>
      <p:ext uri="{BB962C8B-B14F-4D97-AF65-F5344CB8AC3E}">
        <p14:creationId xmlns:p14="http://schemas.microsoft.com/office/powerpoint/2010/main" val="108230995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A83F93-7CB7-1E82-A033-665550E3BC3D}"/>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5EBD869F-BA51-F6AC-C51D-4D703C4A345F}"/>
              </a:ext>
            </a:extLst>
          </p:cNvPr>
          <p:cNvSpPr txBox="1">
            <a:spLocks/>
          </p:cNvSpPr>
          <p:nvPr/>
        </p:nvSpPr>
        <p:spPr>
          <a:xfrm>
            <a:off x="1011371" y="3795823"/>
            <a:ext cx="11180629" cy="2904174"/>
          </a:xfrm>
          <a:prstGeom prst="rect">
            <a:avLst/>
          </a:prstGeom>
          <a:solidFill>
            <a:srgbClr val="004E9A"/>
          </a:solidFill>
        </p:spPr>
        <p:txBody>
          <a:bodyPr anchor="ctr">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457200" marR="0" indent="0" algn="l" defTabSz="914400" rtl="0" eaLnBrk="1" fontAlgn="auto" latinLnBrk="0" hangingPunct="1">
              <a:lnSpc>
                <a:spcPct val="90000"/>
              </a:lnSpc>
              <a:spcBef>
                <a:spcPts val="500"/>
              </a:spcBef>
              <a:spcAft>
                <a:spcPts val="0"/>
              </a:spcAft>
              <a:buClr>
                <a:schemeClr val="accent6"/>
              </a:buClr>
              <a:buSzPct val="100000"/>
              <a:buFont typeface="Arial" panose="020B0604020202020204" pitchFamily="34" charset="0"/>
              <a:buNone/>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0"/>
              </a:spcBef>
              <a:buClr>
                <a:schemeClr val="bg1"/>
              </a:buClr>
            </a:pPr>
            <a:r>
              <a:rPr lang="en-US" dirty="0">
                <a:solidFill>
                  <a:schemeClr val="bg1"/>
                </a:solidFill>
              </a:rPr>
              <a:t>INNOVATION COUNCIL</a:t>
            </a:r>
          </a:p>
        </p:txBody>
      </p:sp>
    </p:spTree>
    <p:extLst>
      <p:ext uri="{BB962C8B-B14F-4D97-AF65-F5344CB8AC3E}">
        <p14:creationId xmlns:p14="http://schemas.microsoft.com/office/powerpoint/2010/main" val="868134041"/>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FB62831F-D402-A57F-992F-7AFF380C932B}"/>
              </a:ext>
            </a:extLst>
          </p:cNvPr>
          <p:cNvSpPr txBox="1"/>
          <p:nvPr/>
        </p:nvSpPr>
        <p:spPr>
          <a:xfrm>
            <a:off x="8171152" y="1534746"/>
            <a:ext cx="3010765" cy="369332"/>
          </a:xfrm>
          <a:prstGeom prst="rect">
            <a:avLst/>
          </a:prstGeom>
          <a:gradFill flip="none" rotWithShape="1">
            <a:gsLst>
              <a:gs pos="0">
                <a:schemeClr val="accent4">
                  <a:lumMod val="5000"/>
                  <a:lumOff val="95000"/>
                </a:schemeClr>
              </a:gs>
              <a:gs pos="74000">
                <a:schemeClr val="accent4">
                  <a:lumMod val="45000"/>
                  <a:lumOff val="55000"/>
                </a:schemeClr>
              </a:gs>
              <a:gs pos="83000">
                <a:schemeClr val="accent4">
                  <a:lumMod val="45000"/>
                  <a:lumOff val="55000"/>
                </a:schemeClr>
              </a:gs>
              <a:gs pos="100000">
                <a:schemeClr val="accent4">
                  <a:lumMod val="30000"/>
                  <a:lumOff val="70000"/>
                </a:schemeClr>
              </a:gs>
            </a:gsLst>
            <a:lin ang="5400000" scaled="1"/>
            <a:tileRect/>
          </a:gradFill>
        </p:spPr>
        <p:txBody>
          <a:bodyPr wrap="square">
            <a:spAutoFit/>
          </a:bodyPr>
          <a:lstStyle/>
          <a:p>
            <a:pPr algn="ctr"/>
            <a:r>
              <a:rPr lang="en-US" b="1" dirty="0">
                <a:solidFill>
                  <a:schemeClr val="tx1">
                    <a:lumMod val="50000"/>
                  </a:schemeClr>
                </a:solidFill>
                <a:effectLst/>
                <a:latin typeface="Times New Roman" panose="02020603050405020304" pitchFamily="18" charset="0"/>
                <a:cs typeface="Times New Roman" panose="02020603050405020304" pitchFamily="18" charset="0"/>
              </a:rPr>
              <a:t>OKInnovationCouncil.org</a:t>
            </a:r>
            <a:endParaRPr lang="en-US" b="1" dirty="0">
              <a:solidFill>
                <a:schemeClr val="tx1">
                  <a:lumMod val="50000"/>
                </a:schemeClr>
              </a:solidFill>
              <a:latin typeface="Times New Roman" panose="02020603050405020304" pitchFamily="18" charset="0"/>
              <a:cs typeface="Times New Roman" panose="02020603050405020304" pitchFamily="18" charset="0"/>
            </a:endParaRPr>
          </a:p>
        </p:txBody>
      </p:sp>
      <p:sp>
        <p:nvSpPr>
          <p:cNvPr id="2" name="Title 1">
            <a:extLst>
              <a:ext uri="{FF2B5EF4-FFF2-40B4-BE49-F238E27FC236}">
                <a16:creationId xmlns:a16="http://schemas.microsoft.com/office/drawing/2014/main" id="{AF17D43B-883B-5292-C962-BEB1B4438D53}"/>
              </a:ext>
            </a:extLst>
          </p:cNvPr>
          <p:cNvSpPr>
            <a:spLocks noGrp="1"/>
          </p:cNvSpPr>
          <p:nvPr>
            <p:ph type="title"/>
          </p:nvPr>
        </p:nvSpPr>
        <p:spPr/>
        <p:txBody>
          <a:bodyPr>
            <a:normAutofit/>
          </a:bodyPr>
          <a:lstStyle/>
          <a:p>
            <a:pPr>
              <a:tabLst>
                <a:tab pos="1030288" algn="l"/>
              </a:tabLst>
            </a:pPr>
            <a:r>
              <a:rPr lang="en-US" sz="3200" dirty="0"/>
              <a:t>2.30 Innovation council</a:t>
            </a:r>
          </a:p>
        </p:txBody>
      </p:sp>
      <p:sp>
        <p:nvSpPr>
          <p:cNvPr id="3" name="Content Placeholder 2">
            <a:extLst>
              <a:ext uri="{FF2B5EF4-FFF2-40B4-BE49-F238E27FC236}">
                <a16:creationId xmlns:a16="http://schemas.microsoft.com/office/drawing/2014/main" id="{C6285F0B-1A92-5ADE-EE04-BB4E088791F5}"/>
              </a:ext>
            </a:extLst>
          </p:cNvPr>
          <p:cNvSpPr>
            <a:spLocks noGrp="1"/>
          </p:cNvSpPr>
          <p:nvPr>
            <p:ph idx="1"/>
          </p:nvPr>
        </p:nvSpPr>
        <p:spPr>
          <a:xfrm>
            <a:off x="158497" y="1904078"/>
            <a:ext cx="11656776" cy="4621259"/>
          </a:xfrm>
        </p:spPr>
        <p:txBody>
          <a:bodyPr>
            <a:normAutofit fontScale="77500" lnSpcReduction="20000"/>
          </a:bodyPr>
          <a:lstStyle/>
          <a:p>
            <a:pPr marL="457200" indent="-457200">
              <a:lnSpc>
                <a:spcPct val="120000"/>
              </a:lnSpc>
            </a:pPr>
            <a:r>
              <a:rPr lang="en-US" sz="2300" dirty="0">
                <a:solidFill>
                  <a:schemeClr val="tx1">
                    <a:lumMod val="50000"/>
                  </a:schemeClr>
                </a:solidFill>
                <a:latin typeface="Arial" panose="020B0604020202020204" pitchFamily="34" charset="0"/>
                <a:cs typeface="Arial" panose="020B0604020202020204" pitchFamily="34" charset="0"/>
              </a:rPr>
              <a:t>2.30.1 Purpose</a:t>
            </a:r>
          </a:p>
          <a:p>
            <a:pPr marL="1028700" lvl="1" indent="-457200">
              <a:lnSpc>
                <a:spcPct val="120000"/>
              </a:lnSpc>
            </a:pPr>
            <a:r>
              <a:rPr lang="en-US" sz="2000" b="0" i="0" u="none" strike="noStrike" dirty="0">
                <a:solidFill>
                  <a:schemeClr val="tx1">
                    <a:lumMod val="50000"/>
                  </a:schemeClr>
                </a:solidFill>
                <a:effectLst/>
                <a:latin typeface="Arial" panose="020B0604020202020204" pitchFamily="34" charset="0"/>
                <a:cs typeface="Arial" panose="020B0604020202020204" pitchFamily="34" charset="0"/>
              </a:rPr>
              <a:t>The purpose of the Innovation Council (IC) is to advance educational innovation across Oklahoma’s higher education institutions by fostering collaboration, supporting evidence-based practices, and promoting student success and institutional excellence.</a:t>
            </a:r>
            <a:r>
              <a:rPr lang="en-US" sz="2000" b="0" i="0" dirty="0">
                <a:solidFill>
                  <a:schemeClr val="tx1">
                    <a:lumMod val="50000"/>
                  </a:schemeClr>
                </a:solidFill>
                <a:effectLst/>
                <a:latin typeface="Arial" panose="020B0604020202020204" pitchFamily="34" charset="0"/>
                <a:cs typeface="Arial" panose="020B0604020202020204" pitchFamily="34" charset="0"/>
              </a:rPr>
              <a:t> </a:t>
            </a:r>
            <a:endParaRPr lang="en-US" sz="2000" dirty="0">
              <a:solidFill>
                <a:schemeClr val="tx1">
                  <a:lumMod val="50000"/>
                </a:schemeClr>
              </a:solidFill>
              <a:latin typeface="Arial" panose="020B0604020202020204" pitchFamily="34" charset="0"/>
              <a:cs typeface="Arial" panose="020B0604020202020204" pitchFamily="34" charset="0"/>
            </a:endParaRPr>
          </a:p>
          <a:p>
            <a:pPr marL="457200" indent="-457200">
              <a:lnSpc>
                <a:spcPct val="120000"/>
              </a:lnSpc>
            </a:pPr>
            <a:r>
              <a:rPr lang="en-US" sz="2300" dirty="0">
                <a:solidFill>
                  <a:schemeClr val="tx1">
                    <a:lumMod val="50000"/>
                  </a:schemeClr>
                </a:solidFill>
                <a:latin typeface="Arial" panose="020B0604020202020204" pitchFamily="34" charset="0"/>
                <a:cs typeface="Arial" panose="020B0604020202020204" pitchFamily="34" charset="0"/>
              </a:rPr>
              <a:t>Standing Committees:</a:t>
            </a:r>
          </a:p>
          <a:p>
            <a:pPr marL="914400" lvl="1" indent="-457200" fontAlgn="base">
              <a:lnSpc>
                <a:spcPct val="120000"/>
              </a:lnSpc>
            </a:pPr>
            <a:r>
              <a:rPr lang="en-US" sz="2100" b="1" dirty="0">
                <a:solidFill>
                  <a:schemeClr val="tx1">
                    <a:lumMod val="50000"/>
                  </a:schemeClr>
                </a:solidFill>
                <a:latin typeface="Arial" panose="020B0604020202020204" pitchFamily="34" charset="0"/>
                <a:cs typeface="Arial" panose="020B0604020202020204" pitchFamily="34" charset="0"/>
              </a:rPr>
              <a:t>AI Impact Committee</a:t>
            </a:r>
            <a:endParaRPr lang="en-US" sz="2100" b="1" u="sng" dirty="0">
              <a:solidFill>
                <a:schemeClr val="tx1">
                  <a:lumMod val="50000"/>
                </a:schemeClr>
              </a:solidFill>
              <a:latin typeface="Arial" panose="020B0604020202020204" pitchFamily="34" charset="0"/>
              <a:cs typeface="Arial" panose="020B0604020202020204" pitchFamily="34" charset="0"/>
            </a:endParaRPr>
          </a:p>
          <a:p>
            <a:pPr marL="1371600" lvl="2" indent="-457200" fontAlgn="base">
              <a:lnSpc>
                <a:spcPct val="120000"/>
              </a:lnSpc>
            </a:pPr>
            <a:r>
              <a:rPr lang="en-US" sz="1800" dirty="0">
                <a:solidFill>
                  <a:schemeClr val="tx1">
                    <a:lumMod val="50000"/>
                  </a:schemeClr>
                </a:solidFill>
                <a:latin typeface="Arial" panose="020B0604020202020204" pitchFamily="34" charset="0"/>
                <a:cs typeface="Arial" panose="020B0604020202020204" pitchFamily="34" charset="0"/>
              </a:rPr>
              <a:t>The AI Impact Committee serves to establish best practices for ethical and responsible use of Artificial Intelligence in academia. </a:t>
            </a:r>
          </a:p>
          <a:p>
            <a:pPr marL="914400" lvl="1" indent="-457200" fontAlgn="base">
              <a:lnSpc>
                <a:spcPct val="120000"/>
              </a:lnSpc>
            </a:pPr>
            <a:r>
              <a:rPr lang="en-US" sz="2100" b="1" dirty="0">
                <a:solidFill>
                  <a:schemeClr val="tx1">
                    <a:lumMod val="50000"/>
                  </a:schemeClr>
                </a:solidFill>
                <a:latin typeface="Arial" panose="020B0604020202020204" pitchFamily="34" charset="0"/>
                <a:cs typeface="Arial" panose="020B0604020202020204" pitchFamily="34" charset="0"/>
              </a:rPr>
              <a:t>Online Learning Committee</a:t>
            </a:r>
            <a:endParaRPr lang="en-US" sz="2100" b="1" u="sng" dirty="0">
              <a:solidFill>
                <a:schemeClr val="tx1">
                  <a:lumMod val="50000"/>
                </a:schemeClr>
              </a:solidFill>
              <a:latin typeface="Arial" panose="020B0604020202020204" pitchFamily="34" charset="0"/>
              <a:cs typeface="Arial" panose="020B0604020202020204" pitchFamily="34" charset="0"/>
            </a:endParaRPr>
          </a:p>
          <a:p>
            <a:pPr marL="1371600" lvl="2" indent="-457200" fontAlgn="base">
              <a:lnSpc>
                <a:spcPct val="120000"/>
              </a:lnSpc>
            </a:pPr>
            <a:r>
              <a:rPr lang="en-US" sz="1800" dirty="0">
                <a:solidFill>
                  <a:schemeClr val="tx1">
                    <a:lumMod val="50000"/>
                  </a:schemeClr>
                </a:solidFill>
                <a:latin typeface="Arial" panose="020B0604020202020204" pitchFamily="34" charset="0"/>
                <a:cs typeface="Arial" panose="020B0604020202020204" pitchFamily="34" charset="0"/>
              </a:rPr>
              <a:t>The Online Learning Committee serves to establish and promote shared standards and evidence-based practices for online course design, delivery, accessibility, and continuous improvement. This committee will make recommendations on quality assurance metrics and convenings. </a:t>
            </a:r>
          </a:p>
          <a:p>
            <a:pPr marL="914400" lvl="1" indent="-457200" fontAlgn="base">
              <a:lnSpc>
                <a:spcPct val="120000"/>
              </a:lnSpc>
            </a:pPr>
            <a:r>
              <a:rPr lang="en-US" sz="2100" b="1" dirty="0">
                <a:solidFill>
                  <a:schemeClr val="tx1">
                    <a:lumMod val="50000"/>
                  </a:schemeClr>
                </a:solidFill>
                <a:latin typeface="Arial" panose="020B0604020202020204" pitchFamily="34" charset="0"/>
                <a:cs typeface="Arial" panose="020B0604020202020204" pitchFamily="34" charset="0"/>
              </a:rPr>
              <a:t>Open Educational Resources Committee</a:t>
            </a:r>
            <a:endParaRPr lang="en-US" sz="2100" b="1" u="sng" dirty="0">
              <a:solidFill>
                <a:schemeClr val="tx1">
                  <a:lumMod val="50000"/>
                </a:schemeClr>
              </a:solidFill>
              <a:latin typeface="Arial" panose="020B0604020202020204" pitchFamily="34" charset="0"/>
              <a:cs typeface="Arial" panose="020B0604020202020204" pitchFamily="34" charset="0"/>
            </a:endParaRPr>
          </a:p>
          <a:p>
            <a:pPr marL="1371600" lvl="2" indent="-457200" fontAlgn="base">
              <a:lnSpc>
                <a:spcPct val="120000"/>
              </a:lnSpc>
            </a:pPr>
            <a:r>
              <a:rPr lang="en-US" sz="1800" dirty="0">
                <a:solidFill>
                  <a:schemeClr val="tx1">
                    <a:lumMod val="50000"/>
                  </a:schemeClr>
                </a:solidFill>
                <a:latin typeface="Arial" panose="020B0604020202020204" pitchFamily="34" charset="0"/>
                <a:cs typeface="Arial" panose="020B0604020202020204" pitchFamily="34" charset="0"/>
              </a:rPr>
              <a:t>The Open Educational Resources Committee (OER) serves to provide best practices in OER adoption, creation, and affordability projects that expand access and reduce costs. </a:t>
            </a:r>
          </a:p>
          <a:p>
            <a:pPr marL="914400" lvl="1" indent="-457200" fontAlgn="base">
              <a:lnSpc>
                <a:spcPct val="120000"/>
              </a:lnSpc>
            </a:pPr>
            <a:r>
              <a:rPr lang="en-US" sz="2100" b="1" dirty="0">
                <a:solidFill>
                  <a:schemeClr val="tx1">
                    <a:lumMod val="50000"/>
                  </a:schemeClr>
                </a:solidFill>
                <a:latin typeface="Arial" panose="020B0604020202020204" pitchFamily="34" charset="0"/>
                <a:cs typeface="Arial" panose="020B0604020202020204" pitchFamily="34" charset="0"/>
              </a:rPr>
              <a:t>Accessibility Committee</a:t>
            </a:r>
            <a:endParaRPr lang="en-US" sz="2100" b="1" u="sng" dirty="0">
              <a:solidFill>
                <a:schemeClr val="tx1">
                  <a:lumMod val="50000"/>
                </a:schemeClr>
              </a:solidFill>
              <a:latin typeface="Arial" panose="020B0604020202020204" pitchFamily="34" charset="0"/>
              <a:cs typeface="Arial" panose="020B0604020202020204" pitchFamily="34" charset="0"/>
            </a:endParaRPr>
          </a:p>
          <a:p>
            <a:pPr marL="1371600" lvl="2" indent="-457200" fontAlgn="base">
              <a:lnSpc>
                <a:spcPct val="120000"/>
              </a:lnSpc>
            </a:pPr>
            <a:r>
              <a:rPr lang="en-US" sz="1800" dirty="0">
                <a:solidFill>
                  <a:schemeClr val="tx1">
                    <a:lumMod val="50000"/>
                  </a:schemeClr>
                </a:solidFill>
                <a:latin typeface="Arial" panose="020B0604020202020204" pitchFamily="34" charset="0"/>
                <a:cs typeface="Arial" panose="020B0604020202020204" pitchFamily="34" charset="0"/>
              </a:rPr>
              <a:t>The Accessibility Committee will provide best practices and shared standards of course design and accessibility support.</a:t>
            </a:r>
          </a:p>
          <a:p>
            <a:endParaRPr lang="en-US" dirty="0">
              <a:solidFill>
                <a:schemeClr val="tx1">
                  <a:lumMod val="50000"/>
                </a:schemeClr>
              </a:solidFill>
            </a:endParaRPr>
          </a:p>
        </p:txBody>
      </p:sp>
      <p:pic>
        <p:nvPicPr>
          <p:cNvPr id="5" name="Picture 4">
            <a:extLst>
              <a:ext uri="{FF2B5EF4-FFF2-40B4-BE49-F238E27FC236}">
                <a16:creationId xmlns:a16="http://schemas.microsoft.com/office/drawing/2014/main" id="{83B5CB44-C78F-E896-1649-50D73F1FC5BD}"/>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7410450" y="650366"/>
            <a:ext cx="4532170" cy="679893"/>
          </a:xfrm>
          <a:prstGeom prst="rect">
            <a:avLst/>
          </a:prstGeom>
        </p:spPr>
      </p:pic>
    </p:spTree>
    <p:extLst>
      <p:ext uri="{BB962C8B-B14F-4D97-AF65-F5344CB8AC3E}">
        <p14:creationId xmlns:p14="http://schemas.microsoft.com/office/powerpoint/2010/main" val="333577395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914F7C9-0A1B-336E-606F-9484478F797A}"/>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B159730D-9A37-409F-617A-5AAAD02ED1B3}"/>
              </a:ext>
            </a:extLst>
          </p:cNvPr>
          <p:cNvSpPr txBox="1">
            <a:spLocks/>
          </p:cNvSpPr>
          <p:nvPr/>
        </p:nvSpPr>
        <p:spPr>
          <a:xfrm>
            <a:off x="1011371" y="3795823"/>
            <a:ext cx="11180629" cy="2904174"/>
          </a:xfrm>
          <a:prstGeom prst="rect">
            <a:avLst/>
          </a:prstGeom>
          <a:solidFill>
            <a:srgbClr val="004E9A"/>
          </a:solidFill>
        </p:spPr>
        <p:txBody>
          <a:bodyPr anchor="ctr">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457200" marR="0" indent="0" algn="l" defTabSz="914400" rtl="0" eaLnBrk="1" fontAlgn="auto" latinLnBrk="0" hangingPunct="1">
              <a:lnSpc>
                <a:spcPct val="90000"/>
              </a:lnSpc>
              <a:spcBef>
                <a:spcPts val="500"/>
              </a:spcBef>
              <a:spcAft>
                <a:spcPts val="0"/>
              </a:spcAft>
              <a:buClr>
                <a:schemeClr val="accent6"/>
              </a:buClr>
              <a:buSzPct val="100000"/>
              <a:buFont typeface="Arial" panose="020B0604020202020204" pitchFamily="34" charset="0"/>
              <a:buNone/>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0"/>
              </a:spcBef>
              <a:buClr>
                <a:schemeClr val="bg1"/>
              </a:buClr>
            </a:pPr>
            <a:r>
              <a:rPr lang="en-US" dirty="0">
                <a:solidFill>
                  <a:schemeClr val="bg1"/>
                </a:solidFill>
              </a:rPr>
              <a:t>TEACHER EDUCATION</a:t>
            </a:r>
          </a:p>
        </p:txBody>
      </p:sp>
    </p:spTree>
    <p:extLst>
      <p:ext uri="{BB962C8B-B14F-4D97-AF65-F5344CB8AC3E}">
        <p14:creationId xmlns:p14="http://schemas.microsoft.com/office/powerpoint/2010/main" val="81862405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AAB44F-B5DB-1A2E-7E69-36335280D9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99692EB-CCC5-F711-AF88-EC8B9AFF997B}"/>
              </a:ext>
            </a:extLst>
          </p:cNvPr>
          <p:cNvSpPr>
            <a:spLocks noGrp="1"/>
          </p:cNvSpPr>
          <p:nvPr>
            <p:ph type="title"/>
          </p:nvPr>
        </p:nvSpPr>
        <p:spPr/>
        <p:txBody>
          <a:bodyPr>
            <a:normAutofit/>
          </a:bodyPr>
          <a:lstStyle/>
          <a:p>
            <a:pPr>
              <a:tabLst>
                <a:tab pos="1030288" algn="l"/>
              </a:tabLst>
            </a:pPr>
            <a:r>
              <a:rPr lang="en-US" sz="3200" dirty="0"/>
              <a:t>3.21	teacher education</a:t>
            </a:r>
          </a:p>
        </p:txBody>
      </p:sp>
      <p:sp>
        <p:nvSpPr>
          <p:cNvPr id="3" name="Content Placeholder 2">
            <a:extLst>
              <a:ext uri="{FF2B5EF4-FFF2-40B4-BE49-F238E27FC236}">
                <a16:creationId xmlns:a16="http://schemas.microsoft.com/office/drawing/2014/main" id="{68866A6B-BA64-F40D-1B92-E95EB673319E}"/>
              </a:ext>
            </a:extLst>
          </p:cNvPr>
          <p:cNvSpPr>
            <a:spLocks noGrp="1"/>
          </p:cNvSpPr>
          <p:nvPr>
            <p:ph idx="1"/>
          </p:nvPr>
        </p:nvSpPr>
        <p:spPr>
          <a:xfrm>
            <a:off x="158497" y="1889761"/>
            <a:ext cx="11656776" cy="4635576"/>
          </a:xfrm>
        </p:spPr>
        <p:txBody>
          <a:bodyPr>
            <a:normAutofit/>
          </a:bodyPr>
          <a:lstStyle/>
          <a:p>
            <a:pPr marL="457200" indent="-457200">
              <a:lnSpc>
                <a:spcPct val="100000"/>
              </a:lnSpc>
            </a:pPr>
            <a:r>
              <a:rPr lang="en-US" sz="2400" dirty="0">
                <a:solidFill>
                  <a:schemeClr val="tx1">
                    <a:lumMod val="50000"/>
                  </a:schemeClr>
                </a:solidFill>
              </a:rPr>
              <a:t>3.21.1 Purpose</a:t>
            </a:r>
          </a:p>
          <a:p>
            <a:pPr marL="914400" lvl="1" indent="-457200">
              <a:lnSpc>
                <a:spcPct val="100000"/>
              </a:lnSpc>
            </a:pPr>
            <a:r>
              <a:rPr lang="en-US" sz="1800" dirty="0">
                <a:solidFill>
                  <a:schemeClr val="tx1">
                    <a:lumMod val="50000"/>
                  </a:schemeClr>
                </a:solidFill>
              </a:rPr>
              <a:t>Improve teacher education quality</a:t>
            </a:r>
          </a:p>
          <a:p>
            <a:pPr marL="914400" lvl="1" indent="-457200">
              <a:lnSpc>
                <a:spcPct val="100000"/>
              </a:lnSpc>
            </a:pPr>
            <a:r>
              <a:rPr lang="en-US" sz="1800" dirty="0">
                <a:solidFill>
                  <a:schemeClr val="tx1">
                    <a:lumMod val="50000"/>
                  </a:schemeClr>
                </a:solidFill>
              </a:rPr>
              <a:t>Set admission and program standards</a:t>
            </a:r>
          </a:p>
          <a:p>
            <a:pPr marL="914400" lvl="1" indent="-457200">
              <a:lnSpc>
                <a:spcPct val="100000"/>
              </a:lnSpc>
            </a:pPr>
            <a:r>
              <a:rPr lang="en-US" sz="1800" dirty="0">
                <a:solidFill>
                  <a:schemeClr val="tx1">
                    <a:lumMod val="50000"/>
                  </a:schemeClr>
                </a:solidFill>
              </a:rPr>
              <a:t>Guide transfer coursework</a:t>
            </a:r>
          </a:p>
          <a:p>
            <a:pPr marL="914400" lvl="1" indent="-457200">
              <a:lnSpc>
                <a:spcPct val="100000"/>
              </a:lnSpc>
            </a:pPr>
            <a:r>
              <a:rPr lang="en-US" sz="1800" dirty="0">
                <a:solidFill>
                  <a:schemeClr val="tx1">
                    <a:lumMod val="50000"/>
                  </a:schemeClr>
                </a:solidFill>
              </a:rPr>
              <a:t>Define curriculum expectations</a:t>
            </a:r>
          </a:p>
          <a:p>
            <a:pPr marL="914400" lvl="1" indent="-457200">
              <a:lnSpc>
                <a:spcPct val="100000"/>
              </a:lnSpc>
            </a:pPr>
            <a:r>
              <a:rPr lang="en-US" sz="1800" dirty="0">
                <a:solidFill>
                  <a:schemeClr val="tx1">
                    <a:lumMod val="50000"/>
                  </a:schemeClr>
                </a:solidFill>
              </a:rPr>
              <a:t>Set </a:t>
            </a:r>
            <a:r>
              <a:rPr lang="en-US" sz="2000" dirty="0">
                <a:solidFill>
                  <a:schemeClr val="tx1">
                    <a:lumMod val="50000"/>
                  </a:schemeClr>
                </a:solidFill>
              </a:rPr>
              <a:t>faculty preparation expectations</a:t>
            </a:r>
          </a:p>
          <a:p>
            <a:pPr marL="457200" indent="-457200">
              <a:lnSpc>
                <a:spcPct val="100000"/>
              </a:lnSpc>
            </a:pPr>
            <a:r>
              <a:rPr lang="en-US" sz="2400" dirty="0">
                <a:solidFill>
                  <a:schemeClr val="tx1">
                    <a:lumMod val="50000"/>
                  </a:schemeClr>
                </a:solidFill>
              </a:rPr>
              <a:t>3.21.2 Criteria for Admission</a:t>
            </a:r>
          </a:p>
          <a:p>
            <a:pPr marL="914400" lvl="1" indent="-457200">
              <a:lnSpc>
                <a:spcPct val="100000"/>
              </a:lnSpc>
            </a:pPr>
            <a:r>
              <a:rPr lang="en-US" sz="1800" dirty="0">
                <a:solidFill>
                  <a:schemeClr val="tx1">
                    <a:lumMod val="50000"/>
                  </a:schemeClr>
                </a:solidFill>
              </a:rPr>
              <a:t>2.75 or higher in all general education courses</a:t>
            </a:r>
          </a:p>
          <a:p>
            <a:pPr marL="914400" lvl="1" indent="-457200">
              <a:lnSpc>
                <a:spcPct val="100000"/>
              </a:lnSpc>
            </a:pPr>
            <a:r>
              <a:rPr lang="en-US" sz="1800" dirty="0">
                <a:solidFill>
                  <a:schemeClr val="tx1">
                    <a:lumMod val="50000"/>
                  </a:schemeClr>
                </a:solidFill>
              </a:rPr>
              <a:t>22 ACT (w/writing)</a:t>
            </a:r>
          </a:p>
          <a:p>
            <a:pPr marL="914400" lvl="1" indent="-457200">
              <a:lnSpc>
                <a:spcPct val="100000"/>
              </a:lnSpc>
            </a:pPr>
            <a:r>
              <a:rPr lang="en-US" sz="1800" dirty="0">
                <a:solidFill>
                  <a:schemeClr val="tx1">
                    <a:lumMod val="50000"/>
                  </a:schemeClr>
                </a:solidFill>
              </a:rPr>
              <a:t>1120 SAT (5 Reading &amp; Writing; 4 Analysis)</a:t>
            </a:r>
          </a:p>
          <a:p>
            <a:pPr marL="914400" lvl="1" indent="-457200">
              <a:lnSpc>
                <a:spcPct val="100000"/>
              </a:lnSpc>
            </a:pPr>
            <a:r>
              <a:rPr lang="en-US" sz="1800" dirty="0">
                <a:solidFill>
                  <a:schemeClr val="tx1">
                    <a:lumMod val="50000"/>
                  </a:schemeClr>
                </a:solidFill>
              </a:rPr>
              <a:t>PRAXIS Core Academic Skills for Educators</a:t>
            </a:r>
          </a:p>
          <a:p>
            <a:pPr marL="914400" lvl="1" indent="-457200">
              <a:lnSpc>
                <a:spcPct val="100000"/>
              </a:lnSpc>
            </a:pPr>
            <a:r>
              <a:rPr lang="en-US" sz="1800" dirty="0">
                <a:solidFill>
                  <a:schemeClr val="tx1">
                    <a:lumMod val="50000"/>
                  </a:schemeClr>
                </a:solidFill>
              </a:rPr>
              <a:t>Baccalaureate Degree </a:t>
            </a:r>
          </a:p>
          <a:p>
            <a:pPr lvl="1"/>
            <a:endParaRPr lang="en-US" dirty="0">
              <a:solidFill>
                <a:schemeClr val="tx1">
                  <a:lumMod val="50000"/>
                </a:schemeClr>
              </a:solidFill>
            </a:endParaRPr>
          </a:p>
        </p:txBody>
      </p:sp>
    </p:spTree>
    <p:extLst>
      <p:ext uri="{BB962C8B-B14F-4D97-AF65-F5344CB8AC3E}">
        <p14:creationId xmlns:p14="http://schemas.microsoft.com/office/powerpoint/2010/main" val="339594035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2C1813-AC79-B340-6624-3C31254A616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CE83F13-A708-E4B3-6628-701F2552CC04}"/>
              </a:ext>
            </a:extLst>
          </p:cNvPr>
          <p:cNvSpPr>
            <a:spLocks noGrp="1"/>
          </p:cNvSpPr>
          <p:nvPr>
            <p:ph type="title"/>
          </p:nvPr>
        </p:nvSpPr>
        <p:spPr/>
        <p:txBody>
          <a:bodyPr>
            <a:normAutofit/>
          </a:bodyPr>
          <a:lstStyle/>
          <a:p>
            <a:pPr>
              <a:tabLst>
                <a:tab pos="1030288" algn="l"/>
              </a:tabLst>
            </a:pPr>
            <a:r>
              <a:rPr lang="en-US" sz="3200" dirty="0"/>
              <a:t>3.21	teacher education </a:t>
            </a:r>
            <a:r>
              <a:rPr lang="en-US" sz="2400" dirty="0"/>
              <a:t>(</a:t>
            </a:r>
            <a:r>
              <a:rPr lang="en-US" sz="2400" dirty="0" err="1"/>
              <a:t>con’t</a:t>
            </a:r>
            <a:r>
              <a:rPr lang="en-US" sz="2400" dirty="0"/>
              <a:t>.)</a:t>
            </a:r>
            <a:endParaRPr lang="en-US" sz="3200" dirty="0"/>
          </a:p>
        </p:txBody>
      </p:sp>
      <p:sp>
        <p:nvSpPr>
          <p:cNvPr id="3" name="Content Placeholder 2">
            <a:extLst>
              <a:ext uri="{FF2B5EF4-FFF2-40B4-BE49-F238E27FC236}">
                <a16:creationId xmlns:a16="http://schemas.microsoft.com/office/drawing/2014/main" id="{5DA1A92B-4460-CBD3-CEDF-27B12DECD7D5}"/>
              </a:ext>
            </a:extLst>
          </p:cNvPr>
          <p:cNvSpPr>
            <a:spLocks noGrp="1"/>
          </p:cNvSpPr>
          <p:nvPr>
            <p:ph idx="1"/>
          </p:nvPr>
        </p:nvSpPr>
        <p:spPr>
          <a:xfrm>
            <a:off x="1" y="1793163"/>
            <a:ext cx="11815272" cy="4732174"/>
          </a:xfrm>
        </p:spPr>
        <p:txBody>
          <a:bodyPr>
            <a:normAutofit fontScale="92500" lnSpcReduction="20000"/>
          </a:bodyPr>
          <a:lstStyle/>
          <a:p>
            <a:pPr marL="457200" indent="-457200">
              <a:lnSpc>
                <a:spcPct val="110000"/>
              </a:lnSpc>
            </a:pPr>
            <a:r>
              <a:rPr lang="en-US" sz="2400" dirty="0">
                <a:solidFill>
                  <a:schemeClr val="tx1">
                    <a:lumMod val="50000"/>
                  </a:schemeClr>
                </a:solidFill>
              </a:rPr>
              <a:t>3.21.3 Degree Requirements</a:t>
            </a:r>
          </a:p>
          <a:p>
            <a:pPr marL="914400" lvl="1" indent="-457200">
              <a:lnSpc>
                <a:spcPct val="110000"/>
              </a:lnSpc>
            </a:pPr>
            <a:r>
              <a:rPr lang="en-US" sz="1800" dirty="0">
                <a:solidFill>
                  <a:schemeClr val="tx1">
                    <a:lumMod val="50000"/>
                  </a:schemeClr>
                </a:solidFill>
              </a:rPr>
              <a:t>Completion of the 4X12 degree requirements, the foreign language requirement, reading instruction, and assessment.</a:t>
            </a:r>
          </a:p>
          <a:p>
            <a:pPr marL="914400" lvl="1" indent="-457200">
              <a:lnSpc>
                <a:spcPct val="110000"/>
              </a:lnSpc>
            </a:pPr>
            <a:r>
              <a:rPr lang="en-US" sz="1800" dirty="0">
                <a:solidFill>
                  <a:schemeClr val="tx1">
                    <a:lumMod val="50000"/>
                  </a:schemeClr>
                </a:solidFill>
              </a:rPr>
              <a:t>Training and instruction on substance abuse, mental illness, classroom management and safety, technology and trauma.</a:t>
            </a:r>
          </a:p>
          <a:p>
            <a:pPr marL="914400" lvl="1" indent="-457200">
              <a:lnSpc>
                <a:spcPct val="110000"/>
              </a:lnSpc>
            </a:pPr>
            <a:r>
              <a:rPr lang="en-US" sz="1800" dirty="0">
                <a:solidFill>
                  <a:schemeClr val="tx1">
                    <a:lumMod val="50000"/>
                  </a:schemeClr>
                </a:solidFill>
              </a:rPr>
              <a:t>Meet one of two criteria addressing foreign language or Emergent Bilingual / English Learning in P-12 schools.</a:t>
            </a:r>
          </a:p>
          <a:p>
            <a:pPr marL="914400" lvl="1" indent="-457200">
              <a:lnSpc>
                <a:spcPct val="110000"/>
              </a:lnSpc>
            </a:pPr>
            <a:r>
              <a:rPr lang="en-US" sz="1800" dirty="0">
                <a:solidFill>
                  <a:schemeClr val="tx1">
                    <a:lumMod val="50000"/>
                  </a:schemeClr>
                </a:solidFill>
              </a:rPr>
              <a:t>Study the philosophy, overarching framework, components, and implementation of multi-tiered systems of support (MTSS) designed to address the core academic and non-academic needs of all students.</a:t>
            </a:r>
          </a:p>
          <a:p>
            <a:pPr marL="457200" indent="-457200">
              <a:lnSpc>
                <a:spcPct val="110000"/>
              </a:lnSpc>
            </a:pPr>
            <a:r>
              <a:rPr lang="en-US" sz="2400" dirty="0">
                <a:solidFill>
                  <a:schemeClr val="tx1">
                    <a:lumMod val="50000"/>
                  </a:schemeClr>
                </a:solidFill>
              </a:rPr>
              <a:t>Other Requirements</a:t>
            </a:r>
          </a:p>
          <a:p>
            <a:pPr marL="914400" lvl="1" indent="-457200">
              <a:lnSpc>
                <a:spcPct val="110000"/>
              </a:lnSpc>
            </a:pPr>
            <a:r>
              <a:rPr lang="en-US" sz="1800" dirty="0">
                <a:solidFill>
                  <a:schemeClr val="tx1">
                    <a:lumMod val="50000"/>
                  </a:schemeClr>
                </a:solidFill>
              </a:rPr>
              <a:t>Oklahoma Subject Area Test (OSAT)</a:t>
            </a:r>
          </a:p>
          <a:p>
            <a:pPr marL="914400" lvl="1" indent="-457200">
              <a:lnSpc>
                <a:spcPct val="110000"/>
              </a:lnSpc>
            </a:pPr>
            <a:r>
              <a:rPr lang="en-US" sz="1800" dirty="0">
                <a:solidFill>
                  <a:schemeClr val="tx1">
                    <a:lumMod val="50000"/>
                  </a:schemeClr>
                </a:solidFill>
              </a:rPr>
              <a:t>Clinical Field Experience – Minimum 60 hours/12-week student teaching internship / Paid Student Teaching</a:t>
            </a:r>
          </a:p>
          <a:p>
            <a:pPr marL="914400" lvl="1" indent="-457200">
              <a:lnSpc>
                <a:spcPct val="110000"/>
              </a:lnSpc>
            </a:pPr>
            <a:r>
              <a:rPr lang="en-US" sz="1800" dirty="0">
                <a:solidFill>
                  <a:schemeClr val="tx1">
                    <a:lumMod val="50000"/>
                  </a:schemeClr>
                </a:solidFill>
              </a:rPr>
              <a:t>Numerous evaluations and assessments</a:t>
            </a:r>
          </a:p>
          <a:p>
            <a:pPr marL="914400" lvl="1" indent="-457200">
              <a:lnSpc>
                <a:spcPct val="110000"/>
              </a:lnSpc>
            </a:pPr>
            <a:r>
              <a:rPr lang="en-US" sz="1800" dirty="0">
                <a:solidFill>
                  <a:schemeClr val="tx1">
                    <a:lumMod val="50000"/>
                  </a:schemeClr>
                </a:solidFill>
              </a:rPr>
              <a:t>Teacher competencies, dispositions, state and national standards</a:t>
            </a:r>
          </a:p>
          <a:p>
            <a:pPr marL="914400" lvl="1" indent="-457200">
              <a:lnSpc>
                <a:spcPct val="110000"/>
              </a:lnSpc>
            </a:pPr>
            <a:r>
              <a:rPr lang="en-US" sz="1800" dirty="0">
                <a:solidFill>
                  <a:schemeClr val="tx1">
                    <a:lumMod val="50000"/>
                  </a:schemeClr>
                </a:solidFill>
              </a:rPr>
              <a:t>Foundations of Reading Test (FORT) – Strong Readers Act (70 O.S. 1210.508F)</a:t>
            </a:r>
          </a:p>
          <a:p>
            <a:pPr marL="914400" lvl="1" indent="-457200">
              <a:lnSpc>
                <a:spcPct val="110000"/>
              </a:lnSpc>
            </a:pPr>
            <a:r>
              <a:rPr lang="en-US" sz="1800" dirty="0">
                <a:solidFill>
                  <a:schemeClr val="tx1">
                    <a:lumMod val="50000"/>
                  </a:schemeClr>
                </a:solidFill>
              </a:rPr>
              <a:t>Assessment of Professional Knowledge (APK)</a:t>
            </a:r>
          </a:p>
          <a:p>
            <a:pPr lvl="1"/>
            <a:endParaRPr lang="en-US" sz="1800" dirty="0">
              <a:solidFill>
                <a:schemeClr val="tx1">
                  <a:lumMod val="50000"/>
                </a:schemeClr>
              </a:solidFill>
            </a:endParaRPr>
          </a:p>
        </p:txBody>
      </p:sp>
    </p:spTree>
    <p:extLst>
      <p:ext uri="{BB962C8B-B14F-4D97-AF65-F5344CB8AC3E}">
        <p14:creationId xmlns:p14="http://schemas.microsoft.com/office/powerpoint/2010/main" val="25750026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C14AAB7-96DE-A341-0360-8DEE14A915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EE2394D-7E41-16EC-7ABA-650490255E8E}"/>
              </a:ext>
            </a:extLst>
          </p:cNvPr>
          <p:cNvSpPr>
            <a:spLocks noGrp="1"/>
          </p:cNvSpPr>
          <p:nvPr>
            <p:ph type="title"/>
          </p:nvPr>
        </p:nvSpPr>
        <p:spPr/>
        <p:txBody>
          <a:bodyPr>
            <a:normAutofit/>
          </a:bodyPr>
          <a:lstStyle/>
          <a:p>
            <a:pPr>
              <a:tabLst>
                <a:tab pos="1030288" algn="l"/>
              </a:tabLst>
            </a:pPr>
            <a:r>
              <a:rPr lang="en-US" sz="3200" dirty="0"/>
              <a:t>3.21	teacher education </a:t>
            </a:r>
            <a:r>
              <a:rPr kumimoji="0" lang="en-US" sz="2400" b="1" i="0" u="none" strike="noStrike" kern="1200" cap="all" spc="0" normalizeH="0" baseline="0" noProof="0" dirty="0">
                <a:ln>
                  <a:noFill/>
                </a:ln>
                <a:solidFill>
                  <a:prstClr val="white"/>
                </a:solidFill>
                <a:effectLst/>
                <a:uLnTx/>
                <a:uFillTx/>
                <a:latin typeface="Arial" panose="020B0604020202020204"/>
                <a:ea typeface="+mj-ea"/>
                <a:cs typeface="+mj-cs"/>
              </a:rPr>
              <a:t>(</a:t>
            </a:r>
            <a:r>
              <a:rPr kumimoji="0" lang="en-US" sz="2400" b="1" i="0" u="none" strike="noStrike" kern="1200" cap="all" spc="0" normalizeH="0" baseline="0" noProof="0" dirty="0" err="1">
                <a:ln>
                  <a:noFill/>
                </a:ln>
                <a:solidFill>
                  <a:prstClr val="white"/>
                </a:solidFill>
                <a:effectLst/>
                <a:uLnTx/>
                <a:uFillTx/>
                <a:latin typeface="Arial" panose="020B0604020202020204"/>
                <a:ea typeface="+mj-ea"/>
                <a:cs typeface="+mj-cs"/>
              </a:rPr>
              <a:t>con’t</a:t>
            </a:r>
            <a:r>
              <a:rPr kumimoji="0" lang="en-US" sz="2400" b="1" i="0" u="none" strike="noStrike" kern="1200" cap="all" spc="0" normalizeH="0" baseline="0" noProof="0" dirty="0">
                <a:ln>
                  <a:noFill/>
                </a:ln>
                <a:solidFill>
                  <a:prstClr val="white"/>
                </a:solidFill>
                <a:effectLst/>
                <a:uLnTx/>
                <a:uFillTx/>
                <a:latin typeface="Arial" panose="020B0604020202020204"/>
                <a:ea typeface="+mj-ea"/>
                <a:cs typeface="+mj-cs"/>
              </a:rPr>
              <a:t>.)</a:t>
            </a:r>
            <a:endParaRPr lang="en-US" sz="3200" dirty="0"/>
          </a:p>
        </p:txBody>
      </p:sp>
      <p:sp>
        <p:nvSpPr>
          <p:cNvPr id="3" name="Content Placeholder 2">
            <a:extLst>
              <a:ext uri="{FF2B5EF4-FFF2-40B4-BE49-F238E27FC236}">
                <a16:creationId xmlns:a16="http://schemas.microsoft.com/office/drawing/2014/main" id="{32EB6585-5A3B-0828-10D3-43DCCA4E22B7}"/>
              </a:ext>
            </a:extLst>
          </p:cNvPr>
          <p:cNvSpPr>
            <a:spLocks noGrp="1"/>
          </p:cNvSpPr>
          <p:nvPr>
            <p:ph idx="1"/>
          </p:nvPr>
        </p:nvSpPr>
        <p:spPr>
          <a:xfrm>
            <a:off x="0" y="1679171"/>
            <a:ext cx="12021312" cy="4713316"/>
          </a:xfrm>
        </p:spPr>
        <p:txBody>
          <a:bodyPr/>
          <a:lstStyle/>
          <a:p>
            <a:pPr marL="457200" indent="-457200">
              <a:lnSpc>
                <a:spcPct val="100000"/>
              </a:lnSpc>
            </a:pPr>
            <a:r>
              <a:rPr lang="en-US" sz="2400" dirty="0">
                <a:solidFill>
                  <a:schemeClr val="tx1">
                    <a:lumMod val="50000"/>
                  </a:schemeClr>
                </a:solidFill>
              </a:rPr>
              <a:t>3.21.4 Guidelines for Educator Preparation Faculty</a:t>
            </a:r>
          </a:p>
          <a:p>
            <a:pPr marL="914400" lvl="1" indent="-457200">
              <a:lnSpc>
                <a:spcPct val="100000"/>
              </a:lnSpc>
            </a:pPr>
            <a:r>
              <a:rPr lang="en-US" sz="1800" dirty="0">
                <a:solidFill>
                  <a:schemeClr val="tx1">
                    <a:lumMod val="50000"/>
                  </a:schemeClr>
                </a:solidFill>
              </a:rPr>
              <a:t>Teach regularly scheduled classes in a state accredited P-12 school(s) and/or perform a professionally appropriate role at a school site(s), which involves direct contact with students. A minimum of 10 clock hours per school year.</a:t>
            </a:r>
          </a:p>
          <a:p>
            <a:pPr marL="914400" lvl="1" indent="-457200">
              <a:lnSpc>
                <a:spcPct val="100000"/>
              </a:lnSpc>
            </a:pPr>
            <a:r>
              <a:rPr lang="en-US" sz="1800" dirty="0">
                <a:solidFill>
                  <a:schemeClr val="tx1">
                    <a:lumMod val="50000"/>
                  </a:schemeClr>
                </a:solidFill>
              </a:rPr>
              <a:t>Faculty members are expected to incorporate their varied common school classroom experiences into their teacher preparation program.</a:t>
            </a:r>
          </a:p>
          <a:p>
            <a:pPr marL="914400" lvl="1" indent="-457200">
              <a:lnSpc>
                <a:spcPct val="100000"/>
              </a:lnSpc>
            </a:pPr>
            <a:r>
              <a:rPr lang="en-US" sz="1800" dirty="0">
                <a:solidFill>
                  <a:schemeClr val="tx1">
                    <a:lumMod val="50000"/>
                  </a:schemeClr>
                </a:solidFill>
              </a:rPr>
              <a:t>Empowering students with teaching skills and strategies for diverse classrooms.</a:t>
            </a:r>
          </a:p>
          <a:p>
            <a:pPr marL="457200" indent="-457200">
              <a:lnSpc>
                <a:spcPct val="100000"/>
              </a:lnSpc>
            </a:pPr>
            <a:r>
              <a:rPr lang="en-US" sz="2400" dirty="0">
                <a:solidFill>
                  <a:schemeClr val="tx1">
                    <a:lumMod val="50000"/>
                  </a:schemeClr>
                </a:solidFill>
              </a:rPr>
              <a:t>3.21.5 Guidelines for Participation on Induction Committees</a:t>
            </a:r>
          </a:p>
          <a:p>
            <a:pPr marL="914400" lvl="1" indent="-457200">
              <a:lnSpc>
                <a:spcPct val="100000"/>
              </a:lnSpc>
            </a:pPr>
            <a:r>
              <a:rPr lang="en-US" sz="1800" dirty="0">
                <a:solidFill>
                  <a:schemeClr val="tx1">
                    <a:lumMod val="50000"/>
                  </a:schemeClr>
                </a:solidFill>
              </a:rPr>
              <a:t>An induction committee may consist of a mentor teacher(s), principal / assistant principal(s), other administrator(s), or a higher education faculty member inside or outside the teacher education unit.</a:t>
            </a:r>
          </a:p>
          <a:p>
            <a:pPr marL="914400" lvl="1" indent="-457200">
              <a:lnSpc>
                <a:spcPct val="100000"/>
              </a:lnSpc>
            </a:pPr>
            <a:r>
              <a:rPr lang="en-US" sz="1800" dirty="0">
                <a:solidFill>
                  <a:schemeClr val="tx1">
                    <a:lumMod val="50000"/>
                  </a:schemeClr>
                </a:solidFill>
              </a:rPr>
              <a:t>Teacher education faculty members participating on induction committees are expected to have expertise and experience in the teaching field of the teacher inductee</a:t>
            </a:r>
          </a:p>
          <a:p>
            <a:pPr lvl="1"/>
            <a:endParaRPr lang="en-US" dirty="0">
              <a:solidFill>
                <a:schemeClr val="tx1">
                  <a:lumMod val="50000"/>
                </a:schemeClr>
              </a:solidFill>
            </a:endParaRPr>
          </a:p>
        </p:txBody>
      </p:sp>
    </p:spTree>
    <p:extLst>
      <p:ext uri="{BB962C8B-B14F-4D97-AF65-F5344CB8AC3E}">
        <p14:creationId xmlns:p14="http://schemas.microsoft.com/office/powerpoint/2010/main" val="4568924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ABF4481-06FC-4C07-40CB-77E518A5CB3D}"/>
              </a:ext>
            </a:extLst>
          </p:cNvPr>
          <p:cNvSpPr>
            <a:spLocks noGrp="1"/>
          </p:cNvSpPr>
          <p:nvPr>
            <p:ph type="title"/>
          </p:nvPr>
        </p:nvSpPr>
        <p:spPr>
          <a:xfrm>
            <a:off x="1390834" y="332664"/>
            <a:ext cx="10801166" cy="1260132"/>
          </a:xfrm>
        </p:spPr>
        <p:txBody>
          <a:bodyPr anchor="ctr">
            <a:normAutofit/>
          </a:bodyPr>
          <a:lstStyle/>
          <a:p>
            <a:r>
              <a:rPr lang="en-US" sz="3200" dirty="0"/>
              <a:t>About the Oklahoma state regents for higher education</a:t>
            </a:r>
          </a:p>
        </p:txBody>
      </p:sp>
      <p:sp>
        <p:nvSpPr>
          <p:cNvPr id="8" name="Content Placeholder 2">
            <a:extLst>
              <a:ext uri="{FF2B5EF4-FFF2-40B4-BE49-F238E27FC236}">
                <a16:creationId xmlns:a16="http://schemas.microsoft.com/office/drawing/2014/main" id="{13C6E28F-AE30-2008-DFC7-F5B837B63A7D}"/>
              </a:ext>
            </a:extLst>
          </p:cNvPr>
          <p:cNvSpPr>
            <a:spLocks noGrp="1"/>
          </p:cNvSpPr>
          <p:nvPr>
            <p:ph sz="half" idx="1"/>
          </p:nvPr>
        </p:nvSpPr>
        <p:spPr>
          <a:xfrm>
            <a:off x="106879" y="1825625"/>
            <a:ext cx="6377048" cy="4323637"/>
          </a:xfrm>
        </p:spPr>
        <p:txBody>
          <a:bodyPr>
            <a:normAutofit/>
          </a:bodyPr>
          <a:lstStyle/>
          <a:p>
            <a:pPr marL="463550" indent="-463550"/>
            <a:r>
              <a:rPr lang="en-US" sz="2000" dirty="0">
                <a:solidFill>
                  <a:srgbClr val="464646"/>
                </a:solidFill>
              </a:rPr>
              <a:t>Legislatively established in 1941</a:t>
            </a:r>
          </a:p>
          <a:p>
            <a:pPr marL="914400" lvl="1" indent="-457200"/>
            <a:r>
              <a:rPr lang="en-US" sz="2000" dirty="0">
                <a:solidFill>
                  <a:srgbClr val="464646"/>
                </a:solidFill>
              </a:rPr>
              <a:t>Legal structure for providing public education at the collegiate level</a:t>
            </a:r>
          </a:p>
          <a:p>
            <a:pPr marL="463550" indent="-463550"/>
            <a:r>
              <a:rPr lang="en-US" sz="2000" dirty="0">
                <a:solidFill>
                  <a:srgbClr val="464646"/>
                </a:solidFill>
              </a:rPr>
              <a:t>Coordinating board for 25 colleges and universities</a:t>
            </a:r>
          </a:p>
          <a:p>
            <a:pPr marL="914400" lvl="1" indent="-457200"/>
            <a:r>
              <a:rPr lang="en-US" sz="2000" dirty="0">
                <a:solidFill>
                  <a:srgbClr val="464646"/>
                </a:solidFill>
              </a:rPr>
              <a:t>2 research institutions</a:t>
            </a:r>
          </a:p>
          <a:p>
            <a:pPr marL="914400" lvl="1" indent="-457200"/>
            <a:r>
              <a:rPr lang="en-US" sz="2000" dirty="0">
                <a:solidFill>
                  <a:srgbClr val="464646"/>
                </a:solidFill>
              </a:rPr>
              <a:t>10 regional universities</a:t>
            </a:r>
          </a:p>
          <a:p>
            <a:pPr marL="914400" lvl="1" indent="-457200"/>
            <a:r>
              <a:rPr lang="en-US" sz="2000" dirty="0">
                <a:solidFill>
                  <a:srgbClr val="464646"/>
                </a:solidFill>
              </a:rPr>
              <a:t>1 public liberal arts university</a:t>
            </a:r>
          </a:p>
          <a:p>
            <a:pPr marL="914400" lvl="1" indent="-457200"/>
            <a:r>
              <a:rPr lang="en-US" sz="2000" dirty="0">
                <a:solidFill>
                  <a:srgbClr val="464646"/>
                </a:solidFill>
              </a:rPr>
              <a:t>12 community colleges</a:t>
            </a:r>
          </a:p>
          <a:p>
            <a:pPr marL="914400" lvl="1" indent="-457200"/>
            <a:r>
              <a:rPr lang="en-US" sz="2000" dirty="0">
                <a:solidFill>
                  <a:srgbClr val="464646"/>
                </a:solidFill>
              </a:rPr>
              <a:t>11 constituent agencies</a:t>
            </a:r>
          </a:p>
          <a:p>
            <a:pPr marL="914400" lvl="1" indent="-457200"/>
            <a:r>
              <a:rPr lang="en-US" sz="2000" dirty="0">
                <a:solidFill>
                  <a:srgbClr val="464646"/>
                </a:solidFill>
              </a:rPr>
              <a:t>1 higher education center</a:t>
            </a:r>
          </a:p>
          <a:p>
            <a:pPr marL="463550" indent="-463550"/>
            <a:r>
              <a:rPr lang="en-US" sz="2000" dirty="0">
                <a:solidFill>
                  <a:srgbClr val="464646"/>
                </a:solidFill>
              </a:rPr>
              <a:t>Institutions have their own governing board</a:t>
            </a:r>
          </a:p>
          <a:p>
            <a:pPr marL="914400" lvl="1" indent="-457200"/>
            <a:endParaRPr lang="en-US" sz="2000" dirty="0">
              <a:solidFill>
                <a:srgbClr val="464646"/>
              </a:solidFill>
            </a:endParaRPr>
          </a:p>
          <a:p>
            <a:endParaRPr lang="en-US" sz="2000" dirty="0">
              <a:solidFill>
                <a:srgbClr val="464646"/>
              </a:solidFill>
            </a:endParaRPr>
          </a:p>
        </p:txBody>
      </p:sp>
      <p:pic>
        <p:nvPicPr>
          <p:cNvPr id="4" name="Content Placeholder 3">
            <a:extLst>
              <a:ext uri="{FF2B5EF4-FFF2-40B4-BE49-F238E27FC236}">
                <a16:creationId xmlns:a16="http://schemas.microsoft.com/office/drawing/2014/main" id="{A4B35593-A51F-802B-002D-770446032CFD}"/>
              </a:ext>
            </a:extLst>
          </p:cNvPr>
          <p:cNvPicPr>
            <a:picLocks noGrp="1" noChangeAspect="1"/>
          </p:cNvPicPr>
          <p:nvPr>
            <p:ph sz="half" idx="2"/>
          </p:nvPr>
        </p:nvPicPr>
        <p:blipFill>
          <a:blip r:embed="rId3"/>
          <a:srcRect l="9048" r="9388"/>
          <a:stretch>
            <a:fillRect/>
          </a:stretch>
        </p:blipFill>
        <p:spPr>
          <a:xfrm>
            <a:off x="6663690" y="1825625"/>
            <a:ext cx="5181600" cy="4240509"/>
          </a:xfrm>
          <a:prstGeom prst="rect">
            <a:avLst/>
          </a:prstGeom>
          <a:noFill/>
        </p:spPr>
      </p:pic>
    </p:spTree>
    <p:extLst>
      <p:ext uri="{BB962C8B-B14F-4D97-AF65-F5344CB8AC3E}">
        <p14:creationId xmlns:p14="http://schemas.microsoft.com/office/powerpoint/2010/main" val="96956384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7AFA1B-9F46-A027-8B5A-49816154582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C2EF8D9-E2E8-1973-BCEA-B8CBC4A487C2}"/>
              </a:ext>
            </a:extLst>
          </p:cNvPr>
          <p:cNvSpPr>
            <a:spLocks noGrp="1"/>
          </p:cNvSpPr>
          <p:nvPr>
            <p:ph type="title"/>
          </p:nvPr>
        </p:nvSpPr>
        <p:spPr/>
        <p:txBody>
          <a:bodyPr>
            <a:normAutofit/>
          </a:bodyPr>
          <a:lstStyle/>
          <a:p>
            <a:pPr>
              <a:tabLst>
                <a:tab pos="1030288" algn="l"/>
              </a:tabLst>
            </a:pPr>
            <a:r>
              <a:rPr lang="en-US" sz="3200" dirty="0"/>
              <a:t>3.22	Oklahoma teacher connection</a:t>
            </a:r>
          </a:p>
        </p:txBody>
      </p:sp>
      <p:sp>
        <p:nvSpPr>
          <p:cNvPr id="3" name="Content Placeholder 2">
            <a:extLst>
              <a:ext uri="{FF2B5EF4-FFF2-40B4-BE49-F238E27FC236}">
                <a16:creationId xmlns:a16="http://schemas.microsoft.com/office/drawing/2014/main" id="{9104D1A4-E9BD-AF62-0DB8-A4E4B4C0A26B}"/>
              </a:ext>
            </a:extLst>
          </p:cNvPr>
          <p:cNvSpPr>
            <a:spLocks noGrp="1"/>
          </p:cNvSpPr>
          <p:nvPr>
            <p:ph idx="1"/>
          </p:nvPr>
        </p:nvSpPr>
        <p:spPr>
          <a:xfrm>
            <a:off x="158497" y="2152995"/>
            <a:ext cx="11656776" cy="4372341"/>
          </a:xfrm>
        </p:spPr>
        <p:txBody>
          <a:bodyPr>
            <a:normAutofit/>
          </a:bodyPr>
          <a:lstStyle/>
          <a:p>
            <a:pPr marL="457200" indent="-457200">
              <a:lnSpc>
                <a:spcPct val="100000"/>
              </a:lnSpc>
            </a:pPr>
            <a:r>
              <a:rPr lang="en-US" sz="2400" dirty="0">
                <a:solidFill>
                  <a:schemeClr val="tx1">
                    <a:lumMod val="50000"/>
                  </a:schemeClr>
                </a:solidFill>
              </a:rPr>
              <a:t>Recruitment, retention and placement of teachers in the public schools of the State of Oklahoma.</a:t>
            </a:r>
          </a:p>
          <a:p>
            <a:pPr marL="457200" indent="-457200">
              <a:lnSpc>
                <a:spcPct val="100000"/>
              </a:lnSpc>
            </a:pPr>
            <a:r>
              <a:rPr lang="en-US" sz="2400" dirty="0">
                <a:solidFill>
                  <a:schemeClr val="tx1">
                    <a:lumMod val="50000"/>
                  </a:schemeClr>
                </a:solidFill>
              </a:rPr>
              <a:t>Funding of state sponsored grants for campus-based recruitment, retention, and placement programs.</a:t>
            </a:r>
          </a:p>
          <a:p>
            <a:pPr marL="912813" lvl="1" indent="-455613">
              <a:lnSpc>
                <a:spcPct val="100000"/>
              </a:lnSpc>
            </a:pPr>
            <a:r>
              <a:rPr lang="en-US" sz="1800" dirty="0">
                <a:solidFill>
                  <a:schemeClr val="tx1">
                    <a:lumMod val="50000"/>
                  </a:schemeClr>
                </a:solidFill>
              </a:rPr>
              <a:t>OTC Collegiate Grant Program</a:t>
            </a:r>
          </a:p>
          <a:p>
            <a:pPr marL="457200" indent="-457200">
              <a:lnSpc>
                <a:spcPct val="100000"/>
              </a:lnSpc>
            </a:pPr>
            <a:r>
              <a:rPr lang="en-US" sz="2400" dirty="0">
                <a:solidFill>
                  <a:schemeClr val="tx1">
                    <a:lumMod val="50000"/>
                  </a:schemeClr>
                </a:solidFill>
              </a:rPr>
              <a:t>Establishment and development of recruiting programs for potential teachers – including pre-collegiate curricular courses.</a:t>
            </a:r>
          </a:p>
          <a:p>
            <a:pPr marL="914400" lvl="1" indent="-457200"/>
            <a:r>
              <a:rPr lang="en-US" sz="1800" dirty="0">
                <a:solidFill>
                  <a:schemeClr val="tx1">
                    <a:lumMod val="50000"/>
                  </a:schemeClr>
                </a:solidFill>
              </a:rPr>
              <a:t>Teach Oklahoma</a:t>
            </a:r>
          </a:p>
          <a:p>
            <a:pPr marL="914400" lvl="1" indent="-457200"/>
            <a:r>
              <a:rPr lang="en-US" sz="1800" dirty="0">
                <a:solidFill>
                  <a:schemeClr val="tx1">
                    <a:lumMod val="50000"/>
                  </a:schemeClr>
                </a:solidFill>
              </a:rPr>
              <a:t>Lead Oklahoma</a:t>
            </a:r>
          </a:p>
          <a:p>
            <a:pPr marL="914400" lvl="1" indent="-457200"/>
            <a:r>
              <a:rPr lang="en-US" sz="1800" dirty="0">
                <a:solidFill>
                  <a:schemeClr val="tx1">
                    <a:lumMod val="50000"/>
                  </a:schemeClr>
                </a:solidFill>
              </a:rPr>
              <a:t>Educators Rising</a:t>
            </a:r>
          </a:p>
          <a:p>
            <a:pPr lvl="1"/>
            <a:endParaRPr lang="en-US" dirty="0">
              <a:solidFill>
                <a:schemeClr val="tx1">
                  <a:lumMod val="50000"/>
                </a:schemeClr>
              </a:solidFill>
            </a:endParaRPr>
          </a:p>
        </p:txBody>
      </p:sp>
    </p:spTree>
    <p:extLst>
      <p:ext uri="{BB962C8B-B14F-4D97-AF65-F5344CB8AC3E}">
        <p14:creationId xmlns:p14="http://schemas.microsoft.com/office/powerpoint/2010/main" val="327281937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B6F446-F0F1-C9F1-FD63-2D58561E8000}"/>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DFD7D74C-E6BD-8E2A-5892-552431306D87}"/>
              </a:ext>
            </a:extLst>
          </p:cNvPr>
          <p:cNvSpPr txBox="1">
            <a:spLocks/>
          </p:cNvSpPr>
          <p:nvPr/>
        </p:nvSpPr>
        <p:spPr>
          <a:xfrm>
            <a:off x="1011371" y="3795823"/>
            <a:ext cx="11180629" cy="2904174"/>
          </a:xfrm>
          <a:prstGeom prst="rect">
            <a:avLst/>
          </a:prstGeom>
          <a:solidFill>
            <a:srgbClr val="004E9A"/>
          </a:solidFill>
        </p:spPr>
        <p:txBody>
          <a:bodyPr anchor="ctr">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457200" marR="0" indent="0" algn="l" defTabSz="914400" rtl="0" eaLnBrk="1" fontAlgn="auto" latinLnBrk="0" hangingPunct="1">
              <a:lnSpc>
                <a:spcPct val="90000"/>
              </a:lnSpc>
              <a:spcBef>
                <a:spcPts val="500"/>
              </a:spcBef>
              <a:spcAft>
                <a:spcPts val="0"/>
              </a:spcAft>
              <a:buClr>
                <a:schemeClr val="accent6"/>
              </a:buClr>
              <a:buSzPct val="100000"/>
              <a:buFont typeface="Arial" panose="020B0604020202020204" pitchFamily="34" charset="0"/>
              <a:buNone/>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0"/>
              </a:spcBef>
              <a:buClr>
                <a:schemeClr val="bg1"/>
              </a:buClr>
            </a:pPr>
            <a:r>
              <a:rPr lang="en-US" dirty="0">
                <a:solidFill>
                  <a:schemeClr val="bg1"/>
                </a:solidFill>
              </a:rPr>
              <a:t>CONTRACTUAL ARRANGEMENTS BETWEEN HIGHER EDUCATION INSTITUTIONS AND OTHER ENTITIES</a:t>
            </a:r>
          </a:p>
          <a:p>
            <a:pPr marL="457200" indent="-457200">
              <a:spcBef>
                <a:spcPts val="0"/>
              </a:spcBef>
              <a:buClr>
                <a:schemeClr val="bg1"/>
              </a:buClr>
            </a:pPr>
            <a:r>
              <a:rPr lang="en-US" dirty="0">
                <a:solidFill>
                  <a:schemeClr val="bg1"/>
                </a:solidFill>
              </a:rPr>
              <a:t>UNDERGRADUATE TRANSFER AND ARTICULATION</a:t>
            </a:r>
          </a:p>
          <a:p>
            <a:pPr marL="457200" indent="-457200">
              <a:spcBef>
                <a:spcPts val="0"/>
              </a:spcBef>
              <a:buClr>
                <a:schemeClr val="bg1"/>
              </a:buClr>
            </a:pPr>
            <a:r>
              <a:rPr lang="en-US" dirty="0">
                <a:solidFill>
                  <a:schemeClr val="bg1"/>
                </a:solidFill>
              </a:rPr>
              <a:t>COURSE EQUIVALENCY PROJECT</a:t>
            </a:r>
          </a:p>
          <a:p>
            <a:pPr marL="457200" indent="-457200">
              <a:spcBef>
                <a:spcPts val="0"/>
              </a:spcBef>
              <a:buClr>
                <a:schemeClr val="bg1"/>
              </a:buClr>
            </a:pPr>
            <a:r>
              <a:rPr lang="en-US" dirty="0">
                <a:solidFill>
                  <a:schemeClr val="bg1"/>
                </a:solidFill>
              </a:rPr>
              <a:t>CREDIT FOR PRIOR LEARNING</a:t>
            </a:r>
          </a:p>
        </p:txBody>
      </p:sp>
    </p:spTree>
    <p:extLst>
      <p:ext uri="{BB962C8B-B14F-4D97-AF65-F5344CB8AC3E}">
        <p14:creationId xmlns:p14="http://schemas.microsoft.com/office/powerpoint/2010/main" val="400006981"/>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0">
            <a:extLst>
              <a:ext uri="{FF2B5EF4-FFF2-40B4-BE49-F238E27FC236}">
                <a16:creationId xmlns:a16="http://schemas.microsoft.com/office/drawing/2014/main" id="{FA33FD68-D874-47AC-B5EC-9AC675DD75DF}"/>
              </a:ext>
            </a:extLst>
          </p:cNvPr>
          <p:cNvSpPr>
            <a:spLocks noGrp="1"/>
          </p:cNvSpPr>
          <p:nvPr>
            <p:ph type="title"/>
          </p:nvPr>
        </p:nvSpPr>
        <p:spPr/>
        <p:txBody>
          <a:bodyPr>
            <a:normAutofit/>
          </a:bodyPr>
          <a:lstStyle/>
          <a:p>
            <a:pPr>
              <a:tabLst>
                <a:tab pos="1028700" algn="l"/>
              </a:tabLst>
            </a:pPr>
            <a:r>
              <a:rPr lang="en-US" sz="3200" dirty="0"/>
              <a:t>3.6	Cooperative agreements</a:t>
            </a:r>
          </a:p>
        </p:txBody>
      </p:sp>
      <p:sp>
        <p:nvSpPr>
          <p:cNvPr id="2" name="Content Placeholder 1">
            <a:extLst>
              <a:ext uri="{FF2B5EF4-FFF2-40B4-BE49-F238E27FC236}">
                <a16:creationId xmlns:a16="http://schemas.microsoft.com/office/drawing/2014/main" id="{D3274F0B-B416-A49B-97A4-EBB1D03F45AF}"/>
              </a:ext>
            </a:extLst>
          </p:cNvPr>
          <p:cNvSpPr>
            <a:spLocks noGrp="1"/>
          </p:cNvSpPr>
          <p:nvPr>
            <p:ph idx="1"/>
          </p:nvPr>
        </p:nvSpPr>
        <p:spPr>
          <a:xfrm>
            <a:off x="158262" y="1751477"/>
            <a:ext cx="11149957" cy="4601332"/>
          </a:xfrm>
        </p:spPr>
        <p:txBody>
          <a:bodyPr>
            <a:normAutofit fontScale="77500" lnSpcReduction="20000"/>
          </a:bodyPr>
          <a:lstStyle/>
          <a:p>
            <a:pPr indent="-457200">
              <a:lnSpc>
                <a:spcPct val="120000"/>
              </a:lnSpc>
            </a:pPr>
            <a:r>
              <a:rPr lang="en-US" sz="2600" dirty="0">
                <a:solidFill>
                  <a:schemeClr val="tx1">
                    <a:lumMod val="50000"/>
                  </a:schemeClr>
                </a:solidFill>
              </a:rPr>
              <a:t>3.6.1 Purpose</a:t>
            </a:r>
          </a:p>
          <a:p>
            <a:pPr marL="914400" lvl="1" indent="-457200">
              <a:lnSpc>
                <a:spcPct val="120000"/>
              </a:lnSpc>
            </a:pPr>
            <a:r>
              <a:rPr lang="en-US" sz="2200" dirty="0">
                <a:solidFill>
                  <a:schemeClr val="tx1">
                    <a:lumMod val="50000"/>
                  </a:schemeClr>
                </a:solidFill>
              </a:rPr>
              <a:t>Ensures compliance with State Regents’ standards when awarding academic credit through cooperative agreements between higher education institutions and external entities. </a:t>
            </a:r>
          </a:p>
          <a:p>
            <a:pPr indent="-457200">
              <a:lnSpc>
                <a:spcPct val="120000"/>
              </a:lnSpc>
            </a:pPr>
            <a:r>
              <a:rPr lang="en-US" sz="2400" dirty="0">
                <a:solidFill>
                  <a:schemeClr val="tx1">
                    <a:lumMod val="50000"/>
                  </a:schemeClr>
                </a:solidFill>
              </a:rPr>
              <a:t>3.6.2.A-E Requirements of a Cooperative Agreement</a:t>
            </a:r>
          </a:p>
          <a:p>
            <a:pPr marL="914400" lvl="1" indent="-457200">
              <a:lnSpc>
                <a:spcPct val="120000"/>
              </a:lnSpc>
            </a:pPr>
            <a:r>
              <a:rPr lang="en-US" sz="2000" dirty="0">
                <a:solidFill>
                  <a:schemeClr val="tx1">
                    <a:lumMod val="50000"/>
                  </a:schemeClr>
                </a:solidFill>
              </a:rPr>
              <a:t>Executed by the institutional president/designee and entity counterpart</a:t>
            </a:r>
          </a:p>
          <a:p>
            <a:pPr marL="914400" lvl="1" indent="-457200">
              <a:lnSpc>
                <a:spcPct val="120000"/>
              </a:lnSpc>
            </a:pPr>
            <a:r>
              <a:rPr lang="en-US" sz="2000" dirty="0">
                <a:solidFill>
                  <a:schemeClr val="tx1">
                    <a:lumMod val="50000"/>
                  </a:schemeClr>
                </a:solidFill>
              </a:rPr>
              <a:t>Defines responsibilities of each party</a:t>
            </a:r>
          </a:p>
          <a:p>
            <a:pPr marL="914400" lvl="1" indent="-457200">
              <a:lnSpc>
                <a:spcPct val="120000"/>
              </a:lnSpc>
            </a:pPr>
            <a:r>
              <a:rPr lang="en-US" sz="2000" dirty="0">
                <a:solidFill>
                  <a:schemeClr val="tx1">
                    <a:lumMod val="50000"/>
                  </a:schemeClr>
                </a:solidFill>
              </a:rPr>
              <a:t>Courses must align with institution’s mission</a:t>
            </a:r>
          </a:p>
          <a:p>
            <a:pPr marL="914400" lvl="1" indent="-457200">
              <a:lnSpc>
                <a:spcPct val="120000"/>
              </a:lnSpc>
            </a:pPr>
            <a:r>
              <a:rPr lang="en-US" sz="2000" dirty="0">
                <a:solidFill>
                  <a:schemeClr val="tx1">
                    <a:lumMod val="50000"/>
                  </a:schemeClr>
                </a:solidFill>
              </a:rPr>
              <a:t>Courses must be clearly identified on transcripts</a:t>
            </a:r>
          </a:p>
          <a:p>
            <a:pPr marL="914400" lvl="1" indent="-457200">
              <a:lnSpc>
                <a:spcPct val="120000"/>
              </a:lnSpc>
            </a:pPr>
            <a:r>
              <a:rPr lang="en-US" sz="2000" dirty="0">
                <a:solidFill>
                  <a:schemeClr val="tx1">
                    <a:lumMod val="50000"/>
                  </a:schemeClr>
                </a:solidFill>
              </a:rPr>
              <a:t>Agreements should be sent to OSHRE Staff for record keeping</a:t>
            </a:r>
          </a:p>
          <a:p>
            <a:pPr indent="-457200">
              <a:lnSpc>
                <a:spcPct val="120000"/>
              </a:lnSpc>
            </a:pPr>
            <a:r>
              <a:rPr lang="en-US" sz="2400" dirty="0">
                <a:solidFill>
                  <a:schemeClr val="tx1">
                    <a:lumMod val="50000"/>
                  </a:schemeClr>
                </a:solidFill>
              </a:rPr>
              <a:t>3.6.3.A-C Approved Methods</a:t>
            </a:r>
          </a:p>
          <a:p>
            <a:pPr marL="914400" lvl="1" indent="-457200">
              <a:lnSpc>
                <a:spcPct val="120000"/>
              </a:lnSpc>
            </a:pPr>
            <a:r>
              <a:rPr lang="en-US" sz="2200" dirty="0">
                <a:solidFill>
                  <a:schemeClr val="tx1">
                    <a:lumMod val="50000"/>
                  </a:schemeClr>
                </a:solidFill>
              </a:rPr>
              <a:t>Contractual Arrangements</a:t>
            </a:r>
          </a:p>
          <a:p>
            <a:pPr marL="914400" lvl="1" indent="-457200">
              <a:lnSpc>
                <a:spcPct val="120000"/>
              </a:lnSpc>
            </a:pPr>
            <a:r>
              <a:rPr lang="en-US" sz="2200" dirty="0">
                <a:solidFill>
                  <a:schemeClr val="tx1">
                    <a:lumMod val="50000"/>
                  </a:schemeClr>
                </a:solidFill>
              </a:rPr>
              <a:t>Articulation Agreements</a:t>
            </a:r>
          </a:p>
          <a:p>
            <a:pPr marL="914400" lvl="1" indent="-457200">
              <a:lnSpc>
                <a:spcPct val="120000"/>
              </a:lnSpc>
            </a:pPr>
            <a:r>
              <a:rPr lang="en-US" sz="2200" dirty="0">
                <a:solidFill>
                  <a:schemeClr val="tx1">
                    <a:lumMod val="50000"/>
                  </a:schemeClr>
                </a:solidFill>
              </a:rPr>
              <a:t>Statewide Agreements</a:t>
            </a:r>
          </a:p>
        </p:txBody>
      </p:sp>
    </p:spTree>
    <p:extLst>
      <p:ext uri="{BB962C8B-B14F-4D97-AF65-F5344CB8AC3E}">
        <p14:creationId xmlns:p14="http://schemas.microsoft.com/office/powerpoint/2010/main" val="299606774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B13704-7F1E-352C-E1E8-F2CFCF3D801F}"/>
              </a:ext>
            </a:extLst>
          </p:cNvPr>
          <p:cNvSpPr>
            <a:spLocks noGrp="1"/>
          </p:cNvSpPr>
          <p:nvPr>
            <p:ph type="title"/>
          </p:nvPr>
        </p:nvSpPr>
        <p:spPr>
          <a:solidFill>
            <a:schemeClr val="accent6"/>
          </a:solidFill>
        </p:spPr>
        <p:txBody>
          <a:bodyPr>
            <a:normAutofit/>
          </a:bodyPr>
          <a:lstStyle/>
          <a:p>
            <a:pPr marL="1028700" indent="-1028700">
              <a:tabLst>
                <a:tab pos="1028700" algn="l"/>
              </a:tabLst>
            </a:pPr>
            <a:r>
              <a:rPr lang="en-US" sz="3200" dirty="0"/>
              <a:t>3.11	Undergraduate transfer and articulation or courses</a:t>
            </a:r>
          </a:p>
        </p:txBody>
      </p:sp>
      <p:sp>
        <p:nvSpPr>
          <p:cNvPr id="3" name="Content Placeholder 2">
            <a:extLst>
              <a:ext uri="{FF2B5EF4-FFF2-40B4-BE49-F238E27FC236}">
                <a16:creationId xmlns:a16="http://schemas.microsoft.com/office/drawing/2014/main" id="{50EC235D-ACC3-DE54-3067-35EA1490893A}"/>
              </a:ext>
            </a:extLst>
          </p:cNvPr>
          <p:cNvSpPr>
            <a:spLocks noGrp="1"/>
          </p:cNvSpPr>
          <p:nvPr>
            <p:ph idx="1"/>
          </p:nvPr>
        </p:nvSpPr>
        <p:spPr>
          <a:xfrm>
            <a:off x="149470" y="1931185"/>
            <a:ext cx="11158750" cy="4801186"/>
          </a:xfrm>
        </p:spPr>
        <p:txBody>
          <a:bodyPr>
            <a:normAutofit/>
          </a:bodyPr>
          <a:lstStyle/>
          <a:p>
            <a:pPr indent="-457200">
              <a:lnSpc>
                <a:spcPct val="100000"/>
              </a:lnSpc>
              <a:buClr>
                <a:schemeClr val="accent2"/>
              </a:buClr>
            </a:pPr>
            <a:r>
              <a:rPr lang="en-US" sz="2400" dirty="0">
                <a:solidFill>
                  <a:schemeClr val="tx1"/>
                </a:solidFill>
              </a:rPr>
              <a:t>3.11.1 Purpose</a:t>
            </a:r>
          </a:p>
          <a:p>
            <a:pPr marL="914400" lvl="1" indent="-457200">
              <a:lnSpc>
                <a:spcPct val="100000"/>
              </a:lnSpc>
              <a:buClr>
                <a:schemeClr val="accent1">
                  <a:lumMod val="75000"/>
                </a:schemeClr>
              </a:buClr>
            </a:pPr>
            <a:r>
              <a:rPr lang="en-US" sz="1800" dirty="0">
                <a:solidFill>
                  <a:schemeClr val="tx1"/>
                </a:solidFill>
              </a:rPr>
              <a:t>Supports seamless student transfers among career tech centers, community colleges, and universities to maximize credit transfer and improve degree completion. </a:t>
            </a:r>
          </a:p>
          <a:p>
            <a:pPr marL="457200" indent="-457200">
              <a:lnSpc>
                <a:spcPct val="100000"/>
              </a:lnSpc>
              <a:spcBef>
                <a:spcPts val="0"/>
              </a:spcBef>
              <a:buClr>
                <a:schemeClr val="accent2"/>
              </a:buClr>
            </a:pPr>
            <a:r>
              <a:rPr lang="en-US" sz="2400" dirty="0">
                <a:solidFill>
                  <a:schemeClr val="tx1"/>
                </a:solidFill>
              </a:rPr>
              <a:t>3.11.2A-G Transfer of Courses Within the State System from Degree-granting Institutions</a:t>
            </a:r>
          </a:p>
          <a:p>
            <a:pPr marL="914400" lvl="1" indent="-457200">
              <a:lnSpc>
                <a:spcPct val="100000"/>
              </a:lnSpc>
              <a:buClr>
                <a:schemeClr val="accent1">
                  <a:lumMod val="75000"/>
                </a:schemeClr>
              </a:buClr>
            </a:pPr>
            <a:r>
              <a:rPr lang="en-US" sz="1800" dirty="0">
                <a:solidFill>
                  <a:schemeClr val="tx1"/>
                </a:solidFill>
              </a:rPr>
              <a:t>Gen Ed courses transfer when content is reasonably equivalent</a:t>
            </a:r>
          </a:p>
          <a:p>
            <a:pPr marL="914400" lvl="1" indent="-457200">
              <a:lnSpc>
                <a:spcPct val="100000"/>
              </a:lnSpc>
              <a:buClr>
                <a:schemeClr val="accent1">
                  <a:lumMod val="75000"/>
                </a:schemeClr>
              </a:buClr>
            </a:pPr>
            <a:r>
              <a:rPr lang="en-US" sz="1800" dirty="0">
                <a:solidFill>
                  <a:schemeClr val="tx1"/>
                </a:solidFill>
              </a:rPr>
              <a:t>Accreditation requirements may require additional Gen Ed coursework</a:t>
            </a:r>
          </a:p>
          <a:p>
            <a:pPr marL="914400" lvl="1" indent="-457200">
              <a:lnSpc>
                <a:spcPct val="100000"/>
              </a:lnSpc>
              <a:buClr>
                <a:schemeClr val="accent1">
                  <a:lumMod val="75000"/>
                </a:schemeClr>
              </a:buClr>
            </a:pPr>
            <a:r>
              <a:rPr lang="en-US" sz="1800" dirty="0">
                <a:solidFill>
                  <a:schemeClr val="tx1"/>
                </a:solidFill>
              </a:rPr>
              <a:t>Institutions should advise students on prerequisite coursework</a:t>
            </a:r>
          </a:p>
          <a:p>
            <a:pPr marL="914400" lvl="1" indent="-457200">
              <a:lnSpc>
                <a:spcPct val="100000"/>
              </a:lnSpc>
              <a:buClr>
                <a:schemeClr val="accent1">
                  <a:lumMod val="75000"/>
                </a:schemeClr>
              </a:buClr>
            </a:pPr>
            <a:r>
              <a:rPr lang="en-US" sz="1800" dirty="0">
                <a:solidFill>
                  <a:schemeClr val="tx1"/>
                </a:solidFill>
              </a:rPr>
              <a:t>AA/AS degrees satisfy lower-division Gen Ed requirements</a:t>
            </a:r>
          </a:p>
          <a:p>
            <a:pPr marL="914400" lvl="1" indent="-457200">
              <a:lnSpc>
                <a:spcPct val="100000"/>
              </a:lnSpc>
              <a:buClr>
                <a:schemeClr val="accent1">
                  <a:lumMod val="75000"/>
                </a:schemeClr>
              </a:buClr>
            </a:pPr>
            <a:r>
              <a:rPr lang="en-US" sz="1800" dirty="0">
                <a:solidFill>
                  <a:schemeClr val="tx1"/>
                </a:solidFill>
              </a:rPr>
              <a:t>Introductory courses apply to degree requirements and CEP transfer</a:t>
            </a:r>
          </a:p>
          <a:p>
            <a:pPr marL="914400" lvl="1" indent="-457200">
              <a:lnSpc>
                <a:spcPct val="100000"/>
              </a:lnSpc>
              <a:buClr>
                <a:schemeClr val="accent1">
                  <a:lumMod val="75000"/>
                </a:schemeClr>
              </a:buClr>
            </a:pPr>
            <a:r>
              <a:rPr lang="en-US" sz="1800" dirty="0">
                <a:solidFill>
                  <a:schemeClr val="tx1"/>
                </a:solidFill>
              </a:rPr>
              <a:t>Community Colleges may offer approved lower division courses from 4-year institutions</a:t>
            </a:r>
          </a:p>
          <a:p>
            <a:pPr marL="914400" lvl="1" indent="-457200">
              <a:lnSpc>
                <a:spcPct val="100000"/>
              </a:lnSpc>
              <a:buClr>
                <a:schemeClr val="accent1">
                  <a:lumMod val="75000"/>
                </a:schemeClr>
              </a:buClr>
            </a:pPr>
            <a:r>
              <a:rPr lang="en-US" sz="1800" dirty="0">
                <a:solidFill>
                  <a:schemeClr val="tx1"/>
                </a:solidFill>
              </a:rPr>
              <a:t>Receiving institutions determine transferability of non-transfer degrees and certificates</a:t>
            </a:r>
          </a:p>
          <a:p>
            <a:pPr lvl="1" indent="-457200">
              <a:lnSpc>
                <a:spcPct val="100000"/>
              </a:lnSpc>
              <a:buClr>
                <a:schemeClr val="accent1">
                  <a:lumMod val="75000"/>
                </a:schemeClr>
              </a:buClr>
            </a:pPr>
            <a:endParaRPr lang="en-US" sz="1800" dirty="0">
              <a:solidFill>
                <a:schemeClr val="tx1"/>
              </a:solidFill>
            </a:endParaRPr>
          </a:p>
          <a:p>
            <a:pPr lvl="1" indent="-457200">
              <a:lnSpc>
                <a:spcPct val="100000"/>
              </a:lnSpc>
              <a:buClr>
                <a:schemeClr val="accent1">
                  <a:lumMod val="75000"/>
                </a:schemeClr>
              </a:buClr>
            </a:pPr>
            <a:endParaRPr lang="en-US" sz="2000" dirty="0">
              <a:solidFill>
                <a:schemeClr val="tx1"/>
              </a:solidFill>
            </a:endParaRPr>
          </a:p>
          <a:p>
            <a:pPr marL="914400" lvl="2" indent="-457200">
              <a:lnSpc>
                <a:spcPct val="100000"/>
              </a:lnSpc>
              <a:spcBef>
                <a:spcPts val="0"/>
              </a:spcBef>
              <a:buClr>
                <a:schemeClr val="accent2"/>
              </a:buClr>
            </a:pPr>
            <a:endParaRPr lang="en-US" sz="1600" dirty="0">
              <a:solidFill>
                <a:schemeClr val="tx1"/>
              </a:solidFill>
            </a:endParaRPr>
          </a:p>
        </p:txBody>
      </p:sp>
    </p:spTree>
    <p:extLst>
      <p:ext uri="{BB962C8B-B14F-4D97-AF65-F5344CB8AC3E}">
        <p14:creationId xmlns:p14="http://schemas.microsoft.com/office/powerpoint/2010/main" val="22284154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B3D7712-2025-4063-2F46-90C72CD81A1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90448FC-EFBA-56A6-3AA5-F1C914AC2440}"/>
              </a:ext>
            </a:extLst>
          </p:cNvPr>
          <p:cNvSpPr>
            <a:spLocks noGrp="1"/>
          </p:cNvSpPr>
          <p:nvPr>
            <p:ph type="title"/>
          </p:nvPr>
        </p:nvSpPr>
        <p:spPr>
          <a:solidFill>
            <a:schemeClr val="accent6"/>
          </a:solidFill>
        </p:spPr>
        <p:txBody>
          <a:bodyPr/>
          <a:lstStyle/>
          <a:p>
            <a:pPr marL="1028700" indent="-1028700">
              <a:tabLst>
                <a:tab pos="1028700" algn="l"/>
              </a:tabLst>
            </a:pPr>
            <a:r>
              <a:rPr lang="en-US" sz="3200" dirty="0"/>
              <a:t>3.11	Undergraduate transfer and articulation or courses </a:t>
            </a:r>
            <a:r>
              <a:rPr lang="en-US" sz="2400" dirty="0"/>
              <a:t>(</a:t>
            </a:r>
            <a:r>
              <a:rPr lang="en-US" sz="2400" dirty="0" err="1"/>
              <a:t>con’t</a:t>
            </a:r>
            <a:r>
              <a:rPr lang="en-US" sz="2400" dirty="0"/>
              <a:t>)</a:t>
            </a:r>
            <a:endParaRPr lang="en-US" dirty="0"/>
          </a:p>
        </p:txBody>
      </p:sp>
      <p:sp>
        <p:nvSpPr>
          <p:cNvPr id="3" name="Content Placeholder 2">
            <a:extLst>
              <a:ext uri="{FF2B5EF4-FFF2-40B4-BE49-F238E27FC236}">
                <a16:creationId xmlns:a16="http://schemas.microsoft.com/office/drawing/2014/main" id="{60B710C8-BF2F-9BE5-DD53-A2FFC4CB1147}"/>
              </a:ext>
            </a:extLst>
          </p:cNvPr>
          <p:cNvSpPr>
            <a:spLocks noGrp="1"/>
          </p:cNvSpPr>
          <p:nvPr>
            <p:ph idx="1"/>
          </p:nvPr>
        </p:nvSpPr>
        <p:spPr>
          <a:xfrm>
            <a:off x="0" y="2056814"/>
            <a:ext cx="11196252" cy="4801186"/>
          </a:xfrm>
        </p:spPr>
        <p:txBody>
          <a:bodyPr>
            <a:normAutofit/>
          </a:bodyPr>
          <a:lstStyle/>
          <a:p>
            <a:pPr marL="457200" indent="-457200">
              <a:lnSpc>
                <a:spcPct val="100000"/>
              </a:lnSpc>
              <a:buClr>
                <a:schemeClr val="accent2"/>
              </a:buClr>
            </a:pPr>
            <a:r>
              <a:rPr lang="en-US" sz="2400" dirty="0">
                <a:solidFill>
                  <a:schemeClr val="tx1"/>
                </a:solidFill>
              </a:rPr>
              <a:t>3.11.2H-L Transfer of Courses Within the State System from Degree-granting Institutions</a:t>
            </a:r>
          </a:p>
          <a:p>
            <a:pPr marL="914400" lvl="1" indent="-457200">
              <a:lnSpc>
                <a:spcPct val="100000"/>
              </a:lnSpc>
              <a:spcBef>
                <a:spcPts val="0"/>
              </a:spcBef>
              <a:buClr>
                <a:schemeClr val="accent1">
                  <a:lumMod val="75000"/>
                </a:schemeClr>
              </a:buClr>
            </a:pPr>
            <a:r>
              <a:rPr lang="en-US" sz="1800" dirty="0">
                <a:solidFill>
                  <a:schemeClr val="tx1"/>
                </a:solidFill>
              </a:rPr>
              <a:t>Associate degree requirements must be published and maintained, including prerequisites and admission criteria, while honoring catalog-year requirements for   continuously enrolled students</a:t>
            </a:r>
          </a:p>
          <a:p>
            <a:pPr marL="914400" lvl="1" indent="-457200">
              <a:lnSpc>
                <a:spcPct val="100000"/>
              </a:lnSpc>
              <a:spcBef>
                <a:spcPts val="0"/>
              </a:spcBef>
              <a:buClr>
                <a:schemeClr val="accent1">
                  <a:lumMod val="75000"/>
                </a:schemeClr>
              </a:buClr>
            </a:pPr>
            <a:r>
              <a:rPr lang="en-US" sz="1800" dirty="0">
                <a:solidFill>
                  <a:schemeClr val="tx1"/>
                </a:solidFill>
              </a:rPr>
              <a:t>Baccalaureate degree requirements must be published and maintained, including lower-division prerequisites, while honoring catalog-year requirements for continuously enrolled students</a:t>
            </a:r>
          </a:p>
          <a:p>
            <a:pPr marL="914400" lvl="1" indent="-457200">
              <a:lnSpc>
                <a:spcPct val="100000"/>
              </a:lnSpc>
              <a:spcBef>
                <a:spcPts val="0"/>
              </a:spcBef>
              <a:buClr>
                <a:schemeClr val="accent1">
                  <a:lumMod val="75000"/>
                </a:schemeClr>
              </a:buClr>
            </a:pPr>
            <a:r>
              <a:rPr lang="en-US" sz="1800" dirty="0">
                <a:solidFill>
                  <a:schemeClr val="tx1"/>
                </a:solidFill>
              </a:rPr>
              <a:t>Transfer guides must be published and maintained, including archived copies, course equivalency evaluation procedures, appeals processes, and a link to the statewide course equivalency matrix</a:t>
            </a:r>
          </a:p>
          <a:p>
            <a:pPr marL="914400" lvl="1" indent="-457200">
              <a:lnSpc>
                <a:spcPct val="100000"/>
              </a:lnSpc>
              <a:spcBef>
                <a:spcPts val="0"/>
              </a:spcBef>
              <a:buClr>
                <a:schemeClr val="accent1">
                  <a:lumMod val="75000"/>
                </a:schemeClr>
              </a:buClr>
            </a:pPr>
            <a:r>
              <a:rPr lang="en-US" sz="1800" dirty="0">
                <a:solidFill>
                  <a:schemeClr val="tx1"/>
                </a:solidFill>
              </a:rPr>
              <a:t>Prior learning credit transfers on the same basis as credit earned through regular coursework at the awarding institution</a:t>
            </a:r>
          </a:p>
          <a:p>
            <a:pPr marL="914400" lvl="1" indent="-457200">
              <a:lnSpc>
                <a:spcPct val="100000"/>
              </a:lnSpc>
              <a:spcBef>
                <a:spcPts val="0"/>
              </a:spcBef>
              <a:buClr>
                <a:schemeClr val="accent1">
                  <a:lumMod val="75000"/>
                </a:schemeClr>
              </a:buClr>
            </a:pPr>
            <a:r>
              <a:rPr lang="en-US" sz="1800" dirty="0">
                <a:solidFill>
                  <a:schemeClr val="tx1"/>
                </a:solidFill>
              </a:rPr>
              <a:t>Course Equivalency Project Matrix establishes statewide course equivalencies recognized by participating institutions</a:t>
            </a:r>
          </a:p>
          <a:p>
            <a:pPr lvl="1" indent="-457200">
              <a:lnSpc>
                <a:spcPct val="100000"/>
              </a:lnSpc>
              <a:buClr>
                <a:schemeClr val="accent1">
                  <a:lumMod val="75000"/>
                </a:schemeClr>
              </a:buClr>
            </a:pPr>
            <a:endParaRPr lang="en-US" sz="2000" dirty="0">
              <a:solidFill>
                <a:schemeClr val="tx1"/>
              </a:solidFill>
            </a:endParaRPr>
          </a:p>
          <a:p>
            <a:pPr lvl="1" indent="-457200">
              <a:lnSpc>
                <a:spcPct val="100000"/>
              </a:lnSpc>
              <a:buClr>
                <a:schemeClr val="accent1">
                  <a:lumMod val="75000"/>
                </a:schemeClr>
              </a:buClr>
            </a:pPr>
            <a:endParaRPr lang="en-US" sz="2000" dirty="0">
              <a:solidFill>
                <a:schemeClr val="tx1"/>
              </a:solidFill>
            </a:endParaRPr>
          </a:p>
          <a:p>
            <a:pPr lvl="1" indent="-457200">
              <a:lnSpc>
                <a:spcPct val="100000"/>
              </a:lnSpc>
              <a:buClr>
                <a:schemeClr val="accent1">
                  <a:lumMod val="75000"/>
                </a:schemeClr>
              </a:buClr>
            </a:pPr>
            <a:endParaRPr lang="en-US" sz="2000" dirty="0">
              <a:solidFill>
                <a:schemeClr val="tx1"/>
              </a:solidFill>
            </a:endParaRPr>
          </a:p>
          <a:p>
            <a:pPr lvl="1" indent="-457200">
              <a:lnSpc>
                <a:spcPct val="100000"/>
              </a:lnSpc>
              <a:buClr>
                <a:schemeClr val="accent1">
                  <a:lumMod val="75000"/>
                </a:schemeClr>
              </a:buClr>
            </a:pPr>
            <a:endParaRPr lang="en-US" sz="2000" dirty="0">
              <a:solidFill>
                <a:schemeClr val="tx1"/>
              </a:solidFill>
            </a:endParaRPr>
          </a:p>
          <a:p>
            <a:pPr lvl="1" indent="-457200">
              <a:lnSpc>
                <a:spcPct val="100000"/>
              </a:lnSpc>
              <a:buClr>
                <a:schemeClr val="accent1">
                  <a:lumMod val="75000"/>
                </a:schemeClr>
              </a:buClr>
            </a:pPr>
            <a:endParaRPr lang="en-US" sz="2000" dirty="0">
              <a:solidFill>
                <a:schemeClr val="tx1"/>
              </a:solidFill>
            </a:endParaRPr>
          </a:p>
          <a:p>
            <a:pPr lvl="1" indent="-457200">
              <a:lnSpc>
                <a:spcPct val="100000"/>
              </a:lnSpc>
              <a:buClr>
                <a:schemeClr val="accent1">
                  <a:lumMod val="75000"/>
                </a:schemeClr>
              </a:buClr>
            </a:pPr>
            <a:endParaRPr lang="en-US" sz="2000" dirty="0">
              <a:solidFill>
                <a:schemeClr val="tx1"/>
              </a:solidFill>
            </a:endParaRPr>
          </a:p>
          <a:p>
            <a:pPr marL="914400" lvl="2" indent="-457200">
              <a:lnSpc>
                <a:spcPct val="100000"/>
              </a:lnSpc>
              <a:spcBef>
                <a:spcPts val="0"/>
              </a:spcBef>
              <a:buClr>
                <a:schemeClr val="accent2"/>
              </a:buClr>
            </a:pPr>
            <a:endParaRPr lang="en-US" sz="1600" dirty="0">
              <a:solidFill>
                <a:schemeClr val="tx1"/>
              </a:solidFill>
            </a:endParaRPr>
          </a:p>
        </p:txBody>
      </p:sp>
    </p:spTree>
    <p:extLst>
      <p:ext uri="{BB962C8B-B14F-4D97-AF65-F5344CB8AC3E}">
        <p14:creationId xmlns:p14="http://schemas.microsoft.com/office/powerpoint/2010/main" val="2541652078"/>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8F6345-A113-AD48-DDF3-D8D9D830674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B9E20A9-C239-3421-324C-F0EA62D36FAB}"/>
              </a:ext>
            </a:extLst>
          </p:cNvPr>
          <p:cNvSpPr>
            <a:spLocks noGrp="1"/>
          </p:cNvSpPr>
          <p:nvPr>
            <p:ph type="title"/>
          </p:nvPr>
        </p:nvSpPr>
        <p:spPr>
          <a:solidFill>
            <a:schemeClr val="accent6"/>
          </a:solidFill>
        </p:spPr>
        <p:txBody>
          <a:bodyPr/>
          <a:lstStyle/>
          <a:p>
            <a:pPr marL="1028700" indent="-1028700">
              <a:tabLst>
                <a:tab pos="1028700" algn="l"/>
              </a:tabLst>
            </a:pPr>
            <a:r>
              <a:rPr lang="en-US" sz="3200" dirty="0"/>
              <a:t>3.11	Undergraduate transfer and articulation or courses </a:t>
            </a:r>
            <a:r>
              <a:rPr lang="en-US" sz="2400" dirty="0"/>
              <a:t>(</a:t>
            </a:r>
            <a:r>
              <a:rPr lang="en-US" sz="2400" dirty="0" err="1"/>
              <a:t>con’t</a:t>
            </a:r>
            <a:r>
              <a:rPr lang="en-US" sz="2400" dirty="0"/>
              <a:t>)</a:t>
            </a:r>
          </a:p>
        </p:txBody>
      </p:sp>
      <p:sp>
        <p:nvSpPr>
          <p:cNvPr id="3" name="Content Placeholder 2">
            <a:extLst>
              <a:ext uri="{FF2B5EF4-FFF2-40B4-BE49-F238E27FC236}">
                <a16:creationId xmlns:a16="http://schemas.microsoft.com/office/drawing/2014/main" id="{EA48DD42-0E9A-A4D0-A842-470BAE33A0C9}"/>
              </a:ext>
            </a:extLst>
          </p:cNvPr>
          <p:cNvSpPr>
            <a:spLocks noGrp="1"/>
          </p:cNvSpPr>
          <p:nvPr>
            <p:ph idx="1"/>
          </p:nvPr>
        </p:nvSpPr>
        <p:spPr>
          <a:xfrm>
            <a:off x="131885" y="1855177"/>
            <a:ext cx="11064368" cy="4670160"/>
          </a:xfrm>
        </p:spPr>
        <p:txBody>
          <a:bodyPr>
            <a:normAutofit/>
          </a:bodyPr>
          <a:lstStyle/>
          <a:p>
            <a:pPr marL="457200" indent="-457200">
              <a:lnSpc>
                <a:spcPct val="100000"/>
              </a:lnSpc>
              <a:spcBef>
                <a:spcPts val="0"/>
              </a:spcBef>
              <a:buClr>
                <a:schemeClr val="accent2"/>
              </a:buClr>
            </a:pPr>
            <a:r>
              <a:rPr lang="en-US" sz="2400" dirty="0">
                <a:solidFill>
                  <a:schemeClr val="tx1"/>
                </a:solidFill>
              </a:rPr>
              <a:t>3.11.3 Transfer of Courses from Non-State System, Degree-granting Institutions</a:t>
            </a:r>
          </a:p>
          <a:p>
            <a:pPr marL="914400" lvl="1" indent="-457200">
              <a:lnSpc>
                <a:spcPct val="100000"/>
              </a:lnSpc>
              <a:spcBef>
                <a:spcPts val="0"/>
              </a:spcBef>
              <a:buClr>
                <a:schemeClr val="accent1">
                  <a:lumMod val="75000"/>
                </a:schemeClr>
              </a:buClr>
            </a:pPr>
            <a:r>
              <a:rPr lang="en-US" sz="1800" dirty="0">
                <a:solidFill>
                  <a:schemeClr val="tx1"/>
                </a:solidFill>
              </a:rPr>
              <a:t>HLC-Accredited institutions may transfer credits if students meet admission, good standing and academic progress requirements</a:t>
            </a:r>
          </a:p>
          <a:p>
            <a:pPr marL="914400" lvl="1" indent="-457200">
              <a:lnSpc>
                <a:spcPct val="100000"/>
              </a:lnSpc>
              <a:spcBef>
                <a:spcPts val="0"/>
              </a:spcBef>
              <a:buClr>
                <a:schemeClr val="accent1">
                  <a:lumMod val="75000"/>
                </a:schemeClr>
              </a:buClr>
            </a:pPr>
            <a:r>
              <a:rPr lang="en-US" sz="1800" dirty="0">
                <a:solidFill>
                  <a:schemeClr val="tx1"/>
                </a:solidFill>
              </a:rPr>
              <a:t>Other USDE-recognized accredited institutions may transfer credit through institutional review and course-by-course evaluation</a:t>
            </a:r>
          </a:p>
          <a:p>
            <a:pPr marL="914400" lvl="1" indent="-457200">
              <a:lnSpc>
                <a:spcPct val="100000"/>
              </a:lnSpc>
              <a:spcBef>
                <a:spcPts val="0"/>
              </a:spcBef>
              <a:buClr>
                <a:schemeClr val="accent1">
                  <a:lumMod val="75000"/>
                </a:schemeClr>
              </a:buClr>
            </a:pPr>
            <a:r>
              <a:rPr lang="en-US" sz="1800" dirty="0">
                <a:solidFill>
                  <a:schemeClr val="tx1"/>
                </a:solidFill>
              </a:rPr>
              <a:t>Non-USDE-recognized institutions may transfer credits when validated by receiving institution and supported by successful academic performance</a:t>
            </a:r>
          </a:p>
          <a:p>
            <a:pPr marL="914400" lvl="1" indent="-457200">
              <a:lnSpc>
                <a:spcPct val="100000"/>
              </a:lnSpc>
              <a:spcBef>
                <a:spcPts val="0"/>
              </a:spcBef>
              <a:buClr>
                <a:schemeClr val="accent1">
                  <a:lumMod val="75000"/>
                </a:schemeClr>
              </a:buClr>
            </a:pPr>
            <a:r>
              <a:rPr lang="en-US" sz="1800" dirty="0">
                <a:solidFill>
                  <a:schemeClr val="tx1"/>
                </a:solidFill>
              </a:rPr>
              <a:t>Non-native English speakers must meet applicable transfer admission and English language proficiency requirements</a:t>
            </a:r>
          </a:p>
          <a:p>
            <a:pPr lvl="1" indent="-457200">
              <a:lnSpc>
                <a:spcPct val="100000"/>
              </a:lnSpc>
              <a:spcBef>
                <a:spcPts val="0"/>
              </a:spcBef>
              <a:buClr>
                <a:schemeClr val="accent1">
                  <a:lumMod val="75000"/>
                </a:schemeClr>
              </a:buClr>
            </a:pPr>
            <a:endParaRPr lang="en-US" sz="2000" dirty="0">
              <a:solidFill>
                <a:schemeClr val="tx1"/>
              </a:solidFill>
            </a:endParaRPr>
          </a:p>
          <a:p>
            <a:pPr marL="457200" indent="-457200">
              <a:lnSpc>
                <a:spcPct val="100000"/>
              </a:lnSpc>
              <a:spcBef>
                <a:spcPts val="0"/>
              </a:spcBef>
              <a:buClr>
                <a:schemeClr val="accent2"/>
              </a:buClr>
            </a:pPr>
            <a:r>
              <a:rPr lang="en-US" sz="2000" dirty="0">
                <a:solidFill>
                  <a:schemeClr val="tx1"/>
                </a:solidFill>
              </a:rPr>
              <a:t>3.11.4 Credit from Oklahoma Technology centers may transfer through a Cooperative Agreement</a:t>
            </a:r>
          </a:p>
          <a:p>
            <a:pPr marL="685800" lvl="1" indent="-169863">
              <a:lnSpc>
                <a:spcPct val="100000"/>
              </a:lnSpc>
              <a:buClr>
                <a:schemeClr val="accent2"/>
              </a:buClr>
            </a:pPr>
            <a:endParaRPr lang="en-US" sz="2000" dirty="0">
              <a:solidFill>
                <a:schemeClr val="tx1"/>
              </a:solidFill>
            </a:endParaRPr>
          </a:p>
          <a:p>
            <a:pPr marL="685800" lvl="1">
              <a:lnSpc>
                <a:spcPct val="100000"/>
              </a:lnSpc>
              <a:buClr>
                <a:schemeClr val="accent2"/>
              </a:buClr>
            </a:pPr>
            <a:endParaRPr lang="en-US" sz="2000" dirty="0">
              <a:solidFill>
                <a:schemeClr val="tx1"/>
              </a:solidFill>
            </a:endParaRPr>
          </a:p>
          <a:p>
            <a:pPr marL="685800" lvl="1">
              <a:lnSpc>
                <a:spcPct val="100000"/>
              </a:lnSpc>
              <a:buClr>
                <a:schemeClr val="accent2"/>
              </a:buClr>
            </a:pPr>
            <a:endParaRPr lang="en-US" sz="2000" dirty="0">
              <a:solidFill>
                <a:schemeClr val="tx1"/>
              </a:solidFill>
            </a:endParaRPr>
          </a:p>
          <a:p>
            <a:pPr marL="685800" lvl="1">
              <a:lnSpc>
                <a:spcPct val="100000"/>
              </a:lnSpc>
              <a:buClr>
                <a:schemeClr val="accent2"/>
              </a:buClr>
            </a:pPr>
            <a:endParaRPr lang="en-US" sz="2000" dirty="0">
              <a:solidFill>
                <a:schemeClr val="tx1"/>
              </a:solidFill>
            </a:endParaRPr>
          </a:p>
          <a:p>
            <a:pPr marL="685800" lvl="1">
              <a:lnSpc>
                <a:spcPct val="100000"/>
              </a:lnSpc>
              <a:buClr>
                <a:schemeClr val="accent2"/>
              </a:buClr>
            </a:pPr>
            <a:endParaRPr lang="en-US" sz="2000" dirty="0">
              <a:solidFill>
                <a:schemeClr val="tx1"/>
              </a:solidFill>
            </a:endParaRPr>
          </a:p>
          <a:p>
            <a:pPr marL="742950" lvl="2" indent="-285750">
              <a:lnSpc>
                <a:spcPct val="100000"/>
              </a:lnSpc>
              <a:spcBef>
                <a:spcPts val="0"/>
              </a:spcBef>
              <a:buClr>
                <a:schemeClr val="accent2"/>
              </a:buClr>
            </a:pPr>
            <a:endParaRPr lang="en-US" sz="1600" dirty="0">
              <a:solidFill>
                <a:schemeClr val="tx1"/>
              </a:solidFill>
            </a:endParaRPr>
          </a:p>
        </p:txBody>
      </p:sp>
    </p:spTree>
    <p:extLst>
      <p:ext uri="{BB962C8B-B14F-4D97-AF65-F5344CB8AC3E}">
        <p14:creationId xmlns:p14="http://schemas.microsoft.com/office/powerpoint/2010/main" val="1030033532"/>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31D77F-7176-E1ED-04B4-D8BF2F3FE8F7}"/>
              </a:ext>
            </a:extLst>
          </p:cNvPr>
          <p:cNvSpPr>
            <a:spLocks noGrp="1"/>
          </p:cNvSpPr>
          <p:nvPr>
            <p:ph type="title"/>
          </p:nvPr>
        </p:nvSpPr>
        <p:spPr>
          <a:solidFill>
            <a:schemeClr val="accent3"/>
          </a:solidFill>
        </p:spPr>
        <p:txBody>
          <a:bodyPr/>
          <a:lstStyle/>
          <a:p>
            <a:pPr>
              <a:tabLst>
                <a:tab pos="1028700" algn="l"/>
              </a:tabLst>
            </a:pPr>
            <a:r>
              <a:rPr lang="en-US" sz="3200" dirty="0"/>
              <a:t>3.16	Credit for prior learning</a:t>
            </a:r>
            <a:endParaRPr lang="en-US" dirty="0"/>
          </a:p>
        </p:txBody>
      </p:sp>
      <p:sp>
        <p:nvSpPr>
          <p:cNvPr id="3" name="Content Placeholder 2">
            <a:extLst>
              <a:ext uri="{FF2B5EF4-FFF2-40B4-BE49-F238E27FC236}">
                <a16:creationId xmlns:a16="http://schemas.microsoft.com/office/drawing/2014/main" id="{7818F572-29D2-125B-68BA-59008DEF7734}"/>
              </a:ext>
            </a:extLst>
          </p:cNvPr>
          <p:cNvSpPr>
            <a:spLocks noGrp="1"/>
          </p:cNvSpPr>
          <p:nvPr>
            <p:ph idx="1"/>
          </p:nvPr>
        </p:nvSpPr>
        <p:spPr>
          <a:xfrm>
            <a:off x="96715" y="1987062"/>
            <a:ext cx="11718558" cy="4609681"/>
          </a:xfrm>
        </p:spPr>
        <p:txBody>
          <a:bodyPr>
            <a:normAutofit/>
          </a:bodyPr>
          <a:lstStyle/>
          <a:p>
            <a:pPr indent="-457200">
              <a:lnSpc>
                <a:spcPct val="100000"/>
              </a:lnSpc>
              <a:buClr>
                <a:schemeClr val="accent3"/>
              </a:buClr>
            </a:pPr>
            <a:r>
              <a:rPr lang="en-US" sz="2400" dirty="0">
                <a:solidFill>
                  <a:schemeClr val="tx1"/>
                </a:solidFill>
              </a:rPr>
              <a:t>3.16.1 Purpose</a:t>
            </a:r>
          </a:p>
          <a:p>
            <a:pPr marL="914400" lvl="1" indent="-457200">
              <a:lnSpc>
                <a:spcPct val="100000"/>
              </a:lnSpc>
              <a:buClr>
                <a:srgbClr val="DE9027"/>
              </a:buClr>
            </a:pPr>
            <a:r>
              <a:rPr lang="en-US" sz="1800" dirty="0">
                <a:solidFill>
                  <a:schemeClr val="tx1"/>
                </a:solidFill>
              </a:rPr>
              <a:t>Credit for prior learning establishes standard for awarding credit earned through life experience and non-credit learning outside higher education institutions. </a:t>
            </a:r>
          </a:p>
          <a:p>
            <a:pPr indent="-457200">
              <a:lnSpc>
                <a:spcPct val="100000"/>
              </a:lnSpc>
              <a:buClr>
                <a:schemeClr val="accent3"/>
              </a:buClr>
            </a:pPr>
            <a:r>
              <a:rPr lang="en-US" sz="2400" dirty="0">
                <a:solidFill>
                  <a:schemeClr val="tx1"/>
                </a:solidFill>
              </a:rPr>
              <a:t>3.16.2.A-D CPL Standards</a:t>
            </a:r>
          </a:p>
          <a:p>
            <a:pPr marL="914400" lvl="1" indent="-457200">
              <a:lnSpc>
                <a:spcPct val="100000"/>
              </a:lnSpc>
              <a:buClr>
                <a:srgbClr val="DE9027"/>
              </a:buClr>
            </a:pPr>
            <a:r>
              <a:rPr lang="en-US" sz="1800" dirty="0">
                <a:solidFill>
                  <a:schemeClr val="tx1"/>
                </a:solidFill>
              </a:rPr>
              <a:t>Student must be enrolled for eligible to re-enroll to receive credit for prior learning</a:t>
            </a:r>
          </a:p>
          <a:p>
            <a:pPr marL="914400" lvl="1" indent="-457200">
              <a:lnSpc>
                <a:spcPct val="100000"/>
              </a:lnSpc>
              <a:buClr>
                <a:srgbClr val="DE9027"/>
              </a:buClr>
            </a:pPr>
            <a:r>
              <a:rPr lang="en-US" sz="1800" dirty="0">
                <a:solidFill>
                  <a:schemeClr val="tx1"/>
                </a:solidFill>
              </a:rPr>
              <a:t>Prior learning credit must be validated through successful completion od coursework before being </a:t>
            </a:r>
            <a:r>
              <a:rPr lang="en-US" sz="1800" dirty="0" err="1">
                <a:solidFill>
                  <a:schemeClr val="tx1"/>
                </a:solidFill>
              </a:rPr>
              <a:t>transcripted</a:t>
            </a:r>
            <a:r>
              <a:rPr lang="en-US" sz="1800" dirty="0">
                <a:solidFill>
                  <a:schemeClr val="tx1"/>
                </a:solidFill>
              </a:rPr>
              <a:t>. </a:t>
            </a:r>
          </a:p>
          <a:p>
            <a:pPr marL="914400" lvl="1" indent="-457200">
              <a:lnSpc>
                <a:spcPct val="100000"/>
              </a:lnSpc>
              <a:buClr>
                <a:srgbClr val="DE9027"/>
              </a:buClr>
            </a:pPr>
            <a:r>
              <a:rPr lang="en-US" sz="1800" dirty="0">
                <a:solidFill>
                  <a:schemeClr val="tx1"/>
                </a:solidFill>
              </a:rPr>
              <a:t>Prior learning must be evaluated using approved assessments, examinations, portfolios, military, training, and other recognized methods. </a:t>
            </a:r>
          </a:p>
          <a:p>
            <a:pPr marL="914400" lvl="1" indent="-457200">
              <a:lnSpc>
                <a:spcPct val="100000"/>
              </a:lnSpc>
              <a:buClr>
                <a:srgbClr val="DE9027"/>
              </a:buClr>
            </a:pPr>
            <a:r>
              <a:rPr lang="en-US" sz="1800" dirty="0">
                <a:solidFill>
                  <a:schemeClr val="tx1"/>
                </a:solidFill>
              </a:rPr>
              <a:t>ACT and SAT scores cannot be used to award prior learning credit. </a:t>
            </a:r>
          </a:p>
          <a:p>
            <a:pPr lvl="1">
              <a:buClr>
                <a:schemeClr val="accent3"/>
              </a:buClr>
            </a:pPr>
            <a:endParaRPr lang="en-US" dirty="0">
              <a:solidFill>
                <a:schemeClr val="tx1"/>
              </a:solidFill>
            </a:endParaRPr>
          </a:p>
          <a:p>
            <a:pPr lvl="1">
              <a:buClr>
                <a:schemeClr val="accent3"/>
              </a:buClr>
            </a:pPr>
            <a:endParaRPr lang="en-US" dirty="0">
              <a:solidFill>
                <a:schemeClr val="tx1"/>
              </a:solidFill>
            </a:endParaRPr>
          </a:p>
          <a:p>
            <a:pPr lvl="1">
              <a:buClr>
                <a:schemeClr val="accent3"/>
              </a:buClr>
            </a:pPr>
            <a:endParaRPr lang="en-US" dirty="0">
              <a:solidFill>
                <a:schemeClr val="tx1"/>
              </a:solidFill>
            </a:endParaRPr>
          </a:p>
          <a:p>
            <a:pPr lvl="1">
              <a:buClr>
                <a:schemeClr val="accent3"/>
              </a:buClr>
            </a:pPr>
            <a:endParaRPr lang="en-US" dirty="0">
              <a:solidFill>
                <a:schemeClr val="tx1"/>
              </a:solidFill>
            </a:endParaRPr>
          </a:p>
        </p:txBody>
      </p:sp>
    </p:spTree>
    <p:extLst>
      <p:ext uri="{BB962C8B-B14F-4D97-AF65-F5344CB8AC3E}">
        <p14:creationId xmlns:p14="http://schemas.microsoft.com/office/powerpoint/2010/main" val="42955752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C59FB9-E482-0354-AC66-6AE8B991B9A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7CAAFDB-BA53-88A7-3FE3-4F47DAA10DA5}"/>
              </a:ext>
            </a:extLst>
          </p:cNvPr>
          <p:cNvSpPr>
            <a:spLocks noGrp="1"/>
          </p:cNvSpPr>
          <p:nvPr>
            <p:ph type="title"/>
          </p:nvPr>
        </p:nvSpPr>
        <p:spPr>
          <a:solidFill>
            <a:schemeClr val="accent3"/>
          </a:solidFill>
        </p:spPr>
        <p:txBody>
          <a:bodyPr/>
          <a:lstStyle/>
          <a:p>
            <a:pPr>
              <a:tabLst>
                <a:tab pos="1028700" algn="l"/>
              </a:tabLst>
            </a:pPr>
            <a:r>
              <a:rPr lang="en-US" sz="3200" dirty="0"/>
              <a:t>3.16	Credit for prior learning </a:t>
            </a:r>
            <a:r>
              <a:rPr lang="en-US" sz="2000" dirty="0"/>
              <a:t>(</a:t>
            </a:r>
            <a:r>
              <a:rPr lang="en-US" sz="2000" dirty="0" err="1"/>
              <a:t>Con’t</a:t>
            </a:r>
            <a:r>
              <a:rPr lang="en-US" sz="2000" dirty="0"/>
              <a:t>)</a:t>
            </a:r>
            <a:endParaRPr lang="en-US" sz="2800" dirty="0"/>
          </a:p>
        </p:txBody>
      </p:sp>
      <p:sp>
        <p:nvSpPr>
          <p:cNvPr id="3" name="Content Placeholder 2">
            <a:extLst>
              <a:ext uri="{FF2B5EF4-FFF2-40B4-BE49-F238E27FC236}">
                <a16:creationId xmlns:a16="http://schemas.microsoft.com/office/drawing/2014/main" id="{E38C8E97-0C46-EC13-44C5-756B2424F72C}"/>
              </a:ext>
            </a:extLst>
          </p:cNvPr>
          <p:cNvSpPr>
            <a:spLocks noGrp="1"/>
          </p:cNvSpPr>
          <p:nvPr>
            <p:ph idx="1"/>
          </p:nvPr>
        </p:nvSpPr>
        <p:spPr>
          <a:xfrm>
            <a:off x="1" y="1863969"/>
            <a:ext cx="11815272" cy="4732774"/>
          </a:xfrm>
        </p:spPr>
        <p:txBody>
          <a:bodyPr>
            <a:normAutofit/>
          </a:bodyPr>
          <a:lstStyle/>
          <a:p>
            <a:pPr indent="-457200">
              <a:lnSpc>
                <a:spcPct val="100000"/>
              </a:lnSpc>
              <a:buClr>
                <a:schemeClr val="accent3"/>
              </a:buClr>
            </a:pPr>
            <a:r>
              <a:rPr lang="en-US" sz="2400" dirty="0">
                <a:solidFill>
                  <a:schemeClr val="tx1"/>
                </a:solidFill>
              </a:rPr>
              <a:t>3.16.2.E-K CPL Standards</a:t>
            </a:r>
          </a:p>
          <a:p>
            <a:pPr marL="914400" lvl="1" indent="-457200">
              <a:lnSpc>
                <a:spcPct val="100000"/>
              </a:lnSpc>
              <a:buClr>
                <a:srgbClr val="DE9027"/>
              </a:buClr>
            </a:pPr>
            <a:r>
              <a:rPr lang="en-US" sz="1900" dirty="0">
                <a:solidFill>
                  <a:schemeClr val="tx1"/>
                </a:solidFill>
              </a:rPr>
              <a:t>Prior learning credit may be applied toward degree program requirements. </a:t>
            </a:r>
          </a:p>
          <a:p>
            <a:pPr marL="914400" lvl="1" indent="-457200">
              <a:lnSpc>
                <a:spcPct val="100000"/>
              </a:lnSpc>
              <a:buClr>
                <a:srgbClr val="DE9027"/>
              </a:buClr>
            </a:pPr>
            <a:r>
              <a:rPr lang="en-US" sz="1900" dirty="0">
                <a:solidFill>
                  <a:schemeClr val="tx1"/>
                </a:solidFill>
              </a:rPr>
              <a:t>Prior learning credit must comply with HLC standards and ACE recommendations.</a:t>
            </a:r>
          </a:p>
          <a:p>
            <a:pPr marL="914400" lvl="1" indent="-457200">
              <a:lnSpc>
                <a:spcPct val="100000"/>
              </a:lnSpc>
              <a:buClr>
                <a:srgbClr val="DE9027"/>
              </a:buClr>
            </a:pPr>
            <a:r>
              <a:rPr lang="en-US" sz="1900" dirty="0">
                <a:solidFill>
                  <a:schemeClr val="tx1"/>
                </a:solidFill>
              </a:rPr>
              <a:t> Assessment scores must meet established standard before prior learning credit is awarded. </a:t>
            </a:r>
          </a:p>
          <a:p>
            <a:pPr marL="914400" lvl="1" indent="-457200">
              <a:lnSpc>
                <a:spcPct val="100000"/>
              </a:lnSpc>
              <a:buClr>
                <a:srgbClr val="DE9027"/>
              </a:buClr>
            </a:pPr>
            <a:r>
              <a:rPr lang="en-US" sz="1900" dirty="0">
                <a:solidFill>
                  <a:schemeClr val="tx1"/>
                </a:solidFill>
              </a:rPr>
              <a:t>Prior learning evaluations must be objective and consistently applied. </a:t>
            </a:r>
          </a:p>
          <a:p>
            <a:pPr marL="914400" lvl="1" indent="-457200">
              <a:lnSpc>
                <a:spcPct val="100000"/>
              </a:lnSpc>
              <a:buClr>
                <a:srgbClr val="DE9027"/>
              </a:buClr>
            </a:pPr>
            <a:r>
              <a:rPr lang="en-US" sz="1900" dirty="0">
                <a:solidFill>
                  <a:schemeClr val="tx1"/>
                </a:solidFill>
              </a:rPr>
              <a:t>Prior learning credit may only be awarded in State Regents-approved programs. </a:t>
            </a:r>
          </a:p>
          <a:p>
            <a:pPr marL="914400" lvl="1" indent="-457200">
              <a:lnSpc>
                <a:spcPct val="100000"/>
              </a:lnSpc>
              <a:buClr>
                <a:srgbClr val="DE9027"/>
              </a:buClr>
            </a:pPr>
            <a:r>
              <a:rPr lang="en-US" sz="1900" dirty="0">
                <a:solidFill>
                  <a:schemeClr val="tx1"/>
                </a:solidFill>
              </a:rPr>
              <a:t>Prior learning credit must be clearly identified on transcripts and evaluation fees are limited to actual costs. </a:t>
            </a:r>
          </a:p>
          <a:p>
            <a:pPr marL="914400" lvl="1" indent="-457200">
              <a:lnSpc>
                <a:spcPct val="100000"/>
              </a:lnSpc>
              <a:buClr>
                <a:srgbClr val="DE9027"/>
              </a:buClr>
            </a:pPr>
            <a:r>
              <a:rPr lang="en-US" sz="1900" dirty="0">
                <a:solidFill>
                  <a:schemeClr val="tx1"/>
                </a:solidFill>
              </a:rPr>
              <a:t>Prior learning credit transfers on the same basis as traditionally earned college credit. </a:t>
            </a:r>
          </a:p>
          <a:p>
            <a:pPr lvl="1">
              <a:buClr>
                <a:schemeClr val="accent3"/>
              </a:buClr>
            </a:pPr>
            <a:endParaRPr lang="en-US" dirty="0">
              <a:solidFill>
                <a:schemeClr val="tx1"/>
              </a:solidFill>
            </a:endParaRPr>
          </a:p>
          <a:p>
            <a:pPr lvl="1">
              <a:buClr>
                <a:schemeClr val="accent3"/>
              </a:buClr>
            </a:pPr>
            <a:endParaRPr lang="en-US" dirty="0">
              <a:solidFill>
                <a:schemeClr val="tx1"/>
              </a:solidFill>
            </a:endParaRPr>
          </a:p>
          <a:p>
            <a:pPr lvl="1">
              <a:buClr>
                <a:schemeClr val="accent3"/>
              </a:buClr>
            </a:pPr>
            <a:endParaRPr lang="en-US" dirty="0">
              <a:solidFill>
                <a:schemeClr val="tx1"/>
              </a:solidFill>
            </a:endParaRPr>
          </a:p>
          <a:p>
            <a:pPr lvl="1">
              <a:buClr>
                <a:schemeClr val="accent3"/>
              </a:buClr>
            </a:pPr>
            <a:endParaRPr lang="en-US" dirty="0">
              <a:solidFill>
                <a:schemeClr val="tx1"/>
              </a:solidFill>
            </a:endParaRPr>
          </a:p>
          <a:p>
            <a:pPr lvl="1">
              <a:buClr>
                <a:schemeClr val="accent3"/>
              </a:buClr>
            </a:pPr>
            <a:endParaRPr lang="en-US" dirty="0">
              <a:solidFill>
                <a:schemeClr val="tx1"/>
              </a:solidFill>
            </a:endParaRPr>
          </a:p>
          <a:p>
            <a:pPr lvl="1">
              <a:buClr>
                <a:schemeClr val="accent3"/>
              </a:buClr>
            </a:pPr>
            <a:endParaRPr lang="en-US" dirty="0">
              <a:solidFill>
                <a:schemeClr val="tx1"/>
              </a:solidFill>
            </a:endParaRPr>
          </a:p>
          <a:p>
            <a:pPr lvl="1">
              <a:buClr>
                <a:schemeClr val="accent3"/>
              </a:buClr>
            </a:pPr>
            <a:endParaRPr lang="en-US" dirty="0">
              <a:solidFill>
                <a:schemeClr val="tx1"/>
              </a:solidFill>
            </a:endParaRPr>
          </a:p>
        </p:txBody>
      </p:sp>
    </p:spTree>
    <p:extLst>
      <p:ext uri="{BB962C8B-B14F-4D97-AF65-F5344CB8AC3E}">
        <p14:creationId xmlns:p14="http://schemas.microsoft.com/office/powerpoint/2010/main" val="189943068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A85A46F-3736-7C59-9FAF-1526572A6AA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452CBCB-30B7-7E6B-6D2A-E8FADE110F2E}"/>
              </a:ext>
            </a:extLst>
          </p:cNvPr>
          <p:cNvSpPr>
            <a:spLocks noGrp="1"/>
          </p:cNvSpPr>
          <p:nvPr>
            <p:ph type="title"/>
          </p:nvPr>
        </p:nvSpPr>
        <p:spPr>
          <a:solidFill>
            <a:schemeClr val="accent3"/>
          </a:solidFill>
        </p:spPr>
        <p:txBody>
          <a:bodyPr/>
          <a:lstStyle/>
          <a:p>
            <a:pPr>
              <a:tabLst>
                <a:tab pos="1028700" algn="l"/>
              </a:tabLst>
            </a:pPr>
            <a:r>
              <a:rPr lang="en-US" sz="3200" dirty="0"/>
              <a:t>3.16	Credit for prior learning </a:t>
            </a:r>
            <a:r>
              <a:rPr lang="en-US" sz="2000" dirty="0"/>
              <a:t>(</a:t>
            </a:r>
            <a:r>
              <a:rPr lang="en-US" sz="2000" dirty="0" err="1"/>
              <a:t>Con’t</a:t>
            </a:r>
            <a:r>
              <a:rPr lang="en-US" sz="2000" dirty="0"/>
              <a:t>)</a:t>
            </a:r>
            <a:endParaRPr lang="en-US" sz="2800" dirty="0"/>
          </a:p>
        </p:txBody>
      </p:sp>
      <p:sp>
        <p:nvSpPr>
          <p:cNvPr id="3" name="Content Placeholder 2">
            <a:extLst>
              <a:ext uri="{FF2B5EF4-FFF2-40B4-BE49-F238E27FC236}">
                <a16:creationId xmlns:a16="http://schemas.microsoft.com/office/drawing/2014/main" id="{A7DFDC93-07A2-F981-926A-39F0EBBD29BF}"/>
              </a:ext>
            </a:extLst>
          </p:cNvPr>
          <p:cNvSpPr>
            <a:spLocks noGrp="1"/>
          </p:cNvSpPr>
          <p:nvPr>
            <p:ph idx="1"/>
          </p:nvPr>
        </p:nvSpPr>
        <p:spPr>
          <a:xfrm>
            <a:off x="123092" y="1863969"/>
            <a:ext cx="11692181" cy="4732774"/>
          </a:xfrm>
        </p:spPr>
        <p:txBody>
          <a:bodyPr>
            <a:normAutofit/>
          </a:bodyPr>
          <a:lstStyle/>
          <a:p>
            <a:pPr indent="-457200">
              <a:lnSpc>
                <a:spcPct val="100000"/>
              </a:lnSpc>
              <a:buClr>
                <a:schemeClr val="accent3"/>
              </a:buClr>
            </a:pPr>
            <a:r>
              <a:rPr lang="en-US" sz="2400" dirty="0">
                <a:solidFill>
                  <a:schemeClr val="tx1">
                    <a:lumMod val="50000"/>
                  </a:schemeClr>
                </a:solidFill>
              </a:rPr>
              <a:t>3.16.3 Credit for Military Service</a:t>
            </a:r>
          </a:p>
          <a:p>
            <a:pPr marL="914400" lvl="1" indent="-457200">
              <a:lnSpc>
                <a:spcPct val="100000"/>
              </a:lnSpc>
              <a:buClr>
                <a:srgbClr val="DE9027"/>
              </a:buClr>
            </a:pPr>
            <a:r>
              <a:rPr lang="en-US" sz="1800" dirty="0">
                <a:solidFill>
                  <a:schemeClr val="tx1">
                    <a:lumMod val="50000"/>
                  </a:schemeClr>
                </a:solidFill>
              </a:rPr>
              <a:t>Internal approval processes are required for awarding military credit. </a:t>
            </a:r>
          </a:p>
          <a:p>
            <a:pPr marL="914400" lvl="1" indent="-457200">
              <a:lnSpc>
                <a:spcPct val="100000"/>
              </a:lnSpc>
              <a:buClr>
                <a:srgbClr val="DE9027"/>
              </a:buClr>
            </a:pPr>
            <a:r>
              <a:rPr lang="en-US" sz="1800" dirty="0">
                <a:solidFill>
                  <a:schemeClr val="tx1">
                    <a:lumMod val="50000"/>
                  </a:schemeClr>
                </a:solidFill>
              </a:rPr>
              <a:t>Designated staff must manage military credit submissions</a:t>
            </a:r>
          </a:p>
          <a:p>
            <a:pPr marL="914400" lvl="1" indent="-457200">
              <a:lnSpc>
                <a:spcPct val="100000"/>
              </a:lnSpc>
              <a:buClr>
                <a:srgbClr val="DE9027"/>
              </a:buClr>
            </a:pPr>
            <a:r>
              <a:rPr lang="en-US" sz="1800" dirty="0">
                <a:solidFill>
                  <a:schemeClr val="tx1">
                    <a:lumMod val="50000"/>
                  </a:schemeClr>
                </a:solidFill>
              </a:rPr>
              <a:t>Military credit articulations must be reviewed periodically</a:t>
            </a:r>
          </a:p>
          <a:p>
            <a:pPr lvl="1" indent="-457200">
              <a:lnSpc>
                <a:spcPct val="100000"/>
              </a:lnSpc>
              <a:buClr>
                <a:schemeClr val="accent3"/>
              </a:buClr>
            </a:pPr>
            <a:endParaRPr lang="en-US" sz="2100" dirty="0">
              <a:solidFill>
                <a:schemeClr val="tx1">
                  <a:lumMod val="50000"/>
                </a:schemeClr>
              </a:solidFill>
            </a:endParaRPr>
          </a:p>
          <a:p>
            <a:pPr indent="-457200">
              <a:lnSpc>
                <a:spcPct val="100000"/>
              </a:lnSpc>
              <a:buClr>
                <a:schemeClr val="accent3"/>
              </a:buClr>
            </a:pPr>
            <a:r>
              <a:rPr lang="en-US" sz="2400" dirty="0">
                <a:solidFill>
                  <a:schemeClr val="tx1">
                    <a:lumMod val="50000"/>
                  </a:schemeClr>
                </a:solidFill>
              </a:rPr>
              <a:t>3.16.4 Oversight and Evaluation</a:t>
            </a:r>
          </a:p>
          <a:p>
            <a:pPr marL="914400" lvl="1" indent="-457200">
              <a:lnSpc>
                <a:spcPct val="100000"/>
              </a:lnSpc>
              <a:buClr>
                <a:srgbClr val="DE9027"/>
              </a:buClr>
            </a:pPr>
            <a:r>
              <a:rPr lang="en-US" sz="1800" dirty="0">
                <a:solidFill>
                  <a:schemeClr val="tx1">
                    <a:lumMod val="50000"/>
                  </a:schemeClr>
                </a:solidFill>
              </a:rPr>
              <a:t>Advanced placed credit requires institutions to award credit for AP exam scores of 3 of higher and regularly review and publish AP credit policies</a:t>
            </a:r>
          </a:p>
          <a:p>
            <a:pPr marL="914400" lvl="1" indent="-457200">
              <a:lnSpc>
                <a:spcPct val="100000"/>
              </a:lnSpc>
              <a:buClr>
                <a:srgbClr val="DE9027"/>
              </a:buClr>
            </a:pPr>
            <a:r>
              <a:rPr lang="en-US" sz="1800" dirty="0">
                <a:solidFill>
                  <a:schemeClr val="tx1">
                    <a:lumMod val="50000"/>
                  </a:schemeClr>
                </a:solidFill>
              </a:rPr>
              <a:t>CLEP Credit Standards use ACE recommended minimum scores unless a higher score is justified for success in advanced coursework</a:t>
            </a:r>
          </a:p>
          <a:p>
            <a:pPr marL="914400" lvl="1" indent="-457200">
              <a:lnSpc>
                <a:spcPct val="100000"/>
              </a:lnSpc>
              <a:buClr>
                <a:srgbClr val="DE9027"/>
              </a:buClr>
            </a:pPr>
            <a:r>
              <a:rPr lang="en-US" sz="1800" dirty="0">
                <a:solidFill>
                  <a:schemeClr val="tx1">
                    <a:lumMod val="50000"/>
                  </a:schemeClr>
                </a:solidFill>
              </a:rPr>
              <a:t>CLEP Policy Transparency requires institutions to post CLEP credit policies on their websites</a:t>
            </a:r>
          </a:p>
          <a:p>
            <a:pPr marL="914400" lvl="1" indent="-457200">
              <a:lnSpc>
                <a:spcPct val="100000"/>
              </a:lnSpc>
              <a:buClr>
                <a:srgbClr val="DE9027"/>
              </a:buClr>
            </a:pPr>
            <a:r>
              <a:rPr lang="en-US" sz="1800" dirty="0">
                <a:solidFill>
                  <a:schemeClr val="tx1">
                    <a:lumMod val="50000"/>
                  </a:schemeClr>
                </a:solidFill>
              </a:rPr>
              <a:t>Prior learning reporting requires institutions to report all credit for prior  learning through the unitized data system</a:t>
            </a:r>
          </a:p>
          <a:p>
            <a:pPr lvl="1">
              <a:buClr>
                <a:schemeClr val="accent3"/>
              </a:buClr>
            </a:pPr>
            <a:endParaRPr lang="en-US" dirty="0">
              <a:solidFill>
                <a:schemeClr val="tx1"/>
              </a:solidFill>
            </a:endParaRPr>
          </a:p>
          <a:p>
            <a:pPr lvl="1">
              <a:buClr>
                <a:schemeClr val="accent3"/>
              </a:buClr>
            </a:pPr>
            <a:endParaRPr lang="en-US" dirty="0">
              <a:solidFill>
                <a:schemeClr val="tx1"/>
              </a:solidFill>
            </a:endParaRPr>
          </a:p>
          <a:p>
            <a:pPr lvl="1">
              <a:buClr>
                <a:schemeClr val="accent3"/>
              </a:buClr>
            </a:pPr>
            <a:endParaRPr lang="en-US" dirty="0">
              <a:solidFill>
                <a:schemeClr val="tx1"/>
              </a:solidFill>
            </a:endParaRPr>
          </a:p>
          <a:p>
            <a:pPr lvl="1">
              <a:buClr>
                <a:schemeClr val="accent3"/>
              </a:buClr>
            </a:pPr>
            <a:endParaRPr lang="en-US" dirty="0">
              <a:solidFill>
                <a:schemeClr val="tx1"/>
              </a:solidFill>
            </a:endParaRPr>
          </a:p>
          <a:p>
            <a:pPr lvl="1">
              <a:buClr>
                <a:schemeClr val="accent3"/>
              </a:buClr>
            </a:pPr>
            <a:endParaRPr lang="en-US" dirty="0">
              <a:solidFill>
                <a:schemeClr val="tx1"/>
              </a:solidFill>
            </a:endParaRPr>
          </a:p>
          <a:p>
            <a:pPr lvl="1">
              <a:buClr>
                <a:schemeClr val="accent3"/>
              </a:buClr>
            </a:pPr>
            <a:endParaRPr lang="en-US" dirty="0">
              <a:solidFill>
                <a:schemeClr val="tx1"/>
              </a:solidFill>
            </a:endParaRPr>
          </a:p>
          <a:p>
            <a:pPr lvl="1">
              <a:buClr>
                <a:schemeClr val="accent3"/>
              </a:buClr>
            </a:pPr>
            <a:endParaRPr lang="en-US" dirty="0">
              <a:solidFill>
                <a:schemeClr val="tx1"/>
              </a:solidFill>
            </a:endParaRPr>
          </a:p>
          <a:p>
            <a:pPr lvl="1">
              <a:buClr>
                <a:schemeClr val="accent3"/>
              </a:buClr>
            </a:pPr>
            <a:endParaRPr lang="en-US" dirty="0">
              <a:solidFill>
                <a:schemeClr val="tx1"/>
              </a:solidFill>
            </a:endParaRPr>
          </a:p>
          <a:p>
            <a:pPr lvl="1">
              <a:buClr>
                <a:schemeClr val="accent3"/>
              </a:buClr>
            </a:pPr>
            <a:endParaRPr lang="en-US" dirty="0">
              <a:solidFill>
                <a:schemeClr val="tx1"/>
              </a:solidFill>
            </a:endParaRPr>
          </a:p>
          <a:p>
            <a:pPr lvl="1">
              <a:buClr>
                <a:schemeClr val="accent3"/>
              </a:buClr>
            </a:pPr>
            <a:endParaRPr lang="en-US" dirty="0">
              <a:solidFill>
                <a:schemeClr val="tx1"/>
              </a:solidFill>
            </a:endParaRPr>
          </a:p>
          <a:p>
            <a:pPr lvl="1">
              <a:buClr>
                <a:schemeClr val="accent3"/>
              </a:buClr>
            </a:pPr>
            <a:endParaRPr lang="en-US" dirty="0">
              <a:solidFill>
                <a:schemeClr val="tx1"/>
              </a:solidFill>
            </a:endParaRPr>
          </a:p>
        </p:txBody>
      </p:sp>
    </p:spTree>
    <p:extLst>
      <p:ext uri="{BB962C8B-B14F-4D97-AF65-F5344CB8AC3E}">
        <p14:creationId xmlns:p14="http://schemas.microsoft.com/office/powerpoint/2010/main" val="422187930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63D79E-9C5B-64E1-A83F-2238A08773D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03C9B03-70DE-C41D-C28D-7058B6831811}"/>
              </a:ext>
            </a:extLst>
          </p:cNvPr>
          <p:cNvSpPr>
            <a:spLocks noGrp="1"/>
          </p:cNvSpPr>
          <p:nvPr>
            <p:ph type="title"/>
          </p:nvPr>
        </p:nvSpPr>
        <p:spPr/>
        <p:txBody>
          <a:bodyPr>
            <a:normAutofit/>
          </a:bodyPr>
          <a:lstStyle/>
          <a:p>
            <a:r>
              <a:rPr lang="en-US" sz="3200" dirty="0"/>
              <a:t>Break for lunch</a:t>
            </a:r>
          </a:p>
        </p:txBody>
      </p:sp>
      <p:sp>
        <p:nvSpPr>
          <p:cNvPr id="3" name="Content Placeholder 2">
            <a:extLst>
              <a:ext uri="{FF2B5EF4-FFF2-40B4-BE49-F238E27FC236}">
                <a16:creationId xmlns:a16="http://schemas.microsoft.com/office/drawing/2014/main" id="{D3E73B1F-E590-DC82-8572-E43994A770AE}"/>
              </a:ext>
            </a:extLst>
          </p:cNvPr>
          <p:cNvSpPr>
            <a:spLocks noGrp="1"/>
          </p:cNvSpPr>
          <p:nvPr>
            <p:ph idx="1"/>
          </p:nvPr>
        </p:nvSpPr>
        <p:spPr>
          <a:xfrm>
            <a:off x="83127" y="3429000"/>
            <a:ext cx="11732145" cy="2494956"/>
          </a:xfrm>
        </p:spPr>
        <p:txBody>
          <a:bodyPr>
            <a:normAutofit/>
          </a:bodyPr>
          <a:lstStyle/>
          <a:p>
            <a:pPr marL="0" indent="0" algn="ctr">
              <a:buNone/>
            </a:pPr>
            <a:r>
              <a:rPr lang="en-US" sz="4800" dirty="0">
                <a:solidFill>
                  <a:schemeClr val="tx1"/>
                </a:solidFill>
              </a:rPr>
              <a:t>WE WILL RETURN AT 12:30 PM</a:t>
            </a:r>
          </a:p>
        </p:txBody>
      </p:sp>
    </p:spTree>
    <p:extLst>
      <p:ext uri="{BB962C8B-B14F-4D97-AF65-F5344CB8AC3E}">
        <p14:creationId xmlns:p14="http://schemas.microsoft.com/office/powerpoint/2010/main" val="38775167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60A0B3-4878-4996-10F0-3C517CCD779F}"/>
              </a:ext>
            </a:extLst>
          </p:cNvPr>
          <p:cNvSpPr>
            <a:spLocks noGrp="1"/>
          </p:cNvSpPr>
          <p:nvPr>
            <p:ph type="title"/>
          </p:nvPr>
        </p:nvSpPr>
        <p:spPr/>
        <p:txBody>
          <a:bodyPr>
            <a:normAutofit/>
          </a:bodyPr>
          <a:lstStyle/>
          <a:p>
            <a:r>
              <a:rPr lang="en-US" sz="3200" dirty="0"/>
              <a:t>Governing boards</a:t>
            </a:r>
          </a:p>
        </p:txBody>
      </p:sp>
      <p:sp>
        <p:nvSpPr>
          <p:cNvPr id="3" name="Content Placeholder 2">
            <a:extLst>
              <a:ext uri="{FF2B5EF4-FFF2-40B4-BE49-F238E27FC236}">
                <a16:creationId xmlns:a16="http://schemas.microsoft.com/office/drawing/2014/main" id="{AEC05EE0-2557-D978-87B7-C1AD2C49D049}"/>
              </a:ext>
            </a:extLst>
          </p:cNvPr>
          <p:cNvSpPr>
            <a:spLocks noGrp="1"/>
          </p:cNvSpPr>
          <p:nvPr>
            <p:ph sz="half" idx="1"/>
          </p:nvPr>
        </p:nvSpPr>
        <p:spPr>
          <a:xfrm>
            <a:off x="118407" y="1820541"/>
            <a:ext cx="3551068" cy="1380713"/>
          </a:xfrm>
        </p:spPr>
        <p:txBody>
          <a:bodyPr/>
          <a:lstStyle/>
          <a:p>
            <a:pPr marL="0" indent="0">
              <a:buNone/>
            </a:pPr>
            <a:r>
              <a:rPr lang="en-US" sz="2000" b="1" dirty="0">
                <a:solidFill>
                  <a:schemeClr val="tx1">
                    <a:lumMod val="50000"/>
                  </a:schemeClr>
                </a:solidFill>
              </a:rPr>
              <a:t>OU</a:t>
            </a:r>
          </a:p>
          <a:p>
            <a:pPr marL="511175" lvl="1"/>
            <a:r>
              <a:rPr lang="en-US" sz="1800" dirty="0">
                <a:solidFill>
                  <a:schemeClr val="tx1">
                    <a:lumMod val="50000"/>
                  </a:schemeClr>
                </a:solidFill>
              </a:rPr>
              <a:t>University of Oklahoma</a:t>
            </a:r>
          </a:p>
          <a:p>
            <a:pPr marL="511175" lvl="1"/>
            <a:r>
              <a:rPr lang="en-US" sz="1800" dirty="0">
                <a:solidFill>
                  <a:schemeClr val="tx1">
                    <a:lumMod val="50000"/>
                  </a:schemeClr>
                </a:solidFill>
              </a:rPr>
              <a:t>Cameron University</a:t>
            </a:r>
          </a:p>
          <a:p>
            <a:pPr marL="511175" lvl="1"/>
            <a:r>
              <a:rPr lang="en-US" sz="1800" dirty="0">
                <a:solidFill>
                  <a:schemeClr val="tx1">
                    <a:lumMod val="50000"/>
                  </a:schemeClr>
                </a:solidFill>
              </a:rPr>
              <a:t>Rogers State University</a:t>
            </a:r>
          </a:p>
          <a:p>
            <a:endParaRPr lang="en-US" dirty="0"/>
          </a:p>
        </p:txBody>
      </p:sp>
      <p:sp>
        <p:nvSpPr>
          <p:cNvPr id="4" name="Content Placeholder 3">
            <a:extLst>
              <a:ext uri="{FF2B5EF4-FFF2-40B4-BE49-F238E27FC236}">
                <a16:creationId xmlns:a16="http://schemas.microsoft.com/office/drawing/2014/main" id="{7C2F5405-F895-AAC2-D12C-CB45CCD5E962}"/>
              </a:ext>
            </a:extLst>
          </p:cNvPr>
          <p:cNvSpPr>
            <a:spLocks noGrp="1"/>
          </p:cNvSpPr>
          <p:nvPr>
            <p:ph sz="half" idx="2"/>
          </p:nvPr>
        </p:nvSpPr>
        <p:spPr>
          <a:xfrm>
            <a:off x="3886843" y="1820539"/>
            <a:ext cx="3655967" cy="4240509"/>
          </a:xfrm>
          <a:ln>
            <a:noFill/>
          </a:ln>
        </p:spPr>
        <p:txBody>
          <a:bodyPr/>
          <a:lstStyle/>
          <a:p>
            <a:pPr marL="0" indent="0">
              <a:buNone/>
            </a:pPr>
            <a:r>
              <a:rPr lang="en-US" sz="2000" b="1" dirty="0">
                <a:solidFill>
                  <a:schemeClr val="tx1">
                    <a:lumMod val="50000"/>
                  </a:schemeClr>
                </a:solidFill>
              </a:rPr>
              <a:t>RUSO</a:t>
            </a:r>
          </a:p>
          <a:p>
            <a:pPr marL="463550" lvl="1"/>
            <a:r>
              <a:rPr lang="en-US" sz="1800" dirty="0">
                <a:solidFill>
                  <a:schemeClr val="tx1">
                    <a:lumMod val="50000"/>
                  </a:schemeClr>
                </a:solidFill>
              </a:rPr>
              <a:t>East Central University</a:t>
            </a:r>
          </a:p>
          <a:p>
            <a:pPr marL="463550" lvl="1"/>
            <a:r>
              <a:rPr lang="en-US" sz="1800" dirty="0">
                <a:solidFill>
                  <a:schemeClr val="tx1">
                    <a:lumMod val="50000"/>
                  </a:schemeClr>
                </a:solidFill>
              </a:rPr>
              <a:t>Northeastern State University</a:t>
            </a:r>
          </a:p>
          <a:p>
            <a:pPr marL="463550" lvl="1"/>
            <a:r>
              <a:rPr lang="en-US" sz="1800" dirty="0">
                <a:solidFill>
                  <a:schemeClr val="tx1">
                    <a:lumMod val="50000"/>
                  </a:schemeClr>
                </a:solidFill>
              </a:rPr>
              <a:t>Northwestern Oklahoma State University</a:t>
            </a:r>
          </a:p>
          <a:p>
            <a:pPr marL="463550" lvl="1"/>
            <a:r>
              <a:rPr lang="en-US" sz="1800" dirty="0">
                <a:solidFill>
                  <a:schemeClr val="tx1">
                    <a:lumMod val="50000"/>
                  </a:schemeClr>
                </a:solidFill>
              </a:rPr>
              <a:t>Southeastern Oklahoma State University</a:t>
            </a:r>
          </a:p>
          <a:p>
            <a:pPr marL="463550" lvl="1"/>
            <a:r>
              <a:rPr lang="en-US" sz="1800" dirty="0">
                <a:solidFill>
                  <a:schemeClr val="tx1">
                    <a:lumMod val="50000"/>
                  </a:schemeClr>
                </a:solidFill>
              </a:rPr>
              <a:t>Southwestern Oklahoma State University</a:t>
            </a:r>
          </a:p>
          <a:p>
            <a:pPr marL="463550" lvl="1"/>
            <a:r>
              <a:rPr lang="en-US" sz="1800" dirty="0">
                <a:solidFill>
                  <a:schemeClr val="tx1">
                    <a:lumMod val="50000"/>
                  </a:schemeClr>
                </a:solidFill>
              </a:rPr>
              <a:t>University of Central Oklahoma</a:t>
            </a:r>
          </a:p>
          <a:p>
            <a:endParaRPr lang="en-US" dirty="0"/>
          </a:p>
        </p:txBody>
      </p:sp>
      <p:sp>
        <p:nvSpPr>
          <p:cNvPr id="5" name="Content Placeholder 2">
            <a:extLst>
              <a:ext uri="{FF2B5EF4-FFF2-40B4-BE49-F238E27FC236}">
                <a16:creationId xmlns:a16="http://schemas.microsoft.com/office/drawing/2014/main" id="{DD56AD43-0DA9-C96E-236E-65AC482BDC6A}"/>
              </a:ext>
            </a:extLst>
          </p:cNvPr>
          <p:cNvSpPr txBox="1">
            <a:spLocks/>
          </p:cNvSpPr>
          <p:nvPr/>
        </p:nvSpPr>
        <p:spPr>
          <a:xfrm>
            <a:off x="118407" y="3428999"/>
            <a:ext cx="4227962" cy="2637135"/>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None/>
              <a:tabLst/>
              <a:defRPr/>
            </a:pPr>
            <a:r>
              <a:rPr kumimoji="0" lang="en-US" sz="2000" b="1"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OSU A&amp;M</a:t>
            </a:r>
          </a:p>
          <a:p>
            <a:pPr marL="511175"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Oklahoma State University</a:t>
            </a:r>
          </a:p>
          <a:p>
            <a:pPr marL="511175"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Langston University</a:t>
            </a:r>
          </a:p>
          <a:p>
            <a:pPr marL="511175"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Oklahoma Panhandle State University</a:t>
            </a:r>
          </a:p>
          <a:p>
            <a:pPr marL="511175"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Northeastern Oklahoma A&amp;M College</a:t>
            </a:r>
          </a:p>
          <a:p>
            <a:pPr marL="511175"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Connors State College</a:t>
            </a:r>
          </a:p>
          <a:p>
            <a:pPr marL="228600" marR="0" lvl="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endParaRPr kumimoji="0" lang="en-US" sz="28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
        <p:nvSpPr>
          <p:cNvPr id="7" name="Content Placeholder 3">
            <a:extLst>
              <a:ext uri="{FF2B5EF4-FFF2-40B4-BE49-F238E27FC236}">
                <a16:creationId xmlns:a16="http://schemas.microsoft.com/office/drawing/2014/main" id="{6790CA25-AD9C-F3E6-5E11-8D3A5C8A7091}"/>
              </a:ext>
            </a:extLst>
          </p:cNvPr>
          <p:cNvSpPr txBox="1">
            <a:spLocks/>
          </p:cNvSpPr>
          <p:nvPr/>
        </p:nvSpPr>
        <p:spPr>
          <a:xfrm>
            <a:off x="7760178" y="1820540"/>
            <a:ext cx="4313415" cy="4240509"/>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None/>
              <a:tabLst/>
              <a:defRPr/>
            </a:pPr>
            <a:r>
              <a:rPr kumimoji="0" lang="en-US" sz="2000" b="1"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INDEPENDENT BOARDS</a:t>
            </a:r>
          </a:p>
          <a:p>
            <a:pPr marL="46355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University of Science and Arts of Oklahoma</a:t>
            </a:r>
          </a:p>
          <a:p>
            <a:pPr marL="46355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Carl Albert State College</a:t>
            </a:r>
          </a:p>
          <a:p>
            <a:pPr marL="46355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Eastern Oklahoma State College</a:t>
            </a:r>
          </a:p>
          <a:p>
            <a:pPr marL="46355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Murray State College</a:t>
            </a:r>
          </a:p>
          <a:p>
            <a:pPr marL="46355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Northern Oklahoma College</a:t>
            </a:r>
          </a:p>
          <a:p>
            <a:pPr marL="46355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Oklahoma City Community College</a:t>
            </a:r>
          </a:p>
          <a:p>
            <a:pPr marL="46355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Redlands Community College</a:t>
            </a:r>
          </a:p>
          <a:p>
            <a:pPr marL="46355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Rose State College</a:t>
            </a:r>
          </a:p>
          <a:p>
            <a:pPr marL="46355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Seminole State College</a:t>
            </a:r>
          </a:p>
          <a:p>
            <a:pPr marL="46355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Tulsa Community College</a:t>
            </a:r>
          </a:p>
          <a:p>
            <a:pPr marL="46355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chemeClr val="tx1">
                    <a:lumMod val="50000"/>
                  </a:schemeClr>
                </a:solidFill>
                <a:effectLst/>
                <a:uLnTx/>
                <a:uFillTx/>
                <a:latin typeface="Arial" panose="020B0604020202020204"/>
                <a:ea typeface="+mn-ea"/>
                <a:cs typeface="+mn-cs"/>
              </a:rPr>
              <a:t>Western Oklahoma State College</a:t>
            </a:r>
          </a:p>
          <a:p>
            <a:pPr marL="228600" marR="0" lvl="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a:pPr>
            <a:endParaRPr kumimoji="0" lang="en-US" sz="28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cxnSp>
        <p:nvCxnSpPr>
          <p:cNvPr id="9" name="Straight Connector 8">
            <a:extLst>
              <a:ext uri="{FF2B5EF4-FFF2-40B4-BE49-F238E27FC236}">
                <a16:creationId xmlns:a16="http://schemas.microsoft.com/office/drawing/2014/main" id="{B99FB576-2C8F-18FF-9FC2-FA2FE43E74FD}"/>
              </a:ext>
            </a:extLst>
          </p:cNvPr>
          <p:cNvCxnSpPr/>
          <p:nvPr/>
        </p:nvCxnSpPr>
        <p:spPr>
          <a:xfrm>
            <a:off x="3871356" y="1820540"/>
            <a:ext cx="0" cy="4240509"/>
          </a:xfrm>
          <a:prstGeom prst="line">
            <a:avLst/>
          </a:prstGeom>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C2EF999-2B62-8D4F-3AA5-CD9F911CA121}"/>
              </a:ext>
            </a:extLst>
          </p:cNvPr>
          <p:cNvCxnSpPr/>
          <p:nvPr/>
        </p:nvCxnSpPr>
        <p:spPr>
          <a:xfrm>
            <a:off x="7542810" y="1820540"/>
            <a:ext cx="0" cy="42405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32691723"/>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1328381-2F3F-ACD9-D002-14F09BC45768}"/>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03B69947-D648-6980-D512-967C51662A39}"/>
              </a:ext>
            </a:extLst>
          </p:cNvPr>
          <p:cNvSpPr txBox="1">
            <a:spLocks/>
          </p:cNvSpPr>
          <p:nvPr/>
        </p:nvSpPr>
        <p:spPr>
          <a:xfrm>
            <a:off x="1011371" y="3795823"/>
            <a:ext cx="11180629" cy="2904174"/>
          </a:xfrm>
          <a:prstGeom prst="rect">
            <a:avLst/>
          </a:prstGeom>
          <a:solidFill>
            <a:srgbClr val="004E9A"/>
          </a:solidFill>
        </p:spPr>
        <p:txBody>
          <a:bodyPr anchor="ctr">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457200" marR="0" indent="0" algn="l" defTabSz="914400" rtl="0" eaLnBrk="1" fontAlgn="auto" latinLnBrk="0" hangingPunct="1">
              <a:lnSpc>
                <a:spcPct val="90000"/>
              </a:lnSpc>
              <a:spcBef>
                <a:spcPts val="500"/>
              </a:spcBef>
              <a:spcAft>
                <a:spcPts val="0"/>
              </a:spcAft>
              <a:buClr>
                <a:schemeClr val="accent6"/>
              </a:buClr>
              <a:buSzPct val="100000"/>
              <a:buFont typeface="Arial" panose="020B0604020202020204" pitchFamily="34" charset="0"/>
              <a:buNone/>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0"/>
              </a:spcBef>
              <a:buClr>
                <a:schemeClr val="bg1"/>
              </a:buClr>
            </a:pPr>
            <a:r>
              <a:rPr lang="en-US" dirty="0">
                <a:solidFill>
                  <a:schemeClr val="bg1"/>
                </a:solidFill>
              </a:rPr>
              <a:t>CONCURRENT ENROLLMENT</a:t>
            </a:r>
          </a:p>
          <a:p>
            <a:pPr marL="457200" indent="-457200">
              <a:spcBef>
                <a:spcPts val="0"/>
              </a:spcBef>
              <a:buClr>
                <a:schemeClr val="bg1"/>
              </a:buClr>
            </a:pPr>
            <a:r>
              <a:rPr lang="en-US" dirty="0">
                <a:solidFill>
                  <a:schemeClr val="bg1"/>
                </a:solidFill>
              </a:rPr>
              <a:t>STUDENT ASSESSMENT \</a:t>
            </a:r>
          </a:p>
        </p:txBody>
      </p:sp>
    </p:spTree>
    <p:extLst>
      <p:ext uri="{BB962C8B-B14F-4D97-AF65-F5344CB8AC3E}">
        <p14:creationId xmlns:p14="http://schemas.microsoft.com/office/powerpoint/2010/main" val="53607929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1CF16-A4B6-5BAB-23F3-C48740BADD18}"/>
              </a:ext>
            </a:extLst>
          </p:cNvPr>
          <p:cNvSpPr>
            <a:spLocks noGrp="1"/>
          </p:cNvSpPr>
          <p:nvPr>
            <p:ph type="title"/>
          </p:nvPr>
        </p:nvSpPr>
        <p:spPr/>
        <p:txBody>
          <a:bodyPr>
            <a:normAutofit/>
          </a:bodyPr>
          <a:lstStyle/>
          <a:p>
            <a:pPr>
              <a:tabLst>
                <a:tab pos="976313" algn="l"/>
              </a:tabLst>
            </a:pPr>
            <a:r>
              <a:rPr lang="en-US" sz="3200" dirty="0"/>
              <a:t>3.10	Concurrent enrollment</a:t>
            </a:r>
          </a:p>
        </p:txBody>
      </p:sp>
      <p:sp>
        <p:nvSpPr>
          <p:cNvPr id="3" name="Content Placeholder 2">
            <a:extLst>
              <a:ext uri="{FF2B5EF4-FFF2-40B4-BE49-F238E27FC236}">
                <a16:creationId xmlns:a16="http://schemas.microsoft.com/office/drawing/2014/main" id="{799BC5C4-5BEF-61D5-DF35-DE15D48BCBA8}"/>
              </a:ext>
            </a:extLst>
          </p:cNvPr>
          <p:cNvSpPr>
            <a:spLocks noGrp="1"/>
          </p:cNvSpPr>
          <p:nvPr>
            <p:ph idx="1"/>
          </p:nvPr>
        </p:nvSpPr>
        <p:spPr>
          <a:xfrm>
            <a:off x="0" y="1977801"/>
            <a:ext cx="11992708" cy="4130794"/>
          </a:xfrm>
        </p:spPr>
        <p:txBody>
          <a:bodyPr/>
          <a:lstStyle/>
          <a:p>
            <a:pPr marL="461963" indent="-461963">
              <a:lnSpc>
                <a:spcPct val="100000"/>
              </a:lnSpc>
            </a:pPr>
            <a:r>
              <a:rPr lang="en-US" sz="2400" dirty="0">
                <a:solidFill>
                  <a:schemeClr val="tx1">
                    <a:lumMod val="50000"/>
                  </a:schemeClr>
                </a:solidFill>
              </a:rPr>
              <a:t>3.10.1 Purpose</a:t>
            </a:r>
          </a:p>
          <a:p>
            <a:pPr marL="914400" lvl="1" indent="-457200">
              <a:lnSpc>
                <a:spcPct val="100000"/>
              </a:lnSpc>
            </a:pPr>
            <a:r>
              <a:rPr lang="en-US" sz="1800" dirty="0">
                <a:solidFill>
                  <a:schemeClr val="tx1">
                    <a:lumMod val="50000"/>
                  </a:schemeClr>
                </a:solidFill>
              </a:rPr>
              <a:t>Allows eligible high school juniors and seniors to earn college credit, supporting the State System’s goals to expand access, improve student outcomes, and increase educational efficiency. </a:t>
            </a:r>
          </a:p>
          <a:p>
            <a:pPr lvl="1">
              <a:lnSpc>
                <a:spcPct val="100000"/>
              </a:lnSpc>
            </a:pPr>
            <a:endParaRPr lang="en-US" sz="1800" dirty="0">
              <a:solidFill>
                <a:schemeClr val="tx1">
                  <a:lumMod val="50000"/>
                </a:schemeClr>
              </a:solidFill>
            </a:endParaRPr>
          </a:p>
          <a:p>
            <a:pPr marL="914400" lvl="1" indent="-457200">
              <a:lnSpc>
                <a:spcPct val="100000"/>
              </a:lnSpc>
            </a:pPr>
            <a:r>
              <a:rPr lang="en-US" sz="1800" dirty="0">
                <a:solidFill>
                  <a:schemeClr val="tx1">
                    <a:lumMod val="50000"/>
                  </a:schemeClr>
                </a:solidFill>
              </a:rPr>
              <a:t>This policy outlines:</a:t>
            </a:r>
          </a:p>
          <a:p>
            <a:pPr marL="1376363" lvl="2" indent="-461963">
              <a:lnSpc>
                <a:spcPct val="100000"/>
              </a:lnSpc>
            </a:pPr>
            <a:r>
              <a:rPr lang="en-US" sz="1600" dirty="0">
                <a:solidFill>
                  <a:schemeClr val="tx1">
                    <a:lumMod val="50000"/>
                  </a:schemeClr>
                </a:solidFill>
              </a:rPr>
              <a:t>Eligibility, admission, placement, and retention criteria</a:t>
            </a:r>
          </a:p>
          <a:p>
            <a:pPr marL="1376363" lvl="2" indent="-461963">
              <a:lnSpc>
                <a:spcPct val="100000"/>
              </a:lnSpc>
            </a:pPr>
            <a:r>
              <a:rPr lang="en-US" sz="1600" dirty="0">
                <a:solidFill>
                  <a:schemeClr val="tx1">
                    <a:lumMod val="50000"/>
                  </a:schemeClr>
                </a:solidFill>
              </a:rPr>
              <a:t>Standards for course delivery and learning environments</a:t>
            </a:r>
          </a:p>
          <a:p>
            <a:pPr marL="1376363" lvl="2" indent="-461963">
              <a:lnSpc>
                <a:spcPct val="100000"/>
              </a:lnSpc>
            </a:pPr>
            <a:r>
              <a:rPr lang="en-US" sz="1600" dirty="0">
                <a:solidFill>
                  <a:schemeClr val="tx1">
                    <a:lumMod val="50000"/>
                  </a:schemeClr>
                </a:solidFill>
              </a:rPr>
              <a:t>Annual reporting requirements for instructions</a:t>
            </a:r>
          </a:p>
          <a:p>
            <a:pPr lvl="1"/>
            <a:endParaRPr lang="en-US" dirty="0"/>
          </a:p>
        </p:txBody>
      </p:sp>
    </p:spTree>
    <p:extLst>
      <p:ext uri="{BB962C8B-B14F-4D97-AF65-F5344CB8AC3E}">
        <p14:creationId xmlns:p14="http://schemas.microsoft.com/office/powerpoint/2010/main" val="269615812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060465-261C-D736-E209-AA8829FFC60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7C108D7-E156-518E-ABE1-F71673F447A9}"/>
              </a:ext>
            </a:extLst>
          </p:cNvPr>
          <p:cNvSpPr>
            <a:spLocks noGrp="1"/>
          </p:cNvSpPr>
          <p:nvPr>
            <p:ph type="title"/>
          </p:nvPr>
        </p:nvSpPr>
        <p:spPr/>
        <p:txBody>
          <a:bodyPr>
            <a:normAutofit/>
          </a:bodyPr>
          <a:lstStyle/>
          <a:p>
            <a:pPr>
              <a:tabLst>
                <a:tab pos="1028700" algn="l"/>
              </a:tabLst>
            </a:pPr>
            <a:r>
              <a:rPr lang="en-US" sz="3200" dirty="0"/>
              <a:t>3.10 	Concurrent enrollment</a:t>
            </a:r>
          </a:p>
        </p:txBody>
      </p:sp>
      <p:sp>
        <p:nvSpPr>
          <p:cNvPr id="3" name="Content Placeholder 2">
            <a:extLst>
              <a:ext uri="{FF2B5EF4-FFF2-40B4-BE49-F238E27FC236}">
                <a16:creationId xmlns:a16="http://schemas.microsoft.com/office/drawing/2014/main" id="{2F1A751E-084B-C018-40D3-708FB628F892}"/>
              </a:ext>
            </a:extLst>
          </p:cNvPr>
          <p:cNvSpPr>
            <a:spLocks noGrp="1"/>
          </p:cNvSpPr>
          <p:nvPr>
            <p:ph idx="1"/>
          </p:nvPr>
        </p:nvSpPr>
        <p:spPr>
          <a:xfrm>
            <a:off x="0" y="1793162"/>
            <a:ext cx="12191999" cy="4480637"/>
          </a:xfrm>
        </p:spPr>
        <p:txBody>
          <a:bodyPr>
            <a:normAutofit/>
          </a:bodyPr>
          <a:lstStyle/>
          <a:p>
            <a:pPr marL="461963" indent="-461963">
              <a:lnSpc>
                <a:spcPct val="100000"/>
              </a:lnSpc>
            </a:pPr>
            <a:r>
              <a:rPr lang="en-US" sz="2400" dirty="0">
                <a:solidFill>
                  <a:schemeClr val="tx1">
                    <a:lumMod val="50000"/>
                  </a:schemeClr>
                </a:solidFill>
              </a:rPr>
              <a:t>3.10.2 Guiding Principles</a:t>
            </a:r>
          </a:p>
          <a:p>
            <a:pPr lvl="1">
              <a:lnSpc>
                <a:spcPct val="100000"/>
              </a:lnSpc>
            </a:pPr>
            <a:r>
              <a:rPr lang="en-US" sz="1800" dirty="0">
                <a:solidFill>
                  <a:schemeClr val="tx1">
                    <a:lumMod val="50000"/>
                  </a:schemeClr>
                </a:solidFill>
              </a:rPr>
              <a:t>Provides meaningful college course experiences​</a:t>
            </a:r>
          </a:p>
          <a:p>
            <a:pPr lvl="1">
              <a:lnSpc>
                <a:spcPct val="100000"/>
              </a:lnSpc>
            </a:pPr>
            <a:r>
              <a:rPr lang="en-US" sz="1800" dirty="0">
                <a:solidFill>
                  <a:schemeClr val="tx1">
                    <a:lumMod val="50000"/>
                  </a:schemeClr>
                </a:solidFill>
              </a:rPr>
              <a:t>Supports college and career goal development​</a:t>
            </a:r>
          </a:p>
          <a:p>
            <a:pPr lvl="1">
              <a:lnSpc>
                <a:spcPct val="100000"/>
              </a:lnSpc>
            </a:pPr>
            <a:r>
              <a:rPr lang="en-US" sz="1800" dirty="0">
                <a:solidFill>
                  <a:schemeClr val="tx1">
                    <a:lumMod val="50000"/>
                  </a:schemeClr>
                </a:solidFill>
              </a:rPr>
              <a:t>Improves access and success in college​</a:t>
            </a:r>
          </a:p>
          <a:p>
            <a:pPr lvl="1">
              <a:lnSpc>
                <a:spcPct val="100000"/>
              </a:lnSpc>
            </a:pPr>
            <a:r>
              <a:rPr lang="en-US" sz="1800" dirty="0">
                <a:solidFill>
                  <a:schemeClr val="tx1">
                    <a:lumMod val="50000"/>
                  </a:schemeClr>
                </a:solidFill>
              </a:rPr>
              <a:t>May reduce cost and time to degree​</a:t>
            </a:r>
          </a:p>
          <a:p>
            <a:pPr lvl="1">
              <a:lnSpc>
                <a:spcPct val="100000"/>
              </a:lnSpc>
            </a:pPr>
            <a:r>
              <a:rPr lang="en-US" sz="1800" dirty="0">
                <a:solidFill>
                  <a:schemeClr val="tx1">
                    <a:lumMod val="50000"/>
                  </a:schemeClr>
                </a:solidFill>
              </a:rPr>
              <a:t>Strengthens alignment between K 12 and higher education</a:t>
            </a:r>
          </a:p>
          <a:p>
            <a:pPr lvl="1">
              <a:lnSpc>
                <a:spcPct val="100000"/>
              </a:lnSpc>
            </a:pPr>
            <a:endParaRPr lang="en-US" sz="1800" dirty="0">
              <a:solidFill>
                <a:schemeClr val="tx1">
                  <a:lumMod val="50000"/>
                </a:schemeClr>
              </a:solidFill>
            </a:endParaRPr>
          </a:p>
          <a:p>
            <a:pPr marL="461963" indent="-461963">
              <a:lnSpc>
                <a:spcPct val="100000"/>
              </a:lnSpc>
            </a:pPr>
            <a:r>
              <a:rPr lang="en-US" sz="2200" dirty="0">
                <a:solidFill>
                  <a:schemeClr val="tx1">
                    <a:lumMod val="50000"/>
                  </a:schemeClr>
                </a:solidFill>
              </a:rPr>
              <a:t>3.10.3 Dual Credit</a:t>
            </a:r>
          </a:p>
          <a:p>
            <a:pPr lvl="1">
              <a:lnSpc>
                <a:spcPct val="100000"/>
              </a:lnSpc>
            </a:pPr>
            <a:r>
              <a:rPr lang="en-US" sz="1800" dirty="0">
                <a:solidFill>
                  <a:schemeClr val="tx1">
                    <a:lumMod val="50000"/>
                  </a:schemeClr>
                </a:solidFill>
              </a:rPr>
              <a:t>Pursuant to 70 O.S. §628.13, when a student earns college credit through concurrent enrollment, school districts shall provide academic credit for any concurrently enrolled higher education courses that are correlated with the academic credit awarded by the institution of higher education. Academic credit shall only be transcripted as elective credit if there is no correlation between the concurrent enrollment higher education course and a course provided by the school district.</a:t>
            </a:r>
          </a:p>
          <a:p>
            <a:pPr lvl="1"/>
            <a:endParaRPr lang="en-US" sz="1800" dirty="0"/>
          </a:p>
        </p:txBody>
      </p:sp>
    </p:spTree>
    <p:extLst>
      <p:ext uri="{BB962C8B-B14F-4D97-AF65-F5344CB8AC3E}">
        <p14:creationId xmlns:p14="http://schemas.microsoft.com/office/powerpoint/2010/main" val="4040318181"/>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CC15F15-6E9C-5DD3-EB50-D9086833B18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91A2707-A548-C02D-C570-F862DDE1EF8A}"/>
              </a:ext>
            </a:extLst>
          </p:cNvPr>
          <p:cNvSpPr>
            <a:spLocks noGrp="1"/>
          </p:cNvSpPr>
          <p:nvPr>
            <p:ph type="title"/>
          </p:nvPr>
        </p:nvSpPr>
        <p:spPr/>
        <p:txBody>
          <a:bodyPr>
            <a:normAutofit/>
          </a:bodyPr>
          <a:lstStyle/>
          <a:p>
            <a:pPr>
              <a:tabLst>
                <a:tab pos="1028700" algn="l"/>
              </a:tabLst>
            </a:pPr>
            <a:r>
              <a:rPr lang="en-US" sz="3200" dirty="0"/>
              <a:t>3.10 	Concurrent enrollment</a:t>
            </a:r>
          </a:p>
        </p:txBody>
      </p:sp>
      <p:sp>
        <p:nvSpPr>
          <p:cNvPr id="3" name="Content Placeholder 2">
            <a:extLst>
              <a:ext uri="{FF2B5EF4-FFF2-40B4-BE49-F238E27FC236}">
                <a16:creationId xmlns:a16="http://schemas.microsoft.com/office/drawing/2014/main" id="{7C553870-9338-2FCA-03B6-679A5E5C0803}"/>
              </a:ext>
            </a:extLst>
          </p:cNvPr>
          <p:cNvSpPr>
            <a:spLocks noGrp="1"/>
          </p:cNvSpPr>
          <p:nvPr>
            <p:ph sz="half" idx="1"/>
          </p:nvPr>
        </p:nvSpPr>
        <p:spPr>
          <a:xfrm>
            <a:off x="1775" y="1912216"/>
            <a:ext cx="10801166" cy="982889"/>
          </a:xfrm>
        </p:spPr>
        <p:txBody>
          <a:bodyPr>
            <a:normAutofit/>
          </a:bodyPr>
          <a:lstStyle/>
          <a:p>
            <a:pPr marL="461963" indent="-461963"/>
            <a:r>
              <a:rPr lang="en-US" sz="2400" dirty="0">
                <a:solidFill>
                  <a:schemeClr val="tx1">
                    <a:lumMod val="50000"/>
                  </a:schemeClr>
                </a:solidFill>
              </a:rPr>
              <a:t>3.10.4 Program and Curriculum Standards</a:t>
            </a:r>
          </a:p>
        </p:txBody>
      </p:sp>
      <p:sp>
        <p:nvSpPr>
          <p:cNvPr id="8" name="Content Placeholder 7">
            <a:extLst>
              <a:ext uri="{FF2B5EF4-FFF2-40B4-BE49-F238E27FC236}">
                <a16:creationId xmlns:a16="http://schemas.microsoft.com/office/drawing/2014/main" id="{C53451BB-8322-C24C-EAFC-EDDC5C955E2B}"/>
              </a:ext>
            </a:extLst>
          </p:cNvPr>
          <p:cNvSpPr>
            <a:spLocks noGrp="1"/>
          </p:cNvSpPr>
          <p:nvPr>
            <p:ph sz="half" idx="2"/>
          </p:nvPr>
        </p:nvSpPr>
        <p:spPr>
          <a:xfrm>
            <a:off x="5818909" y="2403661"/>
            <a:ext cx="5871129" cy="3885946"/>
          </a:xfrm>
        </p:spPr>
        <p:txBody>
          <a:bodyPr>
            <a:normAutofit/>
          </a:bodyPr>
          <a:lstStyle/>
          <a:p>
            <a:pPr marL="914400" lvl="1" indent="-457200">
              <a:lnSpc>
                <a:spcPct val="100000"/>
              </a:lnSpc>
              <a:spcBef>
                <a:spcPts val="0"/>
              </a:spcBef>
            </a:pPr>
            <a:r>
              <a:rPr lang="en-US" sz="1800" dirty="0">
                <a:solidFill>
                  <a:schemeClr val="tx1">
                    <a:lumMod val="50000"/>
                  </a:schemeClr>
                </a:solidFill>
              </a:rPr>
              <a:t>Course Quality Standards</a:t>
            </a:r>
          </a:p>
          <a:p>
            <a:pPr marL="1376363" lvl="2" indent="-461963">
              <a:lnSpc>
                <a:spcPct val="100000"/>
              </a:lnSpc>
              <a:spcBef>
                <a:spcPts val="0"/>
              </a:spcBef>
            </a:pPr>
            <a:r>
              <a:rPr lang="en-US" sz="1600" dirty="0">
                <a:solidFill>
                  <a:schemeClr val="tx1">
                    <a:lumMod val="50000"/>
                  </a:schemeClr>
                </a:solidFill>
              </a:rPr>
              <a:t>Courses must match equivalent on campus courses in content, requirements, assignments, grading criteria, design, quality, rigor, and evaluation​</a:t>
            </a:r>
          </a:p>
          <a:p>
            <a:pPr marL="1376363" lvl="2" indent="-461963">
              <a:lnSpc>
                <a:spcPct val="100000"/>
              </a:lnSpc>
              <a:spcBef>
                <a:spcPts val="0"/>
              </a:spcBef>
            </a:pPr>
            <a:r>
              <a:rPr lang="en-US" sz="1600" dirty="0">
                <a:solidFill>
                  <a:schemeClr val="tx1">
                    <a:lumMod val="50000"/>
                  </a:schemeClr>
                </a:solidFill>
              </a:rPr>
              <a:t>Regular, full-time faculty must approve syllabus, textbooks, teaching methods, and student assessments​</a:t>
            </a:r>
          </a:p>
          <a:p>
            <a:pPr marL="1376363" lvl="2" indent="-461963">
              <a:lnSpc>
                <a:spcPct val="100000"/>
              </a:lnSpc>
              <a:spcBef>
                <a:spcPts val="0"/>
              </a:spcBef>
            </a:pPr>
            <a:r>
              <a:rPr lang="en-US" sz="1600" dirty="0">
                <a:solidFill>
                  <a:schemeClr val="tx1">
                    <a:lumMod val="50000"/>
                  </a:schemeClr>
                </a:solidFill>
              </a:rPr>
              <a:t>Early alert systems are encouraged to support students who struggle academically​</a:t>
            </a:r>
          </a:p>
          <a:p>
            <a:pPr marL="1376363" lvl="2" indent="-461963">
              <a:lnSpc>
                <a:spcPct val="100000"/>
              </a:lnSpc>
              <a:spcBef>
                <a:spcPts val="0"/>
              </a:spcBef>
            </a:pPr>
            <a:r>
              <a:rPr lang="en-US" sz="1600" dirty="0">
                <a:solidFill>
                  <a:schemeClr val="tx1">
                    <a:lumMod val="50000"/>
                  </a:schemeClr>
                </a:solidFill>
              </a:rPr>
              <a:t>OER and no cost material options are encouraged</a:t>
            </a:r>
          </a:p>
        </p:txBody>
      </p:sp>
      <p:sp>
        <p:nvSpPr>
          <p:cNvPr id="11" name="Content Placeholder 2">
            <a:extLst>
              <a:ext uri="{FF2B5EF4-FFF2-40B4-BE49-F238E27FC236}">
                <a16:creationId xmlns:a16="http://schemas.microsoft.com/office/drawing/2014/main" id="{56D9396A-E7A9-CC65-DFB1-0C8268B7AB5E}"/>
              </a:ext>
            </a:extLst>
          </p:cNvPr>
          <p:cNvSpPr txBox="1">
            <a:spLocks/>
          </p:cNvSpPr>
          <p:nvPr/>
        </p:nvSpPr>
        <p:spPr>
          <a:xfrm>
            <a:off x="0" y="2465319"/>
            <a:ext cx="5680364" cy="3810064"/>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marR="0" lvl="1" indent="-457200" algn="l" defTabSz="914400" rtl="0" eaLnBrk="1" fontAlgn="auto" latinLnBrk="0" hangingPunct="1">
              <a:lnSpc>
                <a:spcPct val="100000"/>
              </a:lnSpc>
              <a:spcBef>
                <a:spcPts val="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Institutional Standards</a:t>
            </a:r>
          </a:p>
          <a:p>
            <a:pPr marL="1376363" marR="0" lvl="2" indent="-461963" algn="l" defTabSz="914400" rtl="0" eaLnBrk="1" fontAlgn="auto" latinLnBrk="0" hangingPunct="1">
              <a:lnSpc>
                <a:spcPct val="100000"/>
              </a:lnSpc>
              <a:spcBef>
                <a:spcPts val="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Designate staff responsible for coordinating concurrent enrollment​</a:t>
            </a:r>
          </a:p>
          <a:p>
            <a:pPr marL="1376363" marR="0" lvl="2" indent="-461963" algn="l" defTabSz="914400" rtl="0" eaLnBrk="1" fontAlgn="auto" latinLnBrk="0" hangingPunct="1">
              <a:lnSpc>
                <a:spcPct val="100000"/>
              </a:lnSpc>
              <a:spcBef>
                <a:spcPts val="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Offer cataloged courses approved through the regular course approval process​</a:t>
            </a:r>
          </a:p>
          <a:p>
            <a:pPr marL="1376363" marR="0" lvl="2" indent="-461963" algn="l" defTabSz="914400" rtl="0" eaLnBrk="1" fontAlgn="auto" latinLnBrk="0" hangingPunct="1">
              <a:lnSpc>
                <a:spcPct val="100000"/>
              </a:lnSpc>
              <a:spcBef>
                <a:spcPts val="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Use the same course prefix and number as the equivalent on campus course​</a:t>
            </a:r>
          </a:p>
          <a:p>
            <a:pPr marL="1376363" marR="0" lvl="2" indent="-461963" algn="l" defTabSz="914400" rtl="0" eaLnBrk="1" fontAlgn="auto" latinLnBrk="0" hangingPunct="1">
              <a:lnSpc>
                <a:spcPct val="100000"/>
              </a:lnSpc>
              <a:spcBef>
                <a:spcPts val="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Maintain timely communication with partner high schools</a:t>
            </a:r>
          </a:p>
        </p:txBody>
      </p:sp>
    </p:spTree>
    <p:extLst>
      <p:ext uri="{BB962C8B-B14F-4D97-AF65-F5344CB8AC3E}">
        <p14:creationId xmlns:p14="http://schemas.microsoft.com/office/powerpoint/2010/main" val="1462525876"/>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0C12BA9-64D9-3FF9-6545-04C9D8AA7EC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3456E4D-E330-B824-1B27-9CA1A50EA13A}"/>
              </a:ext>
            </a:extLst>
          </p:cNvPr>
          <p:cNvSpPr>
            <a:spLocks noGrp="1"/>
          </p:cNvSpPr>
          <p:nvPr>
            <p:ph type="title"/>
          </p:nvPr>
        </p:nvSpPr>
        <p:spPr/>
        <p:txBody>
          <a:bodyPr>
            <a:normAutofit/>
          </a:bodyPr>
          <a:lstStyle/>
          <a:p>
            <a:pPr>
              <a:tabLst>
                <a:tab pos="1028700" algn="l"/>
              </a:tabLst>
            </a:pPr>
            <a:r>
              <a:rPr lang="en-US" sz="3200" dirty="0"/>
              <a:t>3.10 	Concurrent enrollment</a:t>
            </a:r>
          </a:p>
        </p:txBody>
      </p:sp>
      <p:sp>
        <p:nvSpPr>
          <p:cNvPr id="3" name="Content Placeholder 2">
            <a:extLst>
              <a:ext uri="{FF2B5EF4-FFF2-40B4-BE49-F238E27FC236}">
                <a16:creationId xmlns:a16="http://schemas.microsoft.com/office/drawing/2014/main" id="{7AEC8B62-87B3-7336-711E-3D1EB4612B1A}"/>
              </a:ext>
            </a:extLst>
          </p:cNvPr>
          <p:cNvSpPr>
            <a:spLocks noGrp="1"/>
          </p:cNvSpPr>
          <p:nvPr>
            <p:ph idx="1"/>
          </p:nvPr>
        </p:nvSpPr>
        <p:spPr>
          <a:xfrm>
            <a:off x="151117" y="1921754"/>
            <a:ext cx="11727291" cy="4130794"/>
          </a:xfrm>
        </p:spPr>
        <p:txBody>
          <a:bodyPr>
            <a:normAutofit/>
          </a:bodyPr>
          <a:lstStyle/>
          <a:p>
            <a:pPr marL="461963" indent="-461963">
              <a:lnSpc>
                <a:spcPct val="100000"/>
              </a:lnSpc>
            </a:pPr>
            <a:r>
              <a:rPr lang="en-US" sz="2400" dirty="0">
                <a:solidFill>
                  <a:schemeClr val="tx1">
                    <a:lumMod val="50000"/>
                  </a:schemeClr>
                </a:solidFill>
              </a:rPr>
              <a:t>3.10.5 Student Eligibility and Support</a:t>
            </a:r>
          </a:p>
          <a:p>
            <a:pPr lvl="1">
              <a:lnSpc>
                <a:spcPct val="100000"/>
              </a:lnSpc>
            </a:pPr>
            <a:r>
              <a:rPr lang="en-US" sz="1800" dirty="0">
                <a:solidFill>
                  <a:schemeClr val="tx1">
                    <a:lumMod val="50000"/>
                  </a:schemeClr>
                </a:solidFill>
              </a:rPr>
              <a:t>Who may be admitted</a:t>
            </a:r>
          </a:p>
          <a:p>
            <a:pPr marL="1376363" lvl="2" indent="-461963">
              <a:lnSpc>
                <a:spcPct val="100000"/>
              </a:lnSpc>
            </a:pPr>
            <a:r>
              <a:rPr lang="en-US" sz="1600" dirty="0">
                <a:solidFill>
                  <a:schemeClr val="tx1">
                    <a:lumMod val="50000"/>
                  </a:schemeClr>
                </a:solidFill>
              </a:rPr>
              <a:t>High school juniors and seniors may be admitted provisionally.</a:t>
            </a:r>
          </a:p>
          <a:p>
            <a:pPr marL="1376363" lvl="2" indent="-461963">
              <a:lnSpc>
                <a:spcPct val="100000"/>
              </a:lnSpc>
            </a:pPr>
            <a:r>
              <a:rPr lang="en-US" sz="1600" dirty="0">
                <a:solidFill>
                  <a:schemeClr val="tx1">
                    <a:lumMod val="50000"/>
                  </a:schemeClr>
                </a:solidFill>
              </a:rPr>
              <a:t>Students from accredited high schools are eligible with minimum GPA or satisfactory standardized test score</a:t>
            </a:r>
          </a:p>
          <a:p>
            <a:pPr marL="1376363" lvl="2" indent="-461963">
              <a:lnSpc>
                <a:spcPct val="100000"/>
              </a:lnSpc>
            </a:pPr>
            <a:r>
              <a:rPr lang="en-US" sz="1600" dirty="0">
                <a:solidFill>
                  <a:schemeClr val="tx1">
                    <a:lumMod val="50000"/>
                  </a:schemeClr>
                </a:solidFill>
              </a:rPr>
              <a:t>Home schooled and unaccredited high school students must meet equivalent coursework and test standards.</a:t>
            </a:r>
          </a:p>
          <a:p>
            <a:pPr lvl="1">
              <a:lnSpc>
                <a:spcPct val="100000"/>
              </a:lnSpc>
            </a:pPr>
            <a:r>
              <a:rPr lang="en-US" sz="1800" dirty="0">
                <a:solidFill>
                  <a:schemeClr val="tx1">
                    <a:lumMod val="50000"/>
                  </a:schemeClr>
                </a:solidFill>
              </a:rPr>
              <a:t>Eligibility Options</a:t>
            </a:r>
          </a:p>
          <a:p>
            <a:pPr marL="1376363" lvl="2" indent="-461963">
              <a:lnSpc>
                <a:spcPct val="100000"/>
              </a:lnSpc>
            </a:pPr>
            <a:r>
              <a:rPr lang="en-US" sz="1600" dirty="0">
                <a:solidFill>
                  <a:schemeClr val="tx1">
                    <a:lumMod val="50000"/>
                  </a:schemeClr>
                </a:solidFill>
              </a:rPr>
              <a:t>Qualify by Minimum Test Scores</a:t>
            </a:r>
          </a:p>
          <a:p>
            <a:pPr marL="1828800" lvl="3" indent="-457200">
              <a:lnSpc>
                <a:spcPct val="100000"/>
              </a:lnSpc>
            </a:pPr>
            <a:r>
              <a:rPr lang="en-US" sz="1400" dirty="0">
                <a:solidFill>
                  <a:schemeClr val="tx1">
                    <a:lumMod val="50000"/>
                  </a:schemeClr>
                </a:solidFill>
              </a:rPr>
              <a:t>Community College: ACT </a:t>
            </a:r>
            <a:r>
              <a:rPr lang="en-US" sz="1400" b="1" dirty="0">
                <a:solidFill>
                  <a:schemeClr val="tx1">
                    <a:lumMod val="50000"/>
                  </a:schemeClr>
                </a:solidFill>
              </a:rPr>
              <a:t>19</a:t>
            </a:r>
            <a:r>
              <a:rPr lang="en-US" sz="1400" dirty="0">
                <a:solidFill>
                  <a:schemeClr val="tx1">
                    <a:lumMod val="50000"/>
                  </a:schemeClr>
                </a:solidFill>
              </a:rPr>
              <a:t> | SAT </a:t>
            </a:r>
            <a:r>
              <a:rPr lang="en-US" sz="1400" b="1" dirty="0">
                <a:solidFill>
                  <a:schemeClr val="tx1">
                    <a:lumMod val="50000"/>
                  </a:schemeClr>
                </a:solidFill>
              </a:rPr>
              <a:t>990</a:t>
            </a:r>
          </a:p>
          <a:p>
            <a:pPr marL="1828800" lvl="3" indent="-457200">
              <a:lnSpc>
                <a:spcPct val="100000"/>
              </a:lnSpc>
            </a:pPr>
            <a:r>
              <a:rPr lang="en-US" sz="1400" dirty="0">
                <a:solidFill>
                  <a:schemeClr val="tx1">
                    <a:lumMod val="50000"/>
                  </a:schemeClr>
                </a:solidFill>
              </a:rPr>
              <a:t>Regional Universities: ACT </a:t>
            </a:r>
            <a:r>
              <a:rPr lang="en-US" sz="1400" b="1" dirty="0">
                <a:solidFill>
                  <a:schemeClr val="tx1">
                    <a:lumMod val="50000"/>
                  </a:schemeClr>
                </a:solidFill>
              </a:rPr>
              <a:t>20</a:t>
            </a:r>
            <a:r>
              <a:rPr lang="en-US" sz="1400" dirty="0">
                <a:solidFill>
                  <a:schemeClr val="tx1">
                    <a:lumMod val="50000"/>
                  </a:schemeClr>
                </a:solidFill>
              </a:rPr>
              <a:t> | SAT </a:t>
            </a:r>
            <a:r>
              <a:rPr lang="en-US" sz="1400" b="1" dirty="0">
                <a:solidFill>
                  <a:schemeClr val="tx1">
                    <a:lumMod val="50000"/>
                  </a:schemeClr>
                </a:solidFill>
              </a:rPr>
              <a:t>1030</a:t>
            </a:r>
          </a:p>
          <a:p>
            <a:pPr marL="1828800" lvl="3" indent="-457200">
              <a:lnSpc>
                <a:spcPct val="100000"/>
              </a:lnSpc>
            </a:pPr>
            <a:r>
              <a:rPr lang="en-US" sz="1400" dirty="0">
                <a:solidFill>
                  <a:schemeClr val="tx1">
                    <a:lumMod val="50000"/>
                  </a:schemeClr>
                </a:solidFill>
              </a:rPr>
              <a:t>Research Universities: ACT </a:t>
            </a:r>
            <a:r>
              <a:rPr lang="en-US" sz="1400" b="1" dirty="0">
                <a:solidFill>
                  <a:schemeClr val="tx1">
                    <a:lumMod val="50000"/>
                  </a:schemeClr>
                </a:solidFill>
              </a:rPr>
              <a:t>24</a:t>
            </a:r>
            <a:r>
              <a:rPr lang="en-US" sz="1400" dirty="0">
                <a:solidFill>
                  <a:schemeClr val="tx1">
                    <a:lumMod val="50000"/>
                  </a:schemeClr>
                </a:solidFill>
              </a:rPr>
              <a:t> | SAT </a:t>
            </a:r>
            <a:r>
              <a:rPr lang="en-US" sz="1400" b="1" dirty="0">
                <a:solidFill>
                  <a:schemeClr val="tx1">
                    <a:lumMod val="50000"/>
                  </a:schemeClr>
                </a:solidFill>
              </a:rPr>
              <a:t>1160</a:t>
            </a:r>
          </a:p>
          <a:p>
            <a:pPr marL="1376363" lvl="2" indent="-461963">
              <a:lnSpc>
                <a:spcPct val="100000"/>
              </a:lnSpc>
            </a:pPr>
            <a:r>
              <a:rPr lang="en-US" sz="1600" dirty="0">
                <a:solidFill>
                  <a:schemeClr val="tx1">
                    <a:lumMod val="50000"/>
                  </a:schemeClr>
                </a:solidFill>
              </a:rPr>
              <a:t>Qualify by GPA</a:t>
            </a:r>
          </a:p>
          <a:p>
            <a:pPr marL="1828800" lvl="3" indent="-457200">
              <a:lnSpc>
                <a:spcPct val="100000"/>
              </a:lnSpc>
            </a:pPr>
            <a:r>
              <a:rPr lang="en-US" sz="1400" dirty="0">
                <a:solidFill>
                  <a:schemeClr val="tx1">
                    <a:lumMod val="50000"/>
                  </a:schemeClr>
                </a:solidFill>
              </a:rPr>
              <a:t>Students may qualify with an overall minimum GPA of 3.0 on a 4.0 scale.</a:t>
            </a:r>
          </a:p>
          <a:p>
            <a:endParaRPr lang="en-US" sz="2400" dirty="0">
              <a:solidFill>
                <a:schemeClr val="tx1">
                  <a:lumMod val="50000"/>
                </a:schemeClr>
              </a:solidFill>
            </a:endParaRPr>
          </a:p>
        </p:txBody>
      </p:sp>
    </p:spTree>
    <p:extLst>
      <p:ext uri="{BB962C8B-B14F-4D97-AF65-F5344CB8AC3E}">
        <p14:creationId xmlns:p14="http://schemas.microsoft.com/office/powerpoint/2010/main" val="883705912"/>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5AC232-B88A-E1E2-1C79-6AE404E03E6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AA7CB4-1474-914F-FF81-9D851148305A}"/>
              </a:ext>
            </a:extLst>
          </p:cNvPr>
          <p:cNvSpPr>
            <a:spLocks noGrp="1"/>
          </p:cNvSpPr>
          <p:nvPr>
            <p:ph type="title"/>
          </p:nvPr>
        </p:nvSpPr>
        <p:spPr/>
        <p:txBody>
          <a:bodyPr>
            <a:normAutofit/>
          </a:bodyPr>
          <a:lstStyle/>
          <a:p>
            <a:pPr>
              <a:tabLst>
                <a:tab pos="1028700" algn="l"/>
              </a:tabLst>
            </a:pPr>
            <a:r>
              <a:rPr lang="en-US" sz="3200" dirty="0"/>
              <a:t>3.10 	Concurrent enrollment</a:t>
            </a:r>
          </a:p>
        </p:txBody>
      </p:sp>
      <p:sp>
        <p:nvSpPr>
          <p:cNvPr id="3" name="Content Placeholder 2">
            <a:extLst>
              <a:ext uri="{FF2B5EF4-FFF2-40B4-BE49-F238E27FC236}">
                <a16:creationId xmlns:a16="http://schemas.microsoft.com/office/drawing/2014/main" id="{F6764C3F-00F0-6BB9-8F12-4DD448272534}"/>
              </a:ext>
            </a:extLst>
          </p:cNvPr>
          <p:cNvSpPr>
            <a:spLocks noGrp="1"/>
          </p:cNvSpPr>
          <p:nvPr>
            <p:ph idx="1"/>
          </p:nvPr>
        </p:nvSpPr>
        <p:spPr>
          <a:xfrm>
            <a:off x="165100" y="1826337"/>
            <a:ext cx="11861800" cy="4699000"/>
          </a:xfrm>
        </p:spPr>
        <p:txBody>
          <a:bodyPr>
            <a:normAutofit/>
          </a:bodyPr>
          <a:lstStyle/>
          <a:p>
            <a:pPr marL="461963" indent="-461963">
              <a:lnSpc>
                <a:spcPct val="100000"/>
              </a:lnSpc>
            </a:pPr>
            <a:r>
              <a:rPr lang="en-US" sz="2400" dirty="0">
                <a:solidFill>
                  <a:schemeClr val="tx1">
                    <a:lumMod val="50000"/>
                  </a:schemeClr>
                </a:solidFill>
              </a:rPr>
              <a:t>3.10.5 Student Eligibility and Support </a:t>
            </a:r>
            <a:r>
              <a:rPr lang="en-US" sz="2400" i="1" dirty="0">
                <a:solidFill>
                  <a:schemeClr val="tx1">
                    <a:lumMod val="50000"/>
                  </a:schemeClr>
                </a:solidFill>
              </a:rPr>
              <a:t>(cont.)</a:t>
            </a:r>
          </a:p>
          <a:p>
            <a:pPr marL="914400" lvl="1" indent="-457200">
              <a:lnSpc>
                <a:spcPct val="100000"/>
              </a:lnSpc>
            </a:pPr>
            <a:r>
              <a:rPr lang="en-US" sz="1800" dirty="0">
                <a:solidFill>
                  <a:schemeClr val="tx1">
                    <a:lumMod val="50000"/>
                  </a:schemeClr>
                </a:solidFill>
              </a:rPr>
              <a:t>Agreement Requirement</a:t>
            </a:r>
          </a:p>
          <a:p>
            <a:pPr marL="1376363" lvl="2" indent="-461963">
              <a:lnSpc>
                <a:spcPct val="100000"/>
              </a:lnSpc>
            </a:pPr>
            <a:r>
              <a:rPr lang="en-US" sz="1600" dirty="0">
                <a:solidFill>
                  <a:schemeClr val="tx1">
                    <a:lumMod val="50000"/>
                  </a:schemeClr>
                </a:solidFill>
              </a:rPr>
              <a:t>All students must provide a signed Concurrent Enrollment Agreement. The agreement includes classification, semester, high school course load, and acknowledgement or financial responsibility. </a:t>
            </a:r>
          </a:p>
          <a:p>
            <a:pPr marL="914400" lvl="1" indent="-457200">
              <a:lnSpc>
                <a:spcPct val="100000"/>
              </a:lnSpc>
            </a:pPr>
            <a:r>
              <a:rPr lang="en-US" sz="1800" dirty="0">
                <a:solidFill>
                  <a:schemeClr val="tx1">
                    <a:lumMod val="50000"/>
                  </a:schemeClr>
                </a:solidFill>
              </a:rPr>
              <a:t>Course Placement and Support</a:t>
            </a:r>
          </a:p>
          <a:p>
            <a:pPr marL="1376363" lvl="2" indent="-461963">
              <a:lnSpc>
                <a:spcPct val="100000"/>
              </a:lnSpc>
            </a:pPr>
            <a:r>
              <a:rPr lang="en-US" sz="1600" dirty="0">
                <a:solidFill>
                  <a:schemeClr val="tx1">
                    <a:lumMod val="50000"/>
                  </a:schemeClr>
                </a:solidFill>
              </a:rPr>
              <a:t>Concurrent students may not enroll in co requisite courses or supplemental instruction​</a:t>
            </a:r>
          </a:p>
          <a:p>
            <a:pPr marL="1376363" lvl="2" indent="-461963">
              <a:lnSpc>
                <a:spcPct val="100000"/>
              </a:lnSpc>
            </a:pPr>
            <a:r>
              <a:rPr lang="en-US" sz="1600" dirty="0">
                <a:solidFill>
                  <a:schemeClr val="tx1">
                    <a:lumMod val="50000"/>
                  </a:schemeClr>
                </a:solidFill>
              </a:rPr>
              <a:t>Students may enroll in college-level courses as determined by the institution’s assessment plan.</a:t>
            </a:r>
          </a:p>
          <a:p>
            <a:pPr marL="1376363" lvl="2" indent="-461963">
              <a:lnSpc>
                <a:spcPct val="100000"/>
              </a:lnSpc>
            </a:pPr>
            <a:r>
              <a:rPr lang="en-US" sz="1600" dirty="0">
                <a:solidFill>
                  <a:schemeClr val="tx1">
                    <a:lumMod val="50000"/>
                  </a:schemeClr>
                </a:solidFill>
              </a:rPr>
              <a:t>Access to student services and academic support comparable to campus students</a:t>
            </a:r>
          </a:p>
          <a:p>
            <a:pPr marL="914400" lvl="1" indent="-457200">
              <a:lnSpc>
                <a:spcPct val="100000"/>
              </a:lnSpc>
            </a:pPr>
            <a:r>
              <a:rPr lang="en-US" sz="1800" dirty="0">
                <a:solidFill>
                  <a:schemeClr val="tx1">
                    <a:lumMod val="50000"/>
                  </a:schemeClr>
                </a:solidFill>
              </a:rPr>
              <a:t>Workload and Continuation</a:t>
            </a:r>
          </a:p>
          <a:p>
            <a:pPr marL="1376363" lvl="2" indent="-461963">
              <a:lnSpc>
                <a:spcPct val="100000"/>
              </a:lnSpc>
            </a:pPr>
            <a:r>
              <a:rPr lang="en-US" sz="1600" dirty="0">
                <a:solidFill>
                  <a:schemeClr val="tx1">
                    <a:lumMod val="50000"/>
                  </a:schemeClr>
                </a:solidFill>
              </a:rPr>
              <a:t>Combined workload may not exceed 19 credit hours in a regular term; 9 credit hours in summer.​</a:t>
            </a:r>
          </a:p>
          <a:p>
            <a:pPr marL="1376363" lvl="2" indent="-461963">
              <a:lnSpc>
                <a:spcPct val="100000"/>
              </a:lnSpc>
            </a:pPr>
            <a:r>
              <a:rPr lang="en-US" sz="1600" dirty="0">
                <a:solidFill>
                  <a:schemeClr val="tx1">
                    <a:lumMod val="50000"/>
                  </a:schemeClr>
                </a:solidFill>
              </a:rPr>
              <a:t>One half high school unit equals three college credit hours for workload calculation​</a:t>
            </a:r>
          </a:p>
          <a:p>
            <a:pPr marL="1376363" lvl="2" indent="-461963">
              <a:lnSpc>
                <a:spcPct val="100000"/>
              </a:lnSpc>
            </a:pPr>
            <a:r>
              <a:rPr lang="en-US" sz="1600" dirty="0">
                <a:solidFill>
                  <a:schemeClr val="tx1">
                    <a:lumMod val="50000"/>
                  </a:schemeClr>
                </a:solidFill>
              </a:rPr>
              <a:t>Continuation requires high school approval and meeting retention standards​</a:t>
            </a:r>
          </a:p>
          <a:p>
            <a:pPr marL="1376363" lvl="2" indent="-461963">
              <a:lnSpc>
                <a:spcPct val="100000"/>
              </a:lnSpc>
            </a:pPr>
            <a:r>
              <a:rPr lang="en-US" sz="1600" dirty="0">
                <a:solidFill>
                  <a:schemeClr val="tx1">
                    <a:lumMod val="50000"/>
                  </a:schemeClr>
                </a:solidFill>
              </a:rPr>
              <a:t>Concurrent students follow the higher education institution academic calendar</a:t>
            </a:r>
          </a:p>
          <a:p>
            <a:endParaRPr lang="en-US" sz="2400" i="1" dirty="0">
              <a:solidFill>
                <a:schemeClr val="tx1">
                  <a:lumMod val="50000"/>
                </a:schemeClr>
              </a:solidFill>
            </a:endParaRPr>
          </a:p>
        </p:txBody>
      </p:sp>
    </p:spTree>
    <p:extLst>
      <p:ext uri="{BB962C8B-B14F-4D97-AF65-F5344CB8AC3E}">
        <p14:creationId xmlns:p14="http://schemas.microsoft.com/office/powerpoint/2010/main" val="203136815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339D59C-5DE2-791D-DE7C-BDA61CB021C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E8A2C8B-94DC-8EE8-219B-AF88D0968B0E}"/>
              </a:ext>
            </a:extLst>
          </p:cNvPr>
          <p:cNvSpPr>
            <a:spLocks noGrp="1"/>
          </p:cNvSpPr>
          <p:nvPr>
            <p:ph type="title"/>
          </p:nvPr>
        </p:nvSpPr>
        <p:spPr/>
        <p:txBody>
          <a:bodyPr>
            <a:normAutofit/>
          </a:bodyPr>
          <a:lstStyle/>
          <a:p>
            <a:pPr>
              <a:tabLst>
                <a:tab pos="1028700" algn="l"/>
              </a:tabLst>
            </a:pPr>
            <a:r>
              <a:rPr lang="en-US" sz="3200" dirty="0"/>
              <a:t>3.10 	Concurrent enrollment</a:t>
            </a:r>
          </a:p>
        </p:txBody>
      </p:sp>
      <p:sp>
        <p:nvSpPr>
          <p:cNvPr id="3" name="Content Placeholder 2">
            <a:extLst>
              <a:ext uri="{FF2B5EF4-FFF2-40B4-BE49-F238E27FC236}">
                <a16:creationId xmlns:a16="http://schemas.microsoft.com/office/drawing/2014/main" id="{0FEDB5F2-E8B9-1B33-4DD1-1A5E5407D1B7}"/>
              </a:ext>
            </a:extLst>
          </p:cNvPr>
          <p:cNvSpPr>
            <a:spLocks noGrp="1"/>
          </p:cNvSpPr>
          <p:nvPr>
            <p:ph idx="1"/>
          </p:nvPr>
        </p:nvSpPr>
        <p:spPr>
          <a:xfrm>
            <a:off x="0" y="2159000"/>
            <a:ext cx="11895014" cy="4699000"/>
          </a:xfrm>
        </p:spPr>
        <p:txBody>
          <a:bodyPr>
            <a:normAutofit/>
          </a:bodyPr>
          <a:lstStyle/>
          <a:p>
            <a:pPr marL="461963" indent="-461963">
              <a:lnSpc>
                <a:spcPct val="100000"/>
              </a:lnSpc>
            </a:pPr>
            <a:r>
              <a:rPr lang="en-US" sz="2400" dirty="0">
                <a:solidFill>
                  <a:schemeClr val="tx1">
                    <a:lumMod val="50000"/>
                  </a:schemeClr>
                </a:solidFill>
              </a:rPr>
              <a:t>3.10.6 Policy Exceptions</a:t>
            </a:r>
          </a:p>
          <a:p>
            <a:pPr marL="914400" lvl="1" indent="-457200">
              <a:lnSpc>
                <a:spcPct val="100000"/>
              </a:lnSpc>
            </a:pPr>
            <a:r>
              <a:rPr lang="en-US" sz="1800" dirty="0">
                <a:solidFill>
                  <a:schemeClr val="tx1">
                    <a:lumMod val="50000"/>
                  </a:schemeClr>
                </a:solidFill>
              </a:rPr>
              <a:t>Exception Authority</a:t>
            </a:r>
          </a:p>
          <a:p>
            <a:pPr marL="1376363" lvl="2" indent="-461963">
              <a:lnSpc>
                <a:spcPct val="100000"/>
              </a:lnSpc>
            </a:pPr>
            <a:r>
              <a:rPr lang="en-US" sz="1600" dirty="0">
                <a:solidFill>
                  <a:schemeClr val="tx1">
                    <a:lumMod val="50000"/>
                  </a:schemeClr>
                </a:solidFill>
              </a:rPr>
              <a:t>Policy exception requests apply to students who do not meet standard admission criteria​</a:t>
            </a:r>
          </a:p>
          <a:p>
            <a:pPr marL="1376363" lvl="2" indent="-461963">
              <a:lnSpc>
                <a:spcPct val="100000"/>
              </a:lnSpc>
            </a:pPr>
            <a:r>
              <a:rPr lang="en-US" sz="1600" dirty="0">
                <a:solidFill>
                  <a:schemeClr val="tx1">
                    <a:lumMod val="50000"/>
                  </a:schemeClr>
                </a:solidFill>
              </a:rPr>
              <a:t>Requests must be approved by the Chancellor​</a:t>
            </a:r>
          </a:p>
          <a:p>
            <a:pPr marL="1376363" lvl="2" indent="-461963">
              <a:lnSpc>
                <a:spcPct val="100000"/>
              </a:lnSpc>
            </a:pPr>
            <a:r>
              <a:rPr lang="en-US" sz="1600" dirty="0">
                <a:solidFill>
                  <a:schemeClr val="tx1">
                    <a:lumMod val="50000"/>
                  </a:schemeClr>
                </a:solidFill>
              </a:rPr>
              <a:t>The policy allows the president or designee role in exception requests</a:t>
            </a:r>
          </a:p>
          <a:p>
            <a:pPr lvl="2">
              <a:lnSpc>
                <a:spcPct val="100000"/>
              </a:lnSpc>
            </a:pPr>
            <a:endParaRPr lang="en-US" sz="1600" dirty="0">
              <a:solidFill>
                <a:schemeClr val="tx1">
                  <a:lumMod val="50000"/>
                </a:schemeClr>
              </a:solidFill>
            </a:endParaRPr>
          </a:p>
          <a:p>
            <a:pPr marL="914400" lvl="1" indent="-457200">
              <a:lnSpc>
                <a:spcPct val="100000"/>
              </a:lnSpc>
            </a:pPr>
            <a:r>
              <a:rPr lang="en-US" sz="1800" dirty="0">
                <a:solidFill>
                  <a:schemeClr val="tx1">
                    <a:lumMod val="50000"/>
                  </a:schemeClr>
                </a:solidFill>
              </a:rPr>
              <a:t>Grade-Level Eligibility</a:t>
            </a:r>
          </a:p>
          <a:p>
            <a:pPr marL="1376363" lvl="2" indent="-461963">
              <a:lnSpc>
                <a:spcPct val="100000"/>
              </a:lnSpc>
            </a:pPr>
            <a:r>
              <a:rPr lang="en-US" sz="1600" dirty="0">
                <a:solidFill>
                  <a:schemeClr val="tx1">
                    <a:lumMod val="50000"/>
                  </a:schemeClr>
                </a:solidFill>
              </a:rPr>
              <a:t>Juniors and seniors may be considered with supporting documentation and rationale for success​</a:t>
            </a:r>
          </a:p>
          <a:p>
            <a:pPr marL="1376363" lvl="2" indent="-461963">
              <a:lnSpc>
                <a:spcPct val="100000"/>
              </a:lnSpc>
            </a:pPr>
            <a:r>
              <a:rPr lang="en-US" sz="1600" dirty="0">
                <a:solidFill>
                  <a:schemeClr val="tx1">
                    <a:lumMod val="50000"/>
                  </a:schemeClr>
                </a:solidFill>
              </a:rPr>
              <a:t>Freshmen and sophomores may be considered if they meet or exceed the standards established for juniors and seniors​</a:t>
            </a:r>
          </a:p>
          <a:p>
            <a:pPr marL="1376363" lvl="2" indent="-461963">
              <a:lnSpc>
                <a:spcPct val="100000"/>
              </a:lnSpc>
            </a:pPr>
            <a:r>
              <a:rPr lang="en-US" sz="1600" dirty="0">
                <a:solidFill>
                  <a:schemeClr val="tx1">
                    <a:lumMod val="50000"/>
                  </a:schemeClr>
                </a:solidFill>
              </a:rPr>
              <a:t>All exception requests must be supported by documentation</a:t>
            </a:r>
          </a:p>
          <a:p>
            <a:endParaRPr lang="en-US" sz="2400" i="1" dirty="0">
              <a:solidFill>
                <a:schemeClr val="tx1">
                  <a:lumMod val="50000"/>
                </a:schemeClr>
              </a:solidFill>
            </a:endParaRPr>
          </a:p>
        </p:txBody>
      </p:sp>
    </p:spTree>
    <p:extLst>
      <p:ext uri="{BB962C8B-B14F-4D97-AF65-F5344CB8AC3E}">
        <p14:creationId xmlns:p14="http://schemas.microsoft.com/office/powerpoint/2010/main" val="3153560394"/>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009BE1D-F119-F6E7-0450-0CEA4F285B4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B725EA7-8864-84E1-72F8-592249FB6380}"/>
              </a:ext>
            </a:extLst>
          </p:cNvPr>
          <p:cNvSpPr>
            <a:spLocks noGrp="1"/>
          </p:cNvSpPr>
          <p:nvPr>
            <p:ph type="title"/>
          </p:nvPr>
        </p:nvSpPr>
        <p:spPr/>
        <p:txBody>
          <a:bodyPr>
            <a:normAutofit/>
          </a:bodyPr>
          <a:lstStyle/>
          <a:p>
            <a:pPr>
              <a:tabLst>
                <a:tab pos="1028700" algn="l"/>
              </a:tabLst>
            </a:pPr>
            <a:r>
              <a:rPr lang="en-US" sz="3200" dirty="0"/>
              <a:t>3.10 	Concurrent enrollment</a:t>
            </a:r>
          </a:p>
        </p:txBody>
      </p:sp>
      <p:sp>
        <p:nvSpPr>
          <p:cNvPr id="3" name="Content Placeholder 2">
            <a:extLst>
              <a:ext uri="{FF2B5EF4-FFF2-40B4-BE49-F238E27FC236}">
                <a16:creationId xmlns:a16="http://schemas.microsoft.com/office/drawing/2014/main" id="{789F1253-08B9-AA28-1D51-B3EF46E38A58}"/>
              </a:ext>
            </a:extLst>
          </p:cNvPr>
          <p:cNvSpPr>
            <a:spLocks noGrp="1"/>
          </p:cNvSpPr>
          <p:nvPr>
            <p:ph idx="1"/>
          </p:nvPr>
        </p:nvSpPr>
        <p:spPr>
          <a:xfrm>
            <a:off x="80778" y="1802423"/>
            <a:ext cx="11630575" cy="4722913"/>
          </a:xfrm>
        </p:spPr>
        <p:txBody>
          <a:bodyPr>
            <a:normAutofit/>
          </a:bodyPr>
          <a:lstStyle/>
          <a:p>
            <a:pPr marL="461963" indent="-461963">
              <a:lnSpc>
                <a:spcPct val="100000"/>
              </a:lnSpc>
            </a:pPr>
            <a:r>
              <a:rPr lang="en-US" sz="2400" dirty="0">
                <a:solidFill>
                  <a:schemeClr val="tx1">
                    <a:lumMod val="50000"/>
                  </a:schemeClr>
                </a:solidFill>
              </a:rPr>
              <a:t>3.10.7 Faculty or Instructor Qualifications and Support</a:t>
            </a:r>
          </a:p>
          <a:p>
            <a:pPr marL="914400" lvl="1" indent="-457200">
              <a:lnSpc>
                <a:spcPct val="100000"/>
              </a:lnSpc>
            </a:pPr>
            <a:r>
              <a:rPr lang="en-US" sz="1800" dirty="0">
                <a:solidFill>
                  <a:schemeClr val="tx1">
                    <a:lumMod val="50000"/>
                  </a:schemeClr>
                </a:solidFill>
              </a:rPr>
              <a:t>Instructor Qualifications</a:t>
            </a:r>
          </a:p>
          <a:p>
            <a:pPr marL="1376363" lvl="2" indent="-461963" fontAlgn="base">
              <a:lnSpc>
                <a:spcPct val="100000"/>
              </a:lnSpc>
              <a:spcBef>
                <a:spcPts val="0"/>
              </a:spcBef>
            </a:pPr>
            <a:r>
              <a:rPr lang="en-US" sz="1600" dirty="0">
                <a:solidFill>
                  <a:schemeClr val="tx1">
                    <a:lumMod val="50000"/>
                  </a:schemeClr>
                </a:solidFill>
              </a:rPr>
              <a:t>All instructors shall meet Higher Learning Commission qualification expectations​</a:t>
            </a:r>
          </a:p>
          <a:p>
            <a:pPr marL="1376363" lvl="2" indent="-461963" fontAlgn="base">
              <a:lnSpc>
                <a:spcPct val="100000"/>
              </a:lnSpc>
              <a:spcBef>
                <a:spcPts val="0"/>
              </a:spcBef>
            </a:pPr>
            <a:r>
              <a:rPr lang="en-US" sz="1600" dirty="0">
                <a:solidFill>
                  <a:schemeClr val="tx1">
                    <a:lumMod val="50000"/>
                  </a:schemeClr>
                </a:solidFill>
              </a:rPr>
              <a:t>Qualifications may include academic credentials, progress toward credentials, equivalent experience, or a combination​</a:t>
            </a:r>
          </a:p>
          <a:p>
            <a:pPr marL="1376363" lvl="2" indent="-461963" fontAlgn="base">
              <a:lnSpc>
                <a:spcPct val="100000"/>
              </a:lnSpc>
              <a:spcBef>
                <a:spcPts val="0"/>
              </a:spcBef>
            </a:pPr>
            <a:r>
              <a:rPr lang="en-US" sz="1600" dirty="0">
                <a:solidFill>
                  <a:schemeClr val="tx1">
                    <a:lumMod val="50000"/>
                  </a:schemeClr>
                </a:solidFill>
              </a:rPr>
              <a:t>High school faculty may be used as graduate assistants or teaching assistants if allowed by institutional hiring practices and HLC Assumed Practices</a:t>
            </a:r>
          </a:p>
          <a:p>
            <a:pPr marL="914400" lvl="1" indent="-457200">
              <a:lnSpc>
                <a:spcPct val="100000"/>
              </a:lnSpc>
            </a:pPr>
            <a:r>
              <a:rPr lang="en-US" sz="1800" dirty="0">
                <a:solidFill>
                  <a:schemeClr val="tx1">
                    <a:lumMod val="50000"/>
                  </a:schemeClr>
                </a:solidFill>
              </a:rPr>
              <a:t>Instructor Support and Evaluation</a:t>
            </a:r>
          </a:p>
          <a:p>
            <a:pPr marL="1376363" lvl="2" indent="-461963" fontAlgn="base">
              <a:lnSpc>
                <a:spcPct val="100000"/>
              </a:lnSpc>
              <a:spcBef>
                <a:spcPts val="0"/>
              </a:spcBef>
            </a:pPr>
            <a:r>
              <a:rPr lang="en-US" sz="1600" dirty="0">
                <a:solidFill>
                  <a:schemeClr val="tx1">
                    <a:lumMod val="50000"/>
                  </a:schemeClr>
                </a:solidFill>
              </a:rPr>
              <a:t>All concurrent instructors, including GAs and TAs, must participate in orientation and training​</a:t>
            </a:r>
          </a:p>
          <a:p>
            <a:pPr marL="1376363" lvl="2" indent="-461963" fontAlgn="base">
              <a:lnSpc>
                <a:spcPct val="100000"/>
              </a:lnSpc>
              <a:spcBef>
                <a:spcPts val="0"/>
              </a:spcBef>
            </a:pPr>
            <a:r>
              <a:rPr lang="en-US" sz="1600" dirty="0">
                <a:solidFill>
                  <a:schemeClr val="tx1">
                    <a:lumMod val="50000"/>
                  </a:schemeClr>
                </a:solidFill>
              </a:rPr>
              <a:t>Institutions shall provide professional development opportunities​</a:t>
            </a:r>
          </a:p>
          <a:p>
            <a:pPr marL="1376363" lvl="2" indent="-461963" fontAlgn="base">
              <a:lnSpc>
                <a:spcPct val="100000"/>
              </a:lnSpc>
              <a:spcBef>
                <a:spcPts val="0"/>
              </a:spcBef>
            </a:pPr>
            <a:r>
              <a:rPr lang="en-US" sz="1600" dirty="0">
                <a:solidFill>
                  <a:schemeClr val="tx1">
                    <a:lumMod val="50000"/>
                  </a:schemeClr>
                </a:solidFill>
              </a:rPr>
              <a:t>Concurrent enrollment faculty shall be evaluated regularly under institutional policies and procedures</a:t>
            </a:r>
          </a:p>
          <a:p>
            <a:pPr marL="461963" indent="-461963">
              <a:lnSpc>
                <a:spcPct val="100000"/>
              </a:lnSpc>
            </a:pPr>
            <a:r>
              <a:rPr lang="en-US" sz="2400" dirty="0">
                <a:solidFill>
                  <a:schemeClr val="tx1">
                    <a:lumMod val="50000"/>
                  </a:schemeClr>
                </a:solidFill>
              </a:rPr>
              <a:t>3.10.8 Transferability of Credit</a:t>
            </a:r>
          </a:p>
          <a:p>
            <a:pPr marL="914400" lvl="1" indent="-457200">
              <a:lnSpc>
                <a:spcPct val="100000"/>
              </a:lnSpc>
            </a:pPr>
            <a:r>
              <a:rPr lang="en-US" sz="1800" dirty="0">
                <a:solidFill>
                  <a:schemeClr val="tx1">
                    <a:lumMod val="50000"/>
                  </a:schemeClr>
                </a:solidFill>
              </a:rPr>
              <a:t>Institutions must ensure students and parents/guardians understand how the course applies toward degree requirements and the transferability of any earned credit.</a:t>
            </a:r>
          </a:p>
          <a:p>
            <a:endParaRPr lang="en-US" sz="2400" i="1" dirty="0">
              <a:solidFill>
                <a:schemeClr val="tx1">
                  <a:lumMod val="50000"/>
                </a:schemeClr>
              </a:solidFill>
            </a:endParaRPr>
          </a:p>
        </p:txBody>
      </p:sp>
    </p:spTree>
    <p:extLst>
      <p:ext uri="{BB962C8B-B14F-4D97-AF65-F5344CB8AC3E}">
        <p14:creationId xmlns:p14="http://schemas.microsoft.com/office/powerpoint/2010/main" val="3905712489"/>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2CBDC-F13A-BD6A-AC46-1E6A8EF69FAD}"/>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1674B56-7856-FF31-A8BE-C757305B4638}"/>
              </a:ext>
            </a:extLst>
          </p:cNvPr>
          <p:cNvSpPr>
            <a:spLocks noGrp="1"/>
          </p:cNvSpPr>
          <p:nvPr>
            <p:ph type="title"/>
          </p:nvPr>
        </p:nvSpPr>
        <p:spPr/>
        <p:txBody>
          <a:bodyPr>
            <a:normAutofit/>
          </a:bodyPr>
          <a:lstStyle/>
          <a:p>
            <a:pPr>
              <a:tabLst>
                <a:tab pos="1028700" algn="l"/>
              </a:tabLst>
            </a:pPr>
            <a:r>
              <a:rPr lang="en-US" sz="3200" dirty="0"/>
              <a:t>3.10 	Concurrent enrollment</a:t>
            </a:r>
          </a:p>
        </p:txBody>
      </p:sp>
      <p:sp>
        <p:nvSpPr>
          <p:cNvPr id="11" name="Content Placeholder 2">
            <a:extLst>
              <a:ext uri="{FF2B5EF4-FFF2-40B4-BE49-F238E27FC236}">
                <a16:creationId xmlns:a16="http://schemas.microsoft.com/office/drawing/2014/main" id="{B891055E-60CD-297A-3A8A-DD62CB2AB813}"/>
              </a:ext>
            </a:extLst>
          </p:cNvPr>
          <p:cNvSpPr txBox="1">
            <a:spLocks/>
          </p:cNvSpPr>
          <p:nvPr/>
        </p:nvSpPr>
        <p:spPr>
          <a:xfrm>
            <a:off x="61547" y="1997299"/>
            <a:ext cx="10730830" cy="4528038"/>
          </a:xfrm>
          <a:prstGeom prst="rect">
            <a:avLst/>
          </a:prstGeom>
        </p:spPr>
        <p:txBody>
          <a:bodyPr vert="horz" lIns="91440" tIns="45720" rIns="91440" bIns="45720" rtlCol="0">
            <a:no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1963" marR="0" lvl="0" indent="-461963" algn="l" defTabSz="914400" rtl="0" eaLnBrk="1" fontAlgn="auto" latinLnBrk="0" hangingPunct="1">
              <a:lnSpc>
                <a:spcPct val="100000"/>
              </a:lnSpc>
              <a:spcBef>
                <a:spcPts val="1000"/>
              </a:spcBef>
              <a:spcAft>
                <a:spcPts val="0"/>
              </a:spcAft>
              <a:buClr>
                <a:srgbClr val="004E9A"/>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3.10.9 Memorandum of Understanding</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Institutions must execute an MOU with a high school when offering concurrent enrollment coursework to a defined group or cohort of students.</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MOUs are not required for individually enrolled students or online courses.</a:t>
            </a:r>
          </a:p>
          <a:p>
            <a:pPr marL="461963" marR="0" lvl="0" indent="-461963" algn="l" defTabSz="914400" rtl="0" eaLnBrk="1" fontAlgn="auto" latinLnBrk="0" hangingPunct="1">
              <a:lnSpc>
                <a:spcPct val="100000"/>
              </a:lnSpc>
              <a:spcBef>
                <a:spcPts val="1000"/>
              </a:spcBef>
              <a:spcAft>
                <a:spcPts val="0"/>
              </a:spcAft>
              <a:buClr>
                <a:srgbClr val="004E9A"/>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3.10.10 Off-Campus Geographic Service Areas</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Institutions have first priority for concurrent enrollment services within approved service areas​</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Shared geographic service area provisions determine tuition waiver reimbursement expectations​</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 school district may invite a preferred institution, with funding responsibilities addressed by policy​</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Geographic service areas do not apply to online courses</a:t>
            </a:r>
          </a:p>
          <a:p>
            <a:pPr marL="457200" marR="0" lvl="1" indent="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None/>
              <a:tabLst/>
              <a:defRPr/>
            </a:pPr>
            <a:endParaRPr kumimoji="0" lang="en-US" sz="18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Tree>
    <p:extLst>
      <p:ext uri="{BB962C8B-B14F-4D97-AF65-F5344CB8AC3E}">
        <p14:creationId xmlns:p14="http://schemas.microsoft.com/office/powerpoint/2010/main" val="161742215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A0FA818-1421-D29D-96D4-4D12A720FFE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D1AF809-30B0-D682-6094-9DAB163C4BB8}"/>
              </a:ext>
            </a:extLst>
          </p:cNvPr>
          <p:cNvSpPr>
            <a:spLocks noGrp="1"/>
          </p:cNvSpPr>
          <p:nvPr>
            <p:ph type="title"/>
          </p:nvPr>
        </p:nvSpPr>
        <p:spPr/>
        <p:txBody>
          <a:bodyPr>
            <a:normAutofit/>
          </a:bodyPr>
          <a:lstStyle/>
          <a:p>
            <a:pPr>
              <a:tabLst>
                <a:tab pos="1028700" algn="l"/>
              </a:tabLst>
            </a:pPr>
            <a:r>
              <a:rPr lang="en-US" sz="2800" dirty="0"/>
              <a:t>3.10 	Concurrent enrollment</a:t>
            </a:r>
          </a:p>
        </p:txBody>
      </p:sp>
      <p:sp>
        <p:nvSpPr>
          <p:cNvPr id="11" name="Content Placeholder 2">
            <a:extLst>
              <a:ext uri="{FF2B5EF4-FFF2-40B4-BE49-F238E27FC236}">
                <a16:creationId xmlns:a16="http://schemas.microsoft.com/office/drawing/2014/main" id="{DA0EA025-0BAF-00DA-63F8-1B16E7D3BC63}"/>
              </a:ext>
            </a:extLst>
          </p:cNvPr>
          <p:cNvSpPr txBox="1">
            <a:spLocks/>
          </p:cNvSpPr>
          <p:nvPr/>
        </p:nvSpPr>
        <p:spPr>
          <a:xfrm>
            <a:off x="61547" y="2053492"/>
            <a:ext cx="11922368" cy="4331531"/>
          </a:xfrm>
          <a:prstGeom prst="rect">
            <a:avLst/>
          </a:prstGeom>
        </p:spPr>
        <p:txBody>
          <a:bodyPr vert="horz" lIns="91440" tIns="45720" rIns="91440" bIns="45720" rtlCol="0">
            <a:no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1963" marR="0" lvl="0" indent="-461963" algn="l" defTabSz="914400" rtl="0" eaLnBrk="1" fontAlgn="auto" latinLnBrk="0" hangingPunct="1">
              <a:lnSpc>
                <a:spcPct val="100000"/>
              </a:lnSpc>
              <a:spcBef>
                <a:spcPts val="1000"/>
              </a:spcBef>
              <a:spcAft>
                <a:spcPts val="0"/>
              </a:spcAft>
              <a:buClr>
                <a:srgbClr val="004E9A"/>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3.10.11 Early College Programs</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Program Purpose</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Designed to serve traditionally underserved students and students who may not already aspire to continue their education.</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Must lead to a meaningful academic credential earned alongside a high school diploma.</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Program Requirements</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Must include student support services and readiness tools to promote student success.</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Students may not be charged tuition to participate.</a:t>
            </a:r>
            <a:endPar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endParaRP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Approval &amp; Oversight</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Requires State Regents authorization and a signed MOU.</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Approval is required for new programs, substantial program changes, and renewals.</a:t>
            </a:r>
          </a:p>
          <a:p>
            <a:pPr marL="80010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Tree>
    <p:extLst>
      <p:ext uri="{BB962C8B-B14F-4D97-AF65-F5344CB8AC3E}">
        <p14:creationId xmlns:p14="http://schemas.microsoft.com/office/powerpoint/2010/main" val="37440008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343EE86-7AAE-2163-DF6B-95C8E9BDC746}"/>
              </a:ext>
            </a:extLst>
          </p:cNvPr>
          <p:cNvSpPr>
            <a:spLocks noGrp="1"/>
          </p:cNvSpPr>
          <p:nvPr>
            <p:ph type="title"/>
          </p:nvPr>
        </p:nvSpPr>
        <p:spPr/>
        <p:txBody>
          <a:bodyPr>
            <a:normAutofit/>
          </a:bodyPr>
          <a:lstStyle/>
          <a:p>
            <a:r>
              <a:rPr lang="en-US" sz="3200" dirty="0"/>
              <a:t>Current state regents &amp; chancellor</a:t>
            </a:r>
          </a:p>
        </p:txBody>
      </p:sp>
      <p:sp>
        <p:nvSpPr>
          <p:cNvPr id="8" name="TextBox 7">
            <a:extLst>
              <a:ext uri="{FF2B5EF4-FFF2-40B4-BE49-F238E27FC236}">
                <a16:creationId xmlns:a16="http://schemas.microsoft.com/office/drawing/2014/main" id="{01BEFD7F-A088-0243-A1AA-185AD0CCC998}"/>
              </a:ext>
            </a:extLst>
          </p:cNvPr>
          <p:cNvSpPr txBox="1"/>
          <p:nvPr/>
        </p:nvSpPr>
        <p:spPr>
          <a:xfrm>
            <a:off x="122711" y="5809094"/>
            <a:ext cx="11946577" cy="646331"/>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Top Row (L to R): </a:t>
            </a:r>
            <a:r>
              <a:rPr kumimoji="0" lang="en-US" sz="12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Courtney Warmington (Edmond), Chair; P. Mitchell “Mitch” Adwon (Tulsa), Vice Chair; Steven W. Taylor, Secretary (McAlester); P. Ken Levit, (Tulsa), Assistant Secretary; Brian Beller (Goldby)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200" b="1"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Bottom Row (L to R):</a:t>
            </a:r>
            <a:r>
              <a:rPr kumimoji="0" lang="en-US" sz="12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  Dennis Casey (Morrison); Trevor S. Pemberton, (Norman); Jack Sherry (Holdenville): Michael C. Turpen (Oklahoma City); Sean Burrage, Chancellor</a:t>
            </a:r>
          </a:p>
        </p:txBody>
      </p:sp>
      <p:pic>
        <p:nvPicPr>
          <p:cNvPr id="4" name="Picture 3" descr="Regent Warmington">
            <a:extLst>
              <a:ext uri="{FF2B5EF4-FFF2-40B4-BE49-F238E27FC236}">
                <a16:creationId xmlns:a16="http://schemas.microsoft.com/office/drawing/2014/main" id="{30B811E2-566D-C4CB-3EC7-B950D8F02EAF}"/>
              </a:ext>
            </a:extLst>
          </p:cNvPr>
          <p:cNvPicPr>
            <a:picLocks noChangeAspect="1"/>
          </p:cNvPicPr>
          <p:nvPr/>
        </p:nvPicPr>
        <p:blipFill>
          <a:blip r:embed="rId2"/>
          <a:stretch>
            <a:fillRect/>
          </a:stretch>
        </p:blipFill>
        <p:spPr>
          <a:xfrm>
            <a:off x="840085" y="1747893"/>
            <a:ext cx="1389524" cy="1798796"/>
          </a:xfrm>
          <a:prstGeom prst="rect">
            <a:avLst/>
          </a:prstGeom>
        </p:spPr>
      </p:pic>
      <p:pic>
        <p:nvPicPr>
          <p:cNvPr id="6" name="Picture 5" descr="Regent Mitch Adwon high res">
            <a:extLst>
              <a:ext uri="{FF2B5EF4-FFF2-40B4-BE49-F238E27FC236}">
                <a16:creationId xmlns:a16="http://schemas.microsoft.com/office/drawing/2014/main" id="{451C2663-3294-3A62-1EDC-4AB8FD19C584}"/>
              </a:ext>
            </a:extLst>
          </p:cNvPr>
          <p:cNvPicPr>
            <a:picLocks noChangeAspect="1"/>
          </p:cNvPicPr>
          <p:nvPr/>
        </p:nvPicPr>
        <p:blipFill>
          <a:blip r:embed="rId3"/>
          <a:stretch>
            <a:fillRect/>
          </a:stretch>
        </p:blipFill>
        <p:spPr>
          <a:xfrm>
            <a:off x="3051440" y="1745623"/>
            <a:ext cx="1389524" cy="1798796"/>
          </a:xfrm>
          <a:prstGeom prst="rect">
            <a:avLst/>
          </a:prstGeom>
        </p:spPr>
      </p:pic>
      <p:pic>
        <p:nvPicPr>
          <p:cNvPr id="7" name="Picture 6" descr="Brian Beller">
            <a:extLst>
              <a:ext uri="{FF2B5EF4-FFF2-40B4-BE49-F238E27FC236}">
                <a16:creationId xmlns:a16="http://schemas.microsoft.com/office/drawing/2014/main" id="{25FFA7C9-AE1A-2874-9B92-CA426F77732E}"/>
              </a:ext>
            </a:extLst>
          </p:cNvPr>
          <p:cNvPicPr>
            <a:picLocks noChangeAspect="1"/>
          </p:cNvPicPr>
          <p:nvPr/>
        </p:nvPicPr>
        <p:blipFill>
          <a:blip r:embed="rId4"/>
          <a:stretch>
            <a:fillRect/>
          </a:stretch>
        </p:blipFill>
        <p:spPr>
          <a:xfrm>
            <a:off x="5294060" y="1745623"/>
            <a:ext cx="1389524" cy="1798796"/>
          </a:xfrm>
          <a:prstGeom prst="rect">
            <a:avLst/>
          </a:prstGeom>
        </p:spPr>
      </p:pic>
      <p:pic>
        <p:nvPicPr>
          <p:cNvPr id="9" name="Picture 8" descr="Regent-Ken-Levit">
            <a:extLst>
              <a:ext uri="{FF2B5EF4-FFF2-40B4-BE49-F238E27FC236}">
                <a16:creationId xmlns:a16="http://schemas.microsoft.com/office/drawing/2014/main" id="{278A0F5F-CD7B-904B-AD97-58D438B6FD05}"/>
              </a:ext>
            </a:extLst>
          </p:cNvPr>
          <p:cNvPicPr>
            <a:picLocks noChangeAspect="1"/>
          </p:cNvPicPr>
          <p:nvPr/>
        </p:nvPicPr>
        <p:blipFill>
          <a:blip r:embed="rId5"/>
          <a:stretch>
            <a:fillRect/>
          </a:stretch>
        </p:blipFill>
        <p:spPr>
          <a:xfrm>
            <a:off x="7505437" y="1773197"/>
            <a:ext cx="1439037" cy="1798796"/>
          </a:xfrm>
          <a:prstGeom prst="rect">
            <a:avLst/>
          </a:prstGeom>
        </p:spPr>
      </p:pic>
      <p:pic>
        <p:nvPicPr>
          <p:cNvPr id="12" name="Picture 11" descr="regent-beller">
            <a:extLst>
              <a:ext uri="{FF2B5EF4-FFF2-40B4-BE49-F238E27FC236}">
                <a16:creationId xmlns:a16="http://schemas.microsoft.com/office/drawing/2014/main" id="{632F8EF6-1587-8DF1-E7EF-AB7A7882CA81}"/>
              </a:ext>
            </a:extLst>
          </p:cNvPr>
          <p:cNvPicPr>
            <a:picLocks noChangeAspect="1"/>
          </p:cNvPicPr>
          <p:nvPr/>
        </p:nvPicPr>
        <p:blipFill>
          <a:blip r:embed="rId6"/>
          <a:stretch>
            <a:fillRect/>
          </a:stretch>
        </p:blipFill>
        <p:spPr>
          <a:xfrm>
            <a:off x="9762998" y="1745623"/>
            <a:ext cx="1430564" cy="1798796"/>
          </a:xfrm>
          <a:prstGeom prst="rect">
            <a:avLst/>
          </a:prstGeom>
        </p:spPr>
      </p:pic>
      <p:pic>
        <p:nvPicPr>
          <p:cNvPr id="13" name="Picture 12" descr="Regent Casey high res">
            <a:extLst>
              <a:ext uri="{FF2B5EF4-FFF2-40B4-BE49-F238E27FC236}">
                <a16:creationId xmlns:a16="http://schemas.microsoft.com/office/drawing/2014/main" id="{17D18E11-7521-FC30-3CD9-243FE2DA51C0}"/>
              </a:ext>
            </a:extLst>
          </p:cNvPr>
          <p:cNvPicPr>
            <a:picLocks noChangeAspect="1"/>
          </p:cNvPicPr>
          <p:nvPr/>
        </p:nvPicPr>
        <p:blipFill>
          <a:blip r:embed="rId7"/>
          <a:stretch>
            <a:fillRect/>
          </a:stretch>
        </p:blipFill>
        <p:spPr>
          <a:xfrm>
            <a:off x="843599" y="3861942"/>
            <a:ext cx="1382496" cy="1828870"/>
          </a:xfrm>
          <a:prstGeom prst="rect">
            <a:avLst/>
          </a:prstGeom>
        </p:spPr>
      </p:pic>
      <p:pic>
        <p:nvPicPr>
          <p:cNvPr id="14" name="Picture 13" descr="regent-pemberton">
            <a:extLst>
              <a:ext uri="{FF2B5EF4-FFF2-40B4-BE49-F238E27FC236}">
                <a16:creationId xmlns:a16="http://schemas.microsoft.com/office/drawing/2014/main" id="{E4E547CD-1988-56E6-6F06-0C57ABF12438}"/>
              </a:ext>
            </a:extLst>
          </p:cNvPr>
          <p:cNvPicPr>
            <a:picLocks noChangeAspect="1"/>
          </p:cNvPicPr>
          <p:nvPr/>
        </p:nvPicPr>
        <p:blipFill>
          <a:blip r:embed="rId8"/>
          <a:stretch>
            <a:fillRect/>
          </a:stretch>
        </p:blipFill>
        <p:spPr>
          <a:xfrm>
            <a:off x="3051440" y="3898639"/>
            <a:ext cx="1436196" cy="1795670"/>
          </a:xfrm>
          <a:prstGeom prst="rect">
            <a:avLst/>
          </a:prstGeom>
        </p:spPr>
      </p:pic>
      <p:pic>
        <p:nvPicPr>
          <p:cNvPr id="15" name="Picture 14" descr="Jack Sherry hi res">
            <a:extLst>
              <a:ext uri="{FF2B5EF4-FFF2-40B4-BE49-F238E27FC236}">
                <a16:creationId xmlns:a16="http://schemas.microsoft.com/office/drawing/2014/main" id="{499B346B-0731-511F-3D9F-67357D4CB94F}"/>
              </a:ext>
            </a:extLst>
          </p:cNvPr>
          <p:cNvPicPr>
            <a:picLocks noChangeAspect="1"/>
          </p:cNvPicPr>
          <p:nvPr/>
        </p:nvPicPr>
        <p:blipFill>
          <a:blip r:embed="rId9"/>
          <a:stretch>
            <a:fillRect/>
          </a:stretch>
        </p:blipFill>
        <p:spPr>
          <a:xfrm>
            <a:off x="5312981" y="3911401"/>
            <a:ext cx="1436196" cy="1782908"/>
          </a:xfrm>
          <a:prstGeom prst="rect">
            <a:avLst/>
          </a:prstGeom>
        </p:spPr>
      </p:pic>
      <p:pic>
        <p:nvPicPr>
          <p:cNvPr id="16" name="Picture 15" descr="turpen color hi-res-2">
            <a:extLst>
              <a:ext uri="{FF2B5EF4-FFF2-40B4-BE49-F238E27FC236}">
                <a16:creationId xmlns:a16="http://schemas.microsoft.com/office/drawing/2014/main" id="{035B39F8-5A8E-52EA-28AD-166127A695D5}"/>
              </a:ext>
            </a:extLst>
          </p:cNvPr>
          <p:cNvPicPr>
            <a:picLocks noChangeAspect="1"/>
          </p:cNvPicPr>
          <p:nvPr/>
        </p:nvPicPr>
        <p:blipFill>
          <a:blip r:embed="rId10"/>
          <a:stretch>
            <a:fillRect/>
          </a:stretch>
        </p:blipFill>
        <p:spPr>
          <a:xfrm>
            <a:off x="7541712" y="3911401"/>
            <a:ext cx="1428750" cy="1798796"/>
          </a:xfrm>
          <a:prstGeom prst="rect">
            <a:avLst/>
          </a:prstGeom>
        </p:spPr>
      </p:pic>
      <p:pic>
        <p:nvPicPr>
          <p:cNvPr id="18" name="Picture 17">
            <a:extLst>
              <a:ext uri="{FF2B5EF4-FFF2-40B4-BE49-F238E27FC236}">
                <a16:creationId xmlns:a16="http://schemas.microsoft.com/office/drawing/2014/main" id="{1FFF2B43-6429-F115-E600-2D38C066DA23}"/>
              </a:ext>
            </a:extLst>
          </p:cNvPr>
          <p:cNvPicPr>
            <a:picLocks noChangeAspect="1"/>
          </p:cNvPicPr>
          <p:nvPr/>
        </p:nvPicPr>
        <p:blipFill>
          <a:blip r:embed="rId11"/>
          <a:stretch>
            <a:fillRect/>
          </a:stretch>
        </p:blipFill>
        <p:spPr>
          <a:xfrm>
            <a:off x="9762998" y="3911401"/>
            <a:ext cx="1433894" cy="1798796"/>
          </a:xfrm>
          <a:prstGeom prst="rect">
            <a:avLst/>
          </a:prstGeom>
        </p:spPr>
      </p:pic>
    </p:spTree>
    <p:extLst>
      <p:ext uri="{BB962C8B-B14F-4D97-AF65-F5344CB8AC3E}">
        <p14:creationId xmlns:p14="http://schemas.microsoft.com/office/powerpoint/2010/main" val="425606978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D719B73-529F-22E1-5BCC-8676B81C4CA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1A97A0E-4765-3435-150A-1F0B73C53B35}"/>
              </a:ext>
            </a:extLst>
          </p:cNvPr>
          <p:cNvSpPr>
            <a:spLocks noGrp="1"/>
          </p:cNvSpPr>
          <p:nvPr>
            <p:ph type="title"/>
          </p:nvPr>
        </p:nvSpPr>
        <p:spPr/>
        <p:txBody>
          <a:bodyPr>
            <a:normAutofit/>
          </a:bodyPr>
          <a:lstStyle/>
          <a:p>
            <a:pPr>
              <a:tabLst>
                <a:tab pos="1028700" algn="l"/>
              </a:tabLst>
            </a:pPr>
            <a:r>
              <a:rPr lang="en-US" sz="3200" dirty="0"/>
              <a:t>3.10 	Concurrent enrollment</a:t>
            </a:r>
          </a:p>
        </p:txBody>
      </p:sp>
      <p:sp>
        <p:nvSpPr>
          <p:cNvPr id="11" name="Content Placeholder 2">
            <a:extLst>
              <a:ext uri="{FF2B5EF4-FFF2-40B4-BE49-F238E27FC236}">
                <a16:creationId xmlns:a16="http://schemas.microsoft.com/office/drawing/2014/main" id="{D2D192E7-BDCB-590C-24A9-D4272EEFFC26}"/>
              </a:ext>
            </a:extLst>
          </p:cNvPr>
          <p:cNvSpPr txBox="1">
            <a:spLocks/>
          </p:cNvSpPr>
          <p:nvPr/>
        </p:nvSpPr>
        <p:spPr>
          <a:xfrm>
            <a:off x="149469" y="2277208"/>
            <a:ext cx="10651699" cy="3870423"/>
          </a:xfrm>
          <a:prstGeom prst="rect">
            <a:avLst/>
          </a:prstGeom>
        </p:spPr>
        <p:txBody>
          <a:bodyPr vert="horz" lIns="91440" tIns="45720" rIns="91440" bIns="45720" rtlCol="0">
            <a:no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1963" marR="0" lvl="0" indent="-461963" algn="l" defTabSz="914400" rtl="0" eaLnBrk="1" fontAlgn="auto" latinLnBrk="0" hangingPunct="1">
              <a:lnSpc>
                <a:spcPct val="100000"/>
              </a:lnSpc>
              <a:spcBef>
                <a:spcPts val="1000"/>
              </a:spcBef>
              <a:spcAft>
                <a:spcPts val="0"/>
              </a:spcAft>
              <a:buClr>
                <a:srgbClr val="004E9A"/>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3.10.12 Accountability, Compliance, and Data Reporting</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Institutions offering concurrent enrollment must adhere to NACEP standards.</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Institutions with approved Early College High School (ECHS) programs must provide program information and outcomes to the State Regents as required.</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Concurrent enrollment data is collected and reported annually through the Unitized Data System (UDS).</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Institutions offering off-campus concurrent enrollment must annually submit:</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Signed MOUs</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Faculty qualifications and course assignment information</a:t>
            </a:r>
          </a:p>
          <a:p>
            <a:pPr marL="80010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Tree>
    <p:extLst>
      <p:ext uri="{BB962C8B-B14F-4D97-AF65-F5344CB8AC3E}">
        <p14:creationId xmlns:p14="http://schemas.microsoft.com/office/powerpoint/2010/main" val="2844168362"/>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B4B03C-E18B-4FA5-4172-2C0CCBDDC56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084CF19-FE7F-D4A4-EA3E-500C4674E7BE}"/>
              </a:ext>
            </a:extLst>
          </p:cNvPr>
          <p:cNvSpPr>
            <a:spLocks noGrp="1"/>
          </p:cNvSpPr>
          <p:nvPr>
            <p:ph type="title"/>
          </p:nvPr>
        </p:nvSpPr>
        <p:spPr>
          <a:solidFill>
            <a:schemeClr val="accent2"/>
          </a:solidFill>
        </p:spPr>
        <p:txBody>
          <a:bodyPr>
            <a:normAutofit/>
          </a:bodyPr>
          <a:lstStyle/>
          <a:p>
            <a:pPr>
              <a:tabLst>
                <a:tab pos="1028700" algn="l"/>
              </a:tabLst>
            </a:pPr>
            <a:r>
              <a:rPr lang="en-US" sz="3200" dirty="0"/>
              <a:t>3.20 	Student assessment</a:t>
            </a:r>
          </a:p>
        </p:txBody>
      </p:sp>
      <p:sp>
        <p:nvSpPr>
          <p:cNvPr id="11" name="Content Placeholder 2">
            <a:extLst>
              <a:ext uri="{FF2B5EF4-FFF2-40B4-BE49-F238E27FC236}">
                <a16:creationId xmlns:a16="http://schemas.microsoft.com/office/drawing/2014/main" id="{08E685BE-A287-A021-DD0E-27B0632DD1C1}"/>
              </a:ext>
            </a:extLst>
          </p:cNvPr>
          <p:cNvSpPr txBox="1">
            <a:spLocks/>
          </p:cNvSpPr>
          <p:nvPr/>
        </p:nvSpPr>
        <p:spPr>
          <a:xfrm>
            <a:off x="0" y="1714500"/>
            <a:ext cx="12001499" cy="4695092"/>
          </a:xfrm>
          <a:prstGeom prst="rect">
            <a:avLst/>
          </a:prstGeom>
        </p:spPr>
        <p:txBody>
          <a:bodyPr vert="horz" lIns="91440" tIns="45720" rIns="91440" bIns="45720" rtlCol="0">
            <a:no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1963" marR="0" lvl="0" indent="-461963" algn="l" defTabSz="914400" rtl="0" eaLnBrk="1" fontAlgn="auto" latinLnBrk="0" hangingPunct="1">
              <a:lnSpc>
                <a:spcPct val="100000"/>
              </a:lnSpc>
              <a:spcBef>
                <a:spcPts val="1000"/>
              </a:spcBef>
              <a:spcAft>
                <a:spcPts val="0"/>
              </a:spcAft>
              <a:buClr>
                <a:srgbClr val="004E9A"/>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3.20.1 Purpose</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Ensures student learning is assessed, and programs are continuously improved to support all students, including those needing additional support in English, mathematics, reading, and science.</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Provides guidance for supporting underprepared students within the State System.</a:t>
            </a:r>
          </a:p>
          <a:p>
            <a:pPr marL="461963" marR="0" lvl="0" indent="-461963" algn="l" defTabSz="914400" rtl="0" eaLnBrk="1" fontAlgn="auto" latinLnBrk="0" hangingPunct="1">
              <a:lnSpc>
                <a:spcPct val="100000"/>
              </a:lnSpc>
              <a:spcBef>
                <a:spcPts val="1000"/>
              </a:spcBef>
              <a:spcAft>
                <a:spcPts val="0"/>
              </a:spcAft>
              <a:buClr>
                <a:srgbClr val="004E9A"/>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3.20.2 Standards</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 Improvement of Teaching and Learning</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Institutions must assess student learning using criteria aligned with institutional mission and academic programs.</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Assessment must align with HLC accreditation requirements and State Regents' Academic Program Review policy.</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B. Accountability and Institutional Effectiveness</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Assessments should be compared to external benchmarks when possible.</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Assessment data must be included in Academic Program Reviews.</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Assessments should support the improvement of teaching and learning.</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Institutions should evaluate the validity and reliability of assessment measures.</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Assessment should consider institutional characteristics and the needs of special populations.</a:t>
            </a:r>
            <a:endParaRPr kumimoji="0" lang="en-US" sz="20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80010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Tree>
    <p:extLst>
      <p:ext uri="{BB962C8B-B14F-4D97-AF65-F5344CB8AC3E}">
        <p14:creationId xmlns:p14="http://schemas.microsoft.com/office/powerpoint/2010/main" val="1098023315"/>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B1C19E9-F5EC-9783-EE88-89AF52A21C1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1EAE159-5969-7723-03BD-A0D7ACE69375}"/>
              </a:ext>
            </a:extLst>
          </p:cNvPr>
          <p:cNvSpPr>
            <a:spLocks noGrp="1"/>
          </p:cNvSpPr>
          <p:nvPr>
            <p:ph type="title"/>
          </p:nvPr>
        </p:nvSpPr>
        <p:spPr>
          <a:solidFill>
            <a:schemeClr val="accent2"/>
          </a:solidFill>
        </p:spPr>
        <p:txBody>
          <a:bodyPr>
            <a:normAutofit/>
          </a:bodyPr>
          <a:lstStyle/>
          <a:p>
            <a:pPr>
              <a:tabLst>
                <a:tab pos="1028700" algn="l"/>
              </a:tabLst>
            </a:pPr>
            <a:r>
              <a:rPr lang="en-US" sz="3200" dirty="0"/>
              <a:t>3.20 Student assessment</a:t>
            </a:r>
          </a:p>
        </p:txBody>
      </p:sp>
      <p:sp>
        <p:nvSpPr>
          <p:cNvPr id="11" name="Content Placeholder 2">
            <a:extLst>
              <a:ext uri="{FF2B5EF4-FFF2-40B4-BE49-F238E27FC236}">
                <a16:creationId xmlns:a16="http://schemas.microsoft.com/office/drawing/2014/main" id="{AA1C6DB0-F186-CBEE-AEC1-F8FA55F05119}"/>
              </a:ext>
            </a:extLst>
          </p:cNvPr>
          <p:cNvSpPr txBox="1">
            <a:spLocks/>
          </p:cNvSpPr>
          <p:nvPr/>
        </p:nvSpPr>
        <p:spPr>
          <a:xfrm>
            <a:off x="1" y="2215662"/>
            <a:ext cx="11236568" cy="3931969"/>
          </a:xfrm>
          <a:prstGeom prst="rect">
            <a:avLst/>
          </a:prstGeom>
        </p:spPr>
        <p:txBody>
          <a:bodyPr vert="horz" lIns="91440" tIns="45720" rIns="91440" bIns="45720" rtlCol="0">
            <a:no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1963" marR="0" lvl="0" indent="-461963" algn="l" defTabSz="914400" rtl="0" eaLnBrk="1" fontAlgn="auto" latinLnBrk="0" hangingPunct="1">
              <a:lnSpc>
                <a:spcPct val="100000"/>
              </a:lnSpc>
              <a:spcBef>
                <a:spcPts val="1000"/>
              </a:spcBef>
              <a:spcAft>
                <a:spcPts val="0"/>
              </a:spcAft>
              <a:buClr>
                <a:srgbClr val="004E9A"/>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3.20.2 Standards </a:t>
            </a:r>
            <a:r>
              <a:rPr kumimoji="0" lang="en-US" sz="2400" b="0" i="1"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(cont.)</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C. Supplemental and Co-Requisite Instruction</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Students assessed as underprepared in foundational disciplines must receive appropriate academic support, such as co-requisite instruction, supplemental instruction, or comparable interventions. </a:t>
            </a:r>
          </a:p>
          <a:p>
            <a:pPr marL="1828800" marR="0" lvl="3" indent="-457200" algn="l" defTabSz="914400" rtl="0" eaLnBrk="1" fontAlgn="auto" latinLnBrk="0" hangingPunct="1">
              <a:lnSpc>
                <a:spcPct val="100000"/>
              </a:lnSpc>
              <a:spcBef>
                <a:spcPts val="500"/>
              </a:spcBef>
              <a:spcAft>
                <a:spcPts val="0"/>
              </a:spcAft>
              <a:buClr>
                <a:srgbClr val="DE9027"/>
              </a:buClr>
              <a:buSzTx/>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Placement criteria for support courses must be outlined in the institution's assessment plan.</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Students who demonstrate competency may have curricular deficiencies waived.</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Institutions may offer single-tier, 0-level remediation courses for designated populations, such as English language learners or adult students who voluntarily enroll.</a:t>
            </a:r>
          </a:p>
          <a:p>
            <a:pPr marL="1143000" marR="0" lvl="2"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a:pPr>
            <a:endParaRPr kumimoji="0" lang="en-US" sz="22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80010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Tree>
    <p:extLst>
      <p:ext uri="{BB962C8B-B14F-4D97-AF65-F5344CB8AC3E}">
        <p14:creationId xmlns:p14="http://schemas.microsoft.com/office/powerpoint/2010/main" val="1782924240"/>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14DE1B-4198-EF3A-2426-AD1D5910079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2E531885-4650-1D3F-41FF-E0784A7C4614}"/>
              </a:ext>
            </a:extLst>
          </p:cNvPr>
          <p:cNvSpPr>
            <a:spLocks noGrp="1"/>
          </p:cNvSpPr>
          <p:nvPr>
            <p:ph type="title"/>
          </p:nvPr>
        </p:nvSpPr>
        <p:spPr>
          <a:solidFill>
            <a:schemeClr val="accent2"/>
          </a:solidFill>
        </p:spPr>
        <p:txBody>
          <a:bodyPr>
            <a:normAutofit/>
          </a:bodyPr>
          <a:lstStyle/>
          <a:p>
            <a:pPr>
              <a:tabLst>
                <a:tab pos="1028700" algn="l"/>
              </a:tabLst>
            </a:pPr>
            <a:r>
              <a:rPr lang="en-US" sz="3200" dirty="0"/>
              <a:t>3.20 	Student assessment</a:t>
            </a:r>
          </a:p>
        </p:txBody>
      </p:sp>
      <p:sp>
        <p:nvSpPr>
          <p:cNvPr id="11" name="Content Placeholder 2">
            <a:extLst>
              <a:ext uri="{FF2B5EF4-FFF2-40B4-BE49-F238E27FC236}">
                <a16:creationId xmlns:a16="http://schemas.microsoft.com/office/drawing/2014/main" id="{135744D8-B272-B81A-02CD-889264AC83EC}"/>
              </a:ext>
            </a:extLst>
          </p:cNvPr>
          <p:cNvSpPr txBox="1">
            <a:spLocks/>
          </p:cNvSpPr>
          <p:nvPr/>
        </p:nvSpPr>
        <p:spPr>
          <a:xfrm>
            <a:off x="131885" y="1934308"/>
            <a:ext cx="11501315" cy="4213323"/>
          </a:xfrm>
          <a:prstGeom prst="rect">
            <a:avLst/>
          </a:prstGeom>
        </p:spPr>
        <p:txBody>
          <a:bodyPr vert="horz" lIns="91440" tIns="45720" rIns="91440" bIns="45720" rtlCol="0">
            <a:no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1963" marR="0" lvl="0" indent="-461963" algn="l" defTabSz="914400" rtl="0" eaLnBrk="1" fontAlgn="auto" latinLnBrk="0" hangingPunct="1">
              <a:lnSpc>
                <a:spcPct val="100000"/>
              </a:lnSpc>
              <a:spcBef>
                <a:spcPts val="1000"/>
              </a:spcBef>
              <a:spcAft>
                <a:spcPts val="0"/>
              </a:spcAft>
              <a:buClr>
                <a:srgbClr val="004E9A"/>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3.20.2 Standards </a:t>
            </a:r>
            <a:r>
              <a:rPr kumimoji="0" lang="en-US" sz="2400" b="0" i="1"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(cont.)</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D. Course Placement Evaluation</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Past academic performance should inform placement and advising.</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Assessment results should be used for placement and advisement.</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Institutions should evaluate the effectiveness of their assessment programs.</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Assessment data should support instructional improvement and student achievement.</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E. General Education Assessment</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General education assessment must be used to improve the institution's general education program.</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6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Assessment should measure student learning in areas such as:</a:t>
            </a:r>
          </a:p>
          <a:p>
            <a:pPr marL="1828800" marR="0" lvl="3" indent="-457200" algn="l" defTabSz="914400" rtl="0" eaLnBrk="1" fontAlgn="auto" latinLnBrk="0" hangingPunct="1">
              <a:lnSpc>
                <a:spcPct val="100000"/>
              </a:lnSpc>
              <a:spcBef>
                <a:spcPts val="500"/>
              </a:spcBef>
              <a:spcAft>
                <a:spcPts val="0"/>
              </a:spcAft>
              <a:buClr>
                <a:srgbClr val="DE9027"/>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Communication</a:t>
            </a:r>
          </a:p>
          <a:p>
            <a:pPr marL="1828800" marR="0" lvl="3" indent="-457200" algn="l" defTabSz="914400" rtl="0" eaLnBrk="1" fontAlgn="auto" latinLnBrk="0" hangingPunct="1">
              <a:lnSpc>
                <a:spcPct val="100000"/>
              </a:lnSpc>
              <a:spcBef>
                <a:spcPts val="500"/>
              </a:spcBef>
              <a:spcAft>
                <a:spcPts val="0"/>
              </a:spcAft>
              <a:buClr>
                <a:srgbClr val="DE9027"/>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Critical Thinking</a:t>
            </a:r>
          </a:p>
          <a:p>
            <a:pPr marL="1828800" marR="0" lvl="3" indent="-457200" algn="l" defTabSz="914400" rtl="0" eaLnBrk="1" fontAlgn="auto" latinLnBrk="0" hangingPunct="1">
              <a:lnSpc>
                <a:spcPct val="100000"/>
              </a:lnSpc>
              <a:spcBef>
                <a:spcPts val="500"/>
              </a:spcBef>
              <a:spcAft>
                <a:spcPts val="0"/>
              </a:spcAft>
              <a:buClr>
                <a:srgbClr val="DE9027"/>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Mathematics</a:t>
            </a:r>
          </a:p>
          <a:p>
            <a:pPr marL="1828800" marR="0" lvl="3" indent="-457200" algn="l" defTabSz="914400" rtl="0" eaLnBrk="1" fontAlgn="auto" latinLnBrk="0" hangingPunct="1">
              <a:lnSpc>
                <a:spcPct val="100000"/>
              </a:lnSpc>
              <a:spcBef>
                <a:spcPts val="500"/>
              </a:spcBef>
              <a:spcAft>
                <a:spcPts val="0"/>
              </a:spcAft>
              <a:buClr>
                <a:srgbClr val="DE9027"/>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Reading</a:t>
            </a:r>
          </a:p>
          <a:p>
            <a:pPr marL="1828800" marR="0" lvl="3" indent="-457200" algn="l" defTabSz="914400" rtl="0" eaLnBrk="1" fontAlgn="auto" latinLnBrk="0" hangingPunct="1">
              <a:lnSpc>
                <a:spcPct val="100000"/>
              </a:lnSpc>
              <a:spcBef>
                <a:spcPts val="500"/>
              </a:spcBef>
              <a:spcAft>
                <a:spcPts val="0"/>
              </a:spcAft>
              <a:buClr>
                <a:srgbClr val="DE9027"/>
              </a:buClr>
              <a:buSzTx/>
              <a:buFont typeface="Arial" panose="020B0604020202020204" pitchFamily="34" charset="0"/>
              <a:buChar char="►"/>
              <a:tabLst/>
              <a:defRPr/>
            </a:pPr>
            <a:r>
              <a:rPr kumimoji="0" lang="en-US" sz="1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Writing</a:t>
            </a:r>
          </a:p>
          <a:p>
            <a:pPr marL="1143000" marR="0" lvl="2"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a:pPr>
            <a:endParaRPr kumimoji="0" lang="en-US" sz="2200" b="0" i="0" u="none" strike="noStrike" kern="1200" cap="none" spc="0" normalizeH="0" baseline="0" noProof="0" dirty="0">
              <a:ln>
                <a:noFill/>
              </a:ln>
              <a:solidFill>
                <a:srgbClr val="787878"/>
              </a:solidFill>
              <a:effectLst/>
              <a:uLnTx/>
              <a:uFillTx/>
              <a:latin typeface="Arial" panose="020B0604020202020204"/>
              <a:ea typeface="+mn-ea"/>
              <a:cs typeface="+mn-cs"/>
            </a:endParaRPr>
          </a:p>
          <a:p>
            <a:pPr marL="80010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Tree>
    <p:extLst>
      <p:ext uri="{BB962C8B-B14F-4D97-AF65-F5344CB8AC3E}">
        <p14:creationId xmlns:p14="http://schemas.microsoft.com/office/powerpoint/2010/main" val="3190668754"/>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7A5ACD6-7680-00EB-17E8-40AD099DFB1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C085C21-7DB7-E942-F517-29B232420D52}"/>
              </a:ext>
            </a:extLst>
          </p:cNvPr>
          <p:cNvSpPr>
            <a:spLocks noGrp="1"/>
          </p:cNvSpPr>
          <p:nvPr>
            <p:ph type="title"/>
          </p:nvPr>
        </p:nvSpPr>
        <p:spPr>
          <a:solidFill>
            <a:schemeClr val="accent2"/>
          </a:solidFill>
        </p:spPr>
        <p:txBody>
          <a:bodyPr>
            <a:normAutofit/>
          </a:bodyPr>
          <a:lstStyle/>
          <a:p>
            <a:pPr>
              <a:tabLst>
                <a:tab pos="1028700" algn="l"/>
              </a:tabLst>
            </a:pPr>
            <a:r>
              <a:rPr lang="en-US" sz="3200" dirty="0"/>
              <a:t>3.20 	Student assessment</a:t>
            </a:r>
          </a:p>
        </p:txBody>
      </p:sp>
      <p:sp>
        <p:nvSpPr>
          <p:cNvPr id="11" name="Content Placeholder 2">
            <a:extLst>
              <a:ext uri="{FF2B5EF4-FFF2-40B4-BE49-F238E27FC236}">
                <a16:creationId xmlns:a16="http://schemas.microsoft.com/office/drawing/2014/main" id="{950A5F50-6239-3157-C4AB-8E6A9F2461E9}"/>
              </a:ext>
            </a:extLst>
          </p:cNvPr>
          <p:cNvSpPr txBox="1">
            <a:spLocks/>
          </p:cNvSpPr>
          <p:nvPr/>
        </p:nvSpPr>
        <p:spPr>
          <a:xfrm>
            <a:off x="105509" y="2057400"/>
            <a:ext cx="11527692" cy="4090231"/>
          </a:xfrm>
          <a:prstGeom prst="rect">
            <a:avLst/>
          </a:prstGeom>
        </p:spPr>
        <p:txBody>
          <a:bodyPr vert="horz" lIns="91440" tIns="45720" rIns="91440" bIns="45720" rtlCol="0">
            <a:no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61963" marR="0" lvl="0" indent="-461963" algn="l" defTabSz="914400" rtl="0" eaLnBrk="1" fontAlgn="auto" latinLnBrk="0" hangingPunct="1">
              <a:lnSpc>
                <a:spcPct val="100000"/>
              </a:lnSpc>
              <a:spcBef>
                <a:spcPts val="1000"/>
              </a:spcBef>
              <a:spcAft>
                <a:spcPts val="0"/>
              </a:spcAft>
              <a:buClr>
                <a:srgbClr val="004E9A"/>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3.20.2 Standards </a:t>
            </a:r>
            <a:r>
              <a:rPr kumimoji="0" lang="en-US" sz="2400" b="0" i="1"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(cont.)</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F. Student Engagement and Satisfaction</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Institutions may assess student perceptions of academic and campus programs and services.</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Assessment results should be used to improve the quality of programs and services.</a:t>
            </a:r>
          </a:p>
          <a:p>
            <a:pPr marL="914400" marR="0" lvl="1" indent="-457200" algn="l" defTabSz="914400" rtl="0" eaLnBrk="1" fontAlgn="auto" latinLnBrk="0" hangingPunct="1">
              <a:lnSpc>
                <a:spcPct val="100000"/>
              </a:lnSpc>
              <a:spcBef>
                <a:spcPts val="500"/>
              </a:spcBef>
              <a:spcAft>
                <a:spcPts val="0"/>
              </a:spcAft>
              <a:buClr>
                <a:srgbClr val="669B41"/>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G. Planning and Reporting</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Institutions must maintain a current assessment plan.</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Assessment plans must include the assessments required by policy.</a:t>
            </a:r>
          </a:p>
          <a:p>
            <a:pPr marL="1376363" marR="0" lvl="2" indent="-461963" algn="l" defTabSz="914400" rtl="0" eaLnBrk="1" fontAlgn="auto" latinLnBrk="0" hangingPunct="1">
              <a:lnSpc>
                <a:spcPct val="100000"/>
              </a:lnSpc>
              <a:spcBef>
                <a:spcPts val="500"/>
              </a:spcBef>
              <a:spcAft>
                <a:spcPts val="0"/>
              </a:spcAft>
              <a:buClr>
                <a:srgbClr val="D15420"/>
              </a:buClr>
              <a:buSzPct val="100000"/>
              <a:buFont typeface="Arial" panose="020B0604020202020204" pitchFamily="34" charset="0"/>
              <a:buChar char="►"/>
              <a:tabLst/>
              <a:defRPr/>
            </a:pPr>
            <a:r>
              <a:rPr kumimoji="0" lang="en-US" sz="18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Assessment plans must be posted on the institution's website.</a:t>
            </a:r>
          </a:p>
          <a:p>
            <a:pPr marL="800100" marR="0" lvl="1"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a:pPr>
            <a:endParaRPr kumimoji="0" lang="en-US" sz="18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Tree>
    <p:extLst>
      <p:ext uri="{BB962C8B-B14F-4D97-AF65-F5344CB8AC3E}">
        <p14:creationId xmlns:p14="http://schemas.microsoft.com/office/powerpoint/2010/main" val="2560990804"/>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089C1AA-3412-DAF9-9D98-4829BE838C20}"/>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82BD0DBD-7D23-C663-1288-F020722FADEA}"/>
              </a:ext>
            </a:extLst>
          </p:cNvPr>
          <p:cNvSpPr txBox="1">
            <a:spLocks/>
          </p:cNvSpPr>
          <p:nvPr/>
        </p:nvSpPr>
        <p:spPr>
          <a:xfrm>
            <a:off x="1011371" y="3795823"/>
            <a:ext cx="11180629" cy="2904174"/>
          </a:xfrm>
          <a:prstGeom prst="rect">
            <a:avLst/>
          </a:prstGeom>
          <a:solidFill>
            <a:srgbClr val="004E9A"/>
          </a:solidFill>
        </p:spPr>
        <p:txBody>
          <a:bodyPr anchor="ctr">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457200" marR="0" indent="0" algn="l" defTabSz="914400" rtl="0" eaLnBrk="1" fontAlgn="auto" latinLnBrk="0" hangingPunct="1">
              <a:lnSpc>
                <a:spcPct val="90000"/>
              </a:lnSpc>
              <a:spcBef>
                <a:spcPts val="500"/>
              </a:spcBef>
              <a:spcAft>
                <a:spcPts val="0"/>
              </a:spcAft>
              <a:buClr>
                <a:schemeClr val="accent6"/>
              </a:buClr>
              <a:buSzPct val="100000"/>
              <a:buFont typeface="Arial" panose="020B0604020202020204" pitchFamily="34" charset="0"/>
              <a:buNone/>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0"/>
              </a:spcBef>
              <a:buClr>
                <a:schemeClr val="bg1"/>
              </a:buClr>
            </a:pPr>
            <a:r>
              <a:rPr lang="en-US" cap="all" dirty="0">
                <a:solidFill>
                  <a:schemeClr val="bg1"/>
                </a:solidFill>
              </a:rPr>
              <a:t>Academic Program Approval</a:t>
            </a:r>
          </a:p>
          <a:p>
            <a:pPr marL="457200" indent="-457200">
              <a:spcBef>
                <a:spcPts val="0"/>
              </a:spcBef>
              <a:buClr>
                <a:schemeClr val="bg1"/>
              </a:buClr>
            </a:pPr>
            <a:r>
              <a:rPr lang="en-US" cap="all" dirty="0">
                <a:solidFill>
                  <a:schemeClr val="bg1"/>
                </a:solidFill>
              </a:rPr>
              <a:t>Intensive English Program</a:t>
            </a:r>
          </a:p>
          <a:p>
            <a:pPr marL="457200" indent="-457200">
              <a:spcBef>
                <a:spcPts val="0"/>
              </a:spcBef>
              <a:buClr>
                <a:schemeClr val="bg1"/>
              </a:buClr>
            </a:pPr>
            <a:r>
              <a:rPr lang="en-US" cap="all" dirty="0">
                <a:solidFill>
                  <a:schemeClr val="bg1"/>
                </a:solidFill>
              </a:rPr>
              <a:t>Academic Program Review</a:t>
            </a:r>
          </a:p>
          <a:p>
            <a:pPr marL="457200" indent="-457200">
              <a:spcBef>
                <a:spcPts val="0"/>
              </a:spcBef>
              <a:buClr>
                <a:schemeClr val="bg1"/>
              </a:buClr>
            </a:pPr>
            <a:r>
              <a:rPr lang="en-US" cap="all" dirty="0">
                <a:solidFill>
                  <a:schemeClr val="bg1"/>
                </a:solidFill>
              </a:rPr>
              <a:t>Changes in Academic Structure and Nomenclature</a:t>
            </a:r>
          </a:p>
          <a:p>
            <a:pPr marL="457200" indent="-457200">
              <a:spcBef>
                <a:spcPts val="0"/>
              </a:spcBef>
              <a:buClr>
                <a:schemeClr val="bg1"/>
              </a:buClr>
            </a:pPr>
            <a:r>
              <a:rPr lang="en-US" cap="all" dirty="0">
                <a:solidFill>
                  <a:schemeClr val="bg1"/>
                </a:solidFill>
              </a:rPr>
              <a:t>Academic Calendars</a:t>
            </a:r>
          </a:p>
        </p:txBody>
      </p:sp>
    </p:spTree>
    <p:extLst>
      <p:ext uri="{BB962C8B-B14F-4D97-AF65-F5344CB8AC3E}">
        <p14:creationId xmlns:p14="http://schemas.microsoft.com/office/powerpoint/2010/main" val="2575935426"/>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E8A0DF1-1975-A467-B474-02E6DA78C784}"/>
              </a:ext>
            </a:extLst>
          </p:cNvPr>
          <p:cNvSpPr>
            <a:spLocks noGrp="1"/>
          </p:cNvSpPr>
          <p:nvPr>
            <p:ph type="title"/>
          </p:nvPr>
        </p:nvSpPr>
        <p:spPr>
          <a:solidFill>
            <a:schemeClr val="accent4"/>
          </a:solidFill>
        </p:spPr>
        <p:txBody>
          <a:bodyPr>
            <a:normAutofit/>
          </a:bodyPr>
          <a:lstStyle/>
          <a:p>
            <a:pPr>
              <a:tabLst>
                <a:tab pos="1028700" algn="l"/>
              </a:tabLst>
            </a:pPr>
            <a:r>
              <a:rPr lang="en-US" sz="3200" dirty="0"/>
              <a:t>3.4 	Academic Program approval</a:t>
            </a:r>
          </a:p>
        </p:txBody>
      </p:sp>
      <p:sp>
        <p:nvSpPr>
          <p:cNvPr id="3" name="Content Placeholder 2">
            <a:extLst>
              <a:ext uri="{FF2B5EF4-FFF2-40B4-BE49-F238E27FC236}">
                <a16:creationId xmlns:a16="http://schemas.microsoft.com/office/drawing/2014/main" id="{544FD8E0-1E39-F8B9-DEB8-8A38A42318B5}"/>
              </a:ext>
            </a:extLst>
          </p:cNvPr>
          <p:cNvSpPr>
            <a:spLocks noGrp="1"/>
          </p:cNvSpPr>
          <p:nvPr>
            <p:ph idx="1"/>
          </p:nvPr>
        </p:nvSpPr>
        <p:spPr>
          <a:xfrm>
            <a:off x="109729" y="1793163"/>
            <a:ext cx="11705544" cy="4130794"/>
          </a:xfrm>
        </p:spPr>
        <p:txBody>
          <a:bodyPr/>
          <a:lstStyle/>
          <a:p>
            <a:pPr marL="457200" indent="-457200">
              <a:lnSpc>
                <a:spcPct val="100000"/>
              </a:lnSpc>
            </a:pPr>
            <a:r>
              <a:rPr lang="en-US" dirty="0">
                <a:solidFill>
                  <a:schemeClr val="tx1">
                    <a:lumMod val="50000"/>
                  </a:schemeClr>
                </a:solidFill>
              </a:rPr>
              <a:t>Purpose</a:t>
            </a:r>
          </a:p>
          <a:p>
            <a:pPr marL="914400" lvl="1" indent="-457200">
              <a:lnSpc>
                <a:spcPct val="100000"/>
              </a:lnSpc>
            </a:pPr>
            <a:r>
              <a:rPr lang="en-US" dirty="0">
                <a:solidFill>
                  <a:schemeClr val="tx1">
                    <a:lumMod val="50000"/>
                  </a:schemeClr>
                </a:solidFill>
              </a:rPr>
              <a:t>Recognizes the primary role of institutional faculty, administrators, and governing boards in initiating and recommending needed changes in educational programs.</a:t>
            </a:r>
          </a:p>
          <a:p>
            <a:pPr lvl="1">
              <a:lnSpc>
                <a:spcPct val="100000"/>
              </a:lnSpc>
            </a:pPr>
            <a:endParaRPr lang="en-US" dirty="0">
              <a:solidFill>
                <a:schemeClr val="tx1">
                  <a:lumMod val="50000"/>
                </a:schemeClr>
              </a:solidFill>
            </a:endParaRPr>
          </a:p>
          <a:p>
            <a:pPr marL="457200" indent="-457200">
              <a:lnSpc>
                <a:spcPct val="100000"/>
              </a:lnSpc>
            </a:pPr>
            <a:r>
              <a:rPr lang="en-US" dirty="0">
                <a:solidFill>
                  <a:schemeClr val="tx1">
                    <a:lumMod val="50000"/>
                  </a:schemeClr>
                </a:solidFill>
              </a:rPr>
              <a:t>State Regents Responsibility</a:t>
            </a:r>
          </a:p>
          <a:p>
            <a:pPr marL="914400" lvl="1" indent="-457200">
              <a:lnSpc>
                <a:spcPct val="100000"/>
              </a:lnSpc>
            </a:pPr>
            <a:r>
              <a:rPr lang="en-US" dirty="0">
                <a:solidFill>
                  <a:schemeClr val="tx1">
                    <a:lumMod val="50000"/>
                  </a:schemeClr>
                </a:solidFill>
              </a:rPr>
              <a:t>Evaluate statewide need and system impact.</a:t>
            </a:r>
          </a:p>
          <a:p>
            <a:pPr marL="914400" lvl="1" indent="-457200">
              <a:lnSpc>
                <a:spcPct val="100000"/>
              </a:lnSpc>
            </a:pPr>
            <a:r>
              <a:rPr lang="en-US" dirty="0">
                <a:solidFill>
                  <a:schemeClr val="tx1">
                    <a:lumMod val="50000"/>
                  </a:schemeClr>
                </a:solidFill>
              </a:rPr>
              <a:t>Ensure consistency across the State System.</a:t>
            </a:r>
          </a:p>
          <a:p>
            <a:pPr marL="457200" lvl="1" indent="0">
              <a:buNone/>
            </a:pPr>
            <a:endParaRPr lang="en-US" dirty="0"/>
          </a:p>
          <a:p>
            <a:pPr marL="457200" lvl="1" indent="0">
              <a:buNone/>
            </a:pPr>
            <a:endParaRPr lang="en-US" dirty="0"/>
          </a:p>
        </p:txBody>
      </p:sp>
    </p:spTree>
    <p:extLst>
      <p:ext uri="{BB962C8B-B14F-4D97-AF65-F5344CB8AC3E}">
        <p14:creationId xmlns:p14="http://schemas.microsoft.com/office/powerpoint/2010/main" val="3126336722"/>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A37BBB9-6999-1BB1-804E-321447978A0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BA1936A-813C-E71F-4F08-D42459037699}"/>
              </a:ext>
            </a:extLst>
          </p:cNvPr>
          <p:cNvSpPr>
            <a:spLocks noGrp="1"/>
          </p:cNvSpPr>
          <p:nvPr>
            <p:ph type="title"/>
          </p:nvPr>
        </p:nvSpPr>
        <p:spPr>
          <a:solidFill>
            <a:schemeClr val="accent4"/>
          </a:solidFill>
        </p:spPr>
        <p:txBody>
          <a:bodyPr>
            <a:normAutofit/>
          </a:bodyPr>
          <a:lstStyle/>
          <a:p>
            <a:pPr>
              <a:tabLst>
                <a:tab pos="1028700" algn="l"/>
              </a:tabLst>
            </a:pPr>
            <a:r>
              <a:rPr lang="en-US" sz="3200" dirty="0"/>
              <a:t>3.4 	Academic Program approval</a:t>
            </a:r>
          </a:p>
        </p:txBody>
      </p:sp>
      <p:sp>
        <p:nvSpPr>
          <p:cNvPr id="3" name="Content Placeholder 2">
            <a:extLst>
              <a:ext uri="{FF2B5EF4-FFF2-40B4-BE49-F238E27FC236}">
                <a16:creationId xmlns:a16="http://schemas.microsoft.com/office/drawing/2014/main" id="{A78FB1F8-8D37-762A-702E-4FA4F03CDBBA}"/>
              </a:ext>
            </a:extLst>
          </p:cNvPr>
          <p:cNvSpPr>
            <a:spLocks noGrp="1"/>
          </p:cNvSpPr>
          <p:nvPr>
            <p:ph idx="1"/>
          </p:nvPr>
        </p:nvSpPr>
        <p:spPr>
          <a:xfrm>
            <a:off x="109729" y="1793163"/>
            <a:ext cx="11705544" cy="669621"/>
          </a:xfrm>
        </p:spPr>
        <p:txBody>
          <a:bodyPr>
            <a:normAutofit/>
          </a:bodyPr>
          <a:lstStyle/>
          <a:p>
            <a:pPr marL="457200" indent="-457200">
              <a:lnSpc>
                <a:spcPct val="120000"/>
              </a:lnSpc>
            </a:pPr>
            <a:r>
              <a:rPr lang="en-US" dirty="0">
                <a:solidFill>
                  <a:schemeClr val="tx1">
                    <a:lumMod val="50000"/>
                  </a:schemeClr>
                </a:solidFill>
              </a:rPr>
              <a:t>Levels of Academic Programs</a:t>
            </a:r>
          </a:p>
          <a:p>
            <a:pPr marL="914400" lvl="2" indent="0">
              <a:buNone/>
            </a:pPr>
            <a:endParaRPr lang="en-US" dirty="0"/>
          </a:p>
          <a:p>
            <a:pPr marL="914400" lvl="2" indent="0">
              <a:buNone/>
            </a:pPr>
            <a:endParaRPr lang="en-US" dirty="0"/>
          </a:p>
          <a:p>
            <a:pPr lvl="2"/>
            <a:endParaRPr lang="en-US" dirty="0"/>
          </a:p>
          <a:p>
            <a:pPr marL="914400" lvl="2" indent="0">
              <a:buNone/>
            </a:pPr>
            <a:endParaRPr lang="en-US" dirty="0"/>
          </a:p>
          <a:p>
            <a:pPr marL="914400" lvl="2" indent="0">
              <a:buNone/>
            </a:pPr>
            <a:endParaRPr lang="en-US" dirty="0"/>
          </a:p>
          <a:p>
            <a:pPr marL="914400" lvl="2" indent="0">
              <a:buNone/>
            </a:pPr>
            <a:endParaRPr lang="en-US" dirty="0"/>
          </a:p>
          <a:p>
            <a:pPr marL="457200" lvl="1" indent="0">
              <a:buNone/>
            </a:pPr>
            <a:endParaRPr lang="en-US" dirty="0"/>
          </a:p>
          <a:p>
            <a:pPr marL="457200" lvl="1" indent="0">
              <a:buNone/>
            </a:pPr>
            <a:endParaRPr lang="en-US" dirty="0"/>
          </a:p>
        </p:txBody>
      </p:sp>
      <p:sp>
        <p:nvSpPr>
          <p:cNvPr id="6" name="Content Placeholder 2">
            <a:extLst>
              <a:ext uri="{FF2B5EF4-FFF2-40B4-BE49-F238E27FC236}">
                <a16:creationId xmlns:a16="http://schemas.microsoft.com/office/drawing/2014/main" id="{5C67514A-1046-1F0A-21F6-2ED7EB857171}"/>
              </a:ext>
            </a:extLst>
          </p:cNvPr>
          <p:cNvSpPr txBox="1">
            <a:spLocks/>
          </p:cNvSpPr>
          <p:nvPr/>
        </p:nvSpPr>
        <p:spPr>
          <a:xfrm>
            <a:off x="109729" y="2462785"/>
            <a:ext cx="6052946" cy="2775966"/>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marR="0" lvl="1" indent="-457200" algn="l" defTabSz="914400" rtl="0" eaLnBrk="1" fontAlgn="auto" latinLnBrk="0" hangingPunct="1">
              <a:lnSpc>
                <a:spcPct val="100000"/>
              </a:lnSpc>
              <a:spcBef>
                <a:spcPts val="0"/>
              </a:spcBef>
              <a:spcAft>
                <a:spcPts val="0"/>
              </a:spcAft>
              <a:buClr>
                <a:srgbClr val="669B41"/>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Level I</a:t>
            </a:r>
          </a:p>
          <a:p>
            <a:pPr marL="1371600" marR="0" lvl="2" indent="-457200" algn="l" defTabSz="914400" rtl="0" eaLnBrk="1" fontAlgn="auto" latinLnBrk="0" hangingPunct="1">
              <a:lnSpc>
                <a:spcPct val="100000"/>
              </a:lnSpc>
              <a:spcBef>
                <a:spcPts val="0"/>
              </a:spcBef>
              <a:spcAft>
                <a:spcPts val="0"/>
              </a:spcAft>
              <a:buClr>
                <a:srgbClr val="D1542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Degree Level</a:t>
            </a:r>
          </a:p>
          <a:p>
            <a:pPr marL="1371600" marR="0" lvl="2" indent="-457200" algn="l" defTabSz="914400" rtl="0" eaLnBrk="1" fontAlgn="auto" latinLnBrk="0" hangingPunct="1">
              <a:lnSpc>
                <a:spcPct val="100000"/>
              </a:lnSpc>
              <a:spcBef>
                <a:spcPts val="0"/>
              </a:spcBef>
              <a:spcAft>
                <a:spcPts val="0"/>
              </a:spcAft>
              <a:buClr>
                <a:srgbClr val="D1542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Associate, Bachelor, Master, Doctorate</a:t>
            </a:r>
          </a:p>
          <a:p>
            <a:pPr marL="1143000" marR="0" lvl="2" indent="-228600" algn="l" defTabSz="914400" rtl="0" eaLnBrk="1" fontAlgn="auto" latinLnBrk="0" hangingPunct="1">
              <a:lnSpc>
                <a:spcPct val="100000"/>
              </a:lnSpc>
              <a:spcBef>
                <a:spcPts val="0"/>
              </a:spcBef>
              <a:spcAft>
                <a:spcPts val="0"/>
              </a:spcAft>
              <a:buClr>
                <a:srgbClr val="D15420"/>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endParaRPr>
          </a:p>
          <a:p>
            <a:pPr marL="914400" marR="0" lvl="1" indent="-457200" algn="l" defTabSz="914400" rtl="0" eaLnBrk="1" fontAlgn="auto" latinLnBrk="0" hangingPunct="1">
              <a:lnSpc>
                <a:spcPct val="100000"/>
              </a:lnSpc>
              <a:spcBef>
                <a:spcPts val="0"/>
              </a:spcBef>
              <a:spcAft>
                <a:spcPts val="0"/>
              </a:spcAft>
              <a:buClr>
                <a:srgbClr val="669B41"/>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Level II</a:t>
            </a:r>
          </a:p>
          <a:p>
            <a:pPr marL="1371600" marR="0" lvl="2" indent="-457200" algn="l" defTabSz="914400" rtl="0" eaLnBrk="1" fontAlgn="auto" latinLnBrk="0" hangingPunct="1">
              <a:lnSpc>
                <a:spcPct val="100000"/>
              </a:lnSpc>
              <a:spcBef>
                <a:spcPts val="0"/>
              </a:spcBef>
              <a:spcAft>
                <a:spcPts val="0"/>
              </a:spcAft>
              <a:buClr>
                <a:srgbClr val="D1542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Degree Designation</a:t>
            </a:r>
          </a:p>
          <a:p>
            <a:pPr marL="1371600" marR="0" lvl="2" indent="-457200" algn="l" defTabSz="914400" rtl="0" eaLnBrk="1" fontAlgn="auto" latinLnBrk="0" hangingPunct="1">
              <a:lnSpc>
                <a:spcPct val="100000"/>
              </a:lnSpc>
              <a:spcBef>
                <a:spcPts val="0"/>
              </a:spcBef>
              <a:spcAft>
                <a:spcPts val="0"/>
              </a:spcAft>
              <a:buClr>
                <a:srgbClr val="D1542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AA, AS, BA, BS, M.Ed., Ph.D., etc.</a:t>
            </a:r>
          </a:p>
          <a:p>
            <a:pPr marL="457200" marR="0" lvl="1" indent="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None/>
              <a:tabLst/>
              <a:defRPr/>
            </a:pPr>
            <a:endParaRPr kumimoji="0" lang="en-US" sz="24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
        <p:nvSpPr>
          <p:cNvPr id="9" name="Content Placeholder 2">
            <a:extLst>
              <a:ext uri="{FF2B5EF4-FFF2-40B4-BE49-F238E27FC236}">
                <a16:creationId xmlns:a16="http://schemas.microsoft.com/office/drawing/2014/main" id="{84E7B1C6-74D4-169C-06C4-001F45595835}"/>
              </a:ext>
            </a:extLst>
          </p:cNvPr>
          <p:cNvSpPr txBox="1">
            <a:spLocks/>
          </p:cNvSpPr>
          <p:nvPr/>
        </p:nvSpPr>
        <p:spPr>
          <a:xfrm>
            <a:off x="5844538" y="2462785"/>
            <a:ext cx="6052946" cy="2775966"/>
          </a:xfrm>
          <a:prstGeom prst="rect">
            <a:avLst/>
          </a:prstGeom>
        </p:spPr>
        <p:txBody>
          <a:bodyPr vert="horz" lIns="91440" tIns="45720" rIns="91440" bIns="45720" rtlCol="0">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800100" marR="0" indent="-34290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Char char="►"/>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914400" marR="0" lvl="1" indent="-457200" algn="l" defTabSz="914400" rtl="0" eaLnBrk="1" fontAlgn="auto" latinLnBrk="0" hangingPunct="1">
              <a:lnSpc>
                <a:spcPct val="100000"/>
              </a:lnSpc>
              <a:spcBef>
                <a:spcPts val="0"/>
              </a:spcBef>
              <a:spcAft>
                <a:spcPts val="0"/>
              </a:spcAft>
              <a:buClr>
                <a:srgbClr val="669B41"/>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Level III</a:t>
            </a:r>
          </a:p>
          <a:p>
            <a:pPr marL="1371600" marR="0" lvl="2" indent="-457200" algn="l" defTabSz="914400" rtl="0" eaLnBrk="1" fontAlgn="auto" latinLnBrk="0" hangingPunct="1">
              <a:lnSpc>
                <a:spcPct val="100000"/>
              </a:lnSpc>
              <a:spcBef>
                <a:spcPts val="0"/>
              </a:spcBef>
              <a:spcAft>
                <a:spcPts val="0"/>
              </a:spcAft>
              <a:buClr>
                <a:srgbClr val="D1542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Degree Program/Major</a:t>
            </a:r>
          </a:p>
          <a:p>
            <a:pPr marL="1371600" marR="0" lvl="2" indent="-457200" algn="l" defTabSz="914400" rtl="0" eaLnBrk="1" fontAlgn="auto" latinLnBrk="0" hangingPunct="1">
              <a:lnSpc>
                <a:spcPct val="100000"/>
              </a:lnSpc>
              <a:spcBef>
                <a:spcPts val="0"/>
              </a:spcBef>
              <a:spcAft>
                <a:spcPts val="0"/>
              </a:spcAft>
              <a:buClr>
                <a:srgbClr val="D1542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English, Biology, Cybersecurity, </a:t>
            </a:r>
            <a:r>
              <a:rPr kumimoji="0" lang="en-US" sz="2000" b="0" i="0" u="none" strike="noStrike" kern="1200" cap="none" spc="0" normalizeH="0" baseline="0" noProof="0" dirty="0" err="1">
                <a:ln>
                  <a:noFill/>
                </a:ln>
                <a:solidFill>
                  <a:srgbClr val="464646">
                    <a:lumMod val="50000"/>
                  </a:srgbClr>
                </a:solidFill>
                <a:effectLst/>
                <a:uLnTx/>
                <a:uFillTx/>
                <a:latin typeface="Arial" panose="020B0604020202020204"/>
                <a:ea typeface="+mn-ea"/>
                <a:cs typeface="+mn-cs"/>
              </a:rPr>
              <a:t>etc</a:t>
            </a:r>
            <a:endParaRPr kumimoji="0" lang="en-US" sz="20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endParaRPr>
          </a:p>
          <a:p>
            <a:pPr marL="1143000" marR="0" lvl="2" indent="-228600" algn="l" defTabSz="914400" rtl="0" eaLnBrk="1" fontAlgn="auto" latinLnBrk="0" hangingPunct="1">
              <a:lnSpc>
                <a:spcPct val="100000"/>
              </a:lnSpc>
              <a:spcBef>
                <a:spcPts val="0"/>
              </a:spcBef>
              <a:spcAft>
                <a:spcPts val="0"/>
              </a:spcAft>
              <a:buClr>
                <a:srgbClr val="D15420"/>
              </a:buClr>
              <a:buSzPct val="100000"/>
              <a:buFont typeface="Arial" panose="020B0604020202020204" pitchFamily="34" charset="0"/>
              <a:buChar char="►"/>
              <a:tabLst/>
              <a:defRPr/>
            </a:pPr>
            <a:endParaRPr kumimoji="0" lang="en-US" sz="20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endParaRPr>
          </a:p>
          <a:p>
            <a:pPr marL="914400" marR="0" lvl="1" indent="-457200" algn="l" defTabSz="914400" rtl="0" eaLnBrk="1" fontAlgn="auto" latinLnBrk="0" hangingPunct="1">
              <a:lnSpc>
                <a:spcPct val="100000"/>
              </a:lnSpc>
              <a:spcBef>
                <a:spcPts val="0"/>
              </a:spcBef>
              <a:spcAft>
                <a:spcPts val="0"/>
              </a:spcAft>
              <a:buClr>
                <a:srgbClr val="669B41"/>
              </a:buClr>
              <a:buSzPct val="100000"/>
              <a:buFont typeface="Arial" panose="020B0604020202020204" pitchFamily="34" charset="0"/>
              <a:buChar char="►"/>
              <a:tabLst/>
              <a:defRPr/>
            </a:pPr>
            <a:r>
              <a:rPr kumimoji="0" lang="en-US" sz="24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Level IV</a:t>
            </a:r>
          </a:p>
          <a:p>
            <a:pPr marL="1371600" marR="0" lvl="2" indent="-457200" algn="l" defTabSz="914400" rtl="0" eaLnBrk="1" fontAlgn="auto" latinLnBrk="0" hangingPunct="1">
              <a:lnSpc>
                <a:spcPct val="100000"/>
              </a:lnSpc>
              <a:spcBef>
                <a:spcPts val="0"/>
              </a:spcBef>
              <a:spcAft>
                <a:spcPts val="0"/>
              </a:spcAft>
              <a:buClr>
                <a:srgbClr val="D1542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Options or emphases</a:t>
            </a:r>
          </a:p>
          <a:p>
            <a:pPr marL="1371600" marR="0" lvl="2" indent="-457200" algn="l" defTabSz="914400" rtl="0" eaLnBrk="1" fontAlgn="auto" latinLnBrk="0" hangingPunct="1">
              <a:lnSpc>
                <a:spcPct val="100000"/>
              </a:lnSpc>
              <a:spcBef>
                <a:spcPts val="0"/>
              </a:spcBef>
              <a:spcAft>
                <a:spcPts val="0"/>
              </a:spcAft>
              <a:buClr>
                <a:srgbClr val="D15420"/>
              </a:buClr>
              <a:buSzPct val="100000"/>
              <a:buFont typeface="Arial" panose="020B0604020202020204" pitchFamily="34" charset="0"/>
              <a:buChar char="►"/>
              <a:tabLst/>
              <a:defRPr/>
            </a:pPr>
            <a:r>
              <a:rPr kumimoji="0" lang="en-US" sz="2000" b="0" i="0" u="none" strike="noStrike" kern="1200" cap="none" spc="0" normalizeH="0" baseline="0" noProof="0" dirty="0">
                <a:ln>
                  <a:noFill/>
                </a:ln>
                <a:solidFill>
                  <a:srgbClr val="464646">
                    <a:lumMod val="50000"/>
                  </a:srgbClr>
                </a:solidFill>
                <a:effectLst/>
                <a:uLnTx/>
                <a:uFillTx/>
                <a:latin typeface="Arial" panose="020B0604020202020204"/>
                <a:ea typeface="+mn-ea"/>
                <a:cs typeface="+mn-cs"/>
              </a:rPr>
              <a:t>Finance, Management, Literature</a:t>
            </a:r>
          </a:p>
          <a:p>
            <a:pPr marL="457200" marR="0" lvl="1" indent="0" algn="l" defTabSz="914400" rtl="0" eaLnBrk="1" fontAlgn="auto" latinLnBrk="0" hangingPunct="1">
              <a:lnSpc>
                <a:spcPct val="90000"/>
              </a:lnSpc>
              <a:spcBef>
                <a:spcPts val="500"/>
              </a:spcBef>
              <a:spcAft>
                <a:spcPts val="0"/>
              </a:spcAft>
              <a:buClr>
                <a:srgbClr val="669B41"/>
              </a:buClr>
              <a:buSzPct val="100000"/>
              <a:buFont typeface="Arial" panose="020B0604020202020204" pitchFamily="34" charset="0"/>
              <a:buNone/>
              <a:tabLst/>
              <a:defRPr/>
            </a:pPr>
            <a:endParaRPr kumimoji="0" lang="en-US" sz="2400" b="0" i="0" u="none" strike="noStrike" kern="1200" cap="none" spc="0" normalizeH="0" baseline="0" noProof="0" dirty="0">
              <a:ln>
                <a:noFill/>
              </a:ln>
              <a:solidFill>
                <a:srgbClr val="787878"/>
              </a:solidFill>
              <a:effectLst/>
              <a:uLnTx/>
              <a:uFillTx/>
              <a:latin typeface="Arial" panose="020B0604020202020204"/>
              <a:ea typeface="+mn-ea"/>
              <a:cs typeface="+mn-cs"/>
            </a:endParaRPr>
          </a:p>
        </p:txBody>
      </p:sp>
    </p:spTree>
    <p:extLst>
      <p:ext uri="{BB962C8B-B14F-4D97-AF65-F5344CB8AC3E}">
        <p14:creationId xmlns:p14="http://schemas.microsoft.com/office/powerpoint/2010/main" val="3386175690"/>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55C617F-6FBD-D5C4-2443-E90007844D8D}"/>
              </a:ext>
            </a:extLst>
          </p:cNvPr>
          <p:cNvSpPr>
            <a:spLocks noGrp="1"/>
          </p:cNvSpPr>
          <p:nvPr>
            <p:ph type="title"/>
          </p:nvPr>
        </p:nvSpPr>
        <p:spPr>
          <a:solidFill>
            <a:schemeClr val="accent4"/>
          </a:solidFill>
        </p:spPr>
        <p:txBody>
          <a:bodyPr>
            <a:normAutofit/>
          </a:bodyPr>
          <a:lstStyle/>
          <a:p>
            <a:pPr>
              <a:tabLst>
                <a:tab pos="1028700" algn="l"/>
              </a:tabLst>
            </a:pPr>
            <a:r>
              <a:rPr lang="en-US" sz="3200" dirty="0"/>
              <a:t>3.4 	Academic Program approval</a:t>
            </a:r>
          </a:p>
        </p:txBody>
      </p:sp>
      <p:sp>
        <p:nvSpPr>
          <p:cNvPr id="3" name="Content Placeholder 2">
            <a:extLst>
              <a:ext uri="{FF2B5EF4-FFF2-40B4-BE49-F238E27FC236}">
                <a16:creationId xmlns:a16="http://schemas.microsoft.com/office/drawing/2014/main" id="{CED8A97A-1E22-B773-82AE-F6C12DBA0658}"/>
              </a:ext>
            </a:extLst>
          </p:cNvPr>
          <p:cNvSpPr>
            <a:spLocks noGrp="1"/>
          </p:cNvSpPr>
          <p:nvPr>
            <p:ph sz="half" idx="1"/>
          </p:nvPr>
        </p:nvSpPr>
        <p:spPr>
          <a:xfrm>
            <a:off x="207034" y="1839703"/>
            <a:ext cx="4882552" cy="4240509"/>
          </a:xfrm>
        </p:spPr>
        <p:txBody>
          <a:bodyPr>
            <a:normAutofit fontScale="77500" lnSpcReduction="20000"/>
          </a:bodyPr>
          <a:lstStyle/>
          <a:p>
            <a:pPr marL="457200" indent="-457200">
              <a:lnSpc>
                <a:spcPct val="120000"/>
              </a:lnSpc>
            </a:pPr>
            <a:r>
              <a:rPr lang="en-US" b="1" u="sng" dirty="0">
                <a:solidFill>
                  <a:schemeClr val="tx1">
                    <a:lumMod val="50000"/>
                  </a:schemeClr>
                </a:solidFill>
              </a:rPr>
              <a:t>Approval Required</a:t>
            </a:r>
          </a:p>
          <a:p>
            <a:pPr marL="914400" lvl="1" indent="-457200">
              <a:lnSpc>
                <a:spcPct val="120000"/>
              </a:lnSpc>
            </a:pPr>
            <a:r>
              <a:rPr lang="en-US" dirty="0">
                <a:solidFill>
                  <a:schemeClr val="tx1">
                    <a:lumMod val="50000"/>
                  </a:schemeClr>
                </a:solidFill>
              </a:rPr>
              <a:t>New Program Proposals</a:t>
            </a:r>
          </a:p>
          <a:p>
            <a:pPr marL="914400" lvl="1" indent="-457200">
              <a:lnSpc>
                <a:spcPct val="120000"/>
              </a:lnSpc>
            </a:pPr>
            <a:r>
              <a:rPr lang="en-US" dirty="0">
                <a:solidFill>
                  <a:schemeClr val="tx1">
                    <a:lumMod val="50000"/>
                  </a:schemeClr>
                </a:solidFill>
              </a:rPr>
              <a:t>Program Deletions</a:t>
            </a:r>
          </a:p>
          <a:p>
            <a:pPr marL="914400" lvl="1" indent="-457200">
              <a:lnSpc>
                <a:spcPct val="120000"/>
              </a:lnSpc>
            </a:pPr>
            <a:r>
              <a:rPr lang="en-US" dirty="0">
                <a:solidFill>
                  <a:schemeClr val="tx1">
                    <a:lumMod val="50000"/>
                  </a:schemeClr>
                </a:solidFill>
              </a:rPr>
              <a:t>Certificate Deletions</a:t>
            </a:r>
          </a:p>
          <a:p>
            <a:pPr marL="914400" lvl="1" indent="-457200">
              <a:lnSpc>
                <a:spcPct val="120000"/>
              </a:lnSpc>
            </a:pPr>
            <a:r>
              <a:rPr lang="en-US" dirty="0">
                <a:solidFill>
                  <a:schemeClr val="tx1">
                    <a:lumMod val="50000"/>
                  </a:schemeClr>
                </a:solidFill>
              </a:rPr>
              <a:t>Total Credit Hour Changes </a:t>
            </a:r>
            <a:r>
              <a:rPr lang="en-US" sz="1900" dirty="0">
                <a:solidFill>
                  <a:schemeClr val="tx1">
                    <a:lumMod val="50000"/>
                  </a:schemeClr>
                </a:solidFill>
              </a:rPr>
              <a:t>(for overall program)</a:t>
            </a:r>
          </a:p>
        </p:txBody>
      </p:sp>
      <p:sp>
        <p:nvSpPr>
          <p:cNvPr id="4" name="Content Placeholder 3">
            <a:extLst>
              <a:ext uri="{FF2B5EF4-FFF2-40B4-BE49-F238E27FC236}">
                <a16:creationId xmlns:a16="http://schemas.microsoft.com/office/drawing/2014/main" id="{A2E5F99D-36C5-E1D8-5726-9EC7496368FC}"/>
              </a:ext>
            </a:extLst>
          </p:cNvPr>
          <p:cNvSpPr>
            <a:spLocks noGrp="1"/>
          </p:cNvSpPr>
          <p:nvPr>
            <p:ph sz="half" idx="2"/>
          </p:nvPr>
        </p:nvSpPr>
        <p:spPr>
          <a:xfrm>
            <a:off x="5546786" y="1839703"/>
            <a:ext cx="5917720" cy="4562983"/>
          </a:xfrm>
        </p:spPr>
        <p:txBody>
          <a:bodyPr>
            <a:normAutofit fontScale="77500" lnSpcReduction="20000"/>
          </a:bodyPr>
          <a:lstStyle/>
          <a:p>
            <a:pPr marL="457200" indent="-457200">
              <a:lnSpc>
                <a:spcPct val="120000"/>
              </a:lnSpc>
            </a:pPr>
            <a:r>
              <a:rPr lang="en-US" b="1" u="sng" dirty="0">
                <a:solidFill>
                  <a:schemeClr val="tx1">
                    <a:lumMod val="50000"/>
                  </a:schemeClr>
                </a:solidFill>
              </a:rPr>
              <a:t>Notification Only</a:t>
            </a:r>
          </a:p>
          <a:p>
            <a:pPr marL="914400" lvl="1" indent="-457200">
              <a:lnSpc>
                <a:spcPct val="120000"/>
              </a:lnSpc>
            </a:pPr>
            <a:r>
              <a:rPr lang="en-US" dirty="0">
                <a:solidFill>
                  <a:schemeClr val="tx1">
                    <a:lumMod val="50000"/>
                  </a:schemeClr>
                </a:solidFill>
              </a:rPr>
              <a:t>New Certificate Additions</a:t>
            </a:r>
          </a:p>
          <a:p>
            <a:pPr marL="914400" lvl="1" indent="-457200">
              <a:lnSpc>
                <a:spcPct val="120000"/>
              </a:lnSpc>
            </a:pPr>
            <a:r>
              <a:rPr lang="en-US" dirty="0">
                <a:solidFill>
                  <a:schemeClr val="tx1">
                    <a:lumMod val="50000"/>
                  </a:schemeClr>
                </a:solidFill>
              </a:rPr>
              <a:t>Program Suspensions</a:t>
            </a:r>
          </a:p>
          <a:p>
            <a:pPr marL="914400" lvl="1" indent="-457200">
              <a:lnSpc>
                <a:spcPct val="120000"/>
              </a:lnSpc>
            </a:pPr>
            <a:r>
              <a:rPr lang="en-US" dirty="0">
                <a:solidFill>
                  <a:schemeClr val="tx1">
                    <a:lumMod val="50000"/>
                  </a:schemeClr>
                </a:solidFill>
              </a:rPr>
              <a:t>Program Reinstatements</a:t>
            </a:r>
          </a:p>
          <a:p>
            <a:pPr marL="914400" lvl="1" indent="-457200">
              <a:lnSpc>
                <a:spcPct val="120000"/>
              </a:lnSpc>
            </a:pPr>
            <a:r>
              <a:rPr lang="en-US" dirty="0">
                <a:solidFill>
                  <a:schemeClr val="tx1">
                    <a:lumMod val="50000"/>
                  </a:schemeClr>
                </a:solidFill>
              </a:rPr>
              <a:t>Option Additions/Deletions</a:t>
            </a:r>
          </a:p>
          <a:p>
            <a:pPr marL="914400" lvl="1" indent="-457200">
              <a:lnSpc>
                <a:spcPct val="120000"/>
              </a:lnSpc>
            </a:pPr>
            <a:r>
              <a:rPr lang="en-US" dirty="0">
                <a:solidFill>
                  <a:schemeClr val="tx1">
                    <a:lumMod val="50000"/>
                  </a:schemeClr>
                </a:solidFill>
              </a:rPr>
              <a:t>Electronic Delivery Requests</a:t>
            </a:r>
          </a:p>
          <a:p>
            <a:pPr marL="914400" lvl="1" indent="-457200">
              <a:lnSpc>
                <a:spcPct val="120000"/>
              </a:lnSpc>
            </a:pPr>
            <a:r>
              <a:rPr lang="en-US" dirty="0">
                <a:solidFill>
                  <a:schemeClr val="tx1">
                    <a:lumMod val="50000"/>
                  </a:schemeClr>
                </a:solidFill>
              </a:rPr>
              <a:t>Program/Option Name Changes</a:t>
            </a:r>
          </a:p>
          <a:p>
            <a:pPr marL="914400" lvl="1" indent="-457200">
              <a:lnSpc>
                <a:spcPct val="120000"/>
              </a:lnSpc>
            </a:pPr>
            <a:r>
              <a:rPr lang="en-US" dirty="0">
                <a:solidFill>
                  <a:schemeClr val="tx1">
                    <a:lumMod val="50000"/>
                  </a:schemeClr>
                </a:solidFill>
              </a:rPr>
              <a:t>Degree Designation Changes</a:t>
            </a:r>
          </a:p>
          <a:p>
            <a:pPr marL="914400" lvl="1" indent="-457200">
              <a:lnSpc>
                <a:spcPct val="120000"/>
              </a:lnSpc>
            </a:pPr>
            <a:r>
              <a:rPr lang="en-US" dirty="0">
                <a:solidFill>
                  <a:schemeClr val="tx1">
                    <a:lumMod val="50000"/>
                  </a:schemeClr>
                </a:solidFill>
              </a:rPr>
              <a:t>Location Changes</a:t>
            </a:r>
          </a:p>
          <a:p>
            <a:pPr marL="914400" lvl="1" indent="-457200">
              <a:lnSpc>
                <a:spcPct val="120000"/>
              </a:lnSpc>
            </a:pPr>
            <a:r>
              <a:rPr lang="en-US" dirty="0">
                <a:solidFill>
                  <a:schemeClr val="tx1">
                    <a:lumMod val="50000"/>
                  </a:schemeClr>
                </a:solidFill>
              </a:rPr>
              <a:t>CIP Code Changes</a:t>
            </a:r>
          </a:p>
          <a:p>
            <a:pPr marL="914400" lvl="1" indent="-457200">
              <a:lnSpc>
                <a:spcPct val="120000"/>
              </a:lnSpc>
            </a:pPr>
            <a:r>
              <a:rPr lang="en-US" dirty="0">
                <a:solidFill>
                  <a:schemeClr val="tx1">
                    <a:lumMod val="50000"/>
                  </a:schemeClr>
                </a:solidFill>
              </a:rPr>
              <a:t>Program Requirement Changes </a:t>
            </a:r>
            <a:r>
              <a:rPr lang="en-US" sz="1900" dirty="0">
                <a:solidFill>
                  <a:schemeClr val="tx1">
                    <a:lumMod val="50000"/>
                  </a:schemeClr>
                </a:solidFill>
              </a:rPr>
              <a:t>(excluding total credit hour changes)</a:t>
            </a:r>
          </a:p>
          <a:p>
            <a:pPr marL="1371600" lvl="2" indent="-457200">
              <a:lnSpc>
                <a:spcPct val="120000"/>
              </a:lnSpc>
            </a:pPr>
            <a:r>
              <a:rPr lang="en-US" sz="2100" dirty="0">
                <a:solidFill>
                  <a:schemeClr val="tx1">
                    <a:lumMod val="50000"/>
                  </a:schemeClr>
                </a:solidFill>
              </a:rPr>
              <a:t>Course Additions/Deletions</a:t>
            </a:r>
          </a:p>
          <a:p>
            <a:pPr lvl="1"/>
            <a:endParaRPr lang="en-US" dirty="0"/>
          </a:p>
          <a:p>
            <a:pPr lvl="1"/>
            <a:endParaRPr lang="en-US" dirty="0"/>
          </a:p>
        </p:txBody>
      </p:sp>
    </p:spTree>
    <p:extLst>
      <p:ext uri="{BB962C8B-B14F-4D97-AF65-F5344CB8AC3E}">
        <p14:creationId xmlns:p14="http://schemas.microsoft.com/office/powerpoint/2010/main" val="1960223286"/>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94CD617-6080-ACA3-93C1-2712749537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DE62397-71DF-50A4-A5E7-D05E0F5A7E72}"/>
              </a:ext>
            </a:extLst>
          </p:cNvPr>
          <p:cNvSpPr>
            <a:spLocks noGrp="1"/>
          </p:cNvSpPr>
          <p:nvPr>
            <p:ph type="title"/>
          </p:nvPr>
        </p:nvSpPr>
        <p:spPr>
          <a:solidFill>
            <a:schemeClr val="accent4"/>
          </a:solidFill>
        </p:spPr>
        <p:txBody>
          <a:bodyPr>
            <a:normAutofit/>
          </a:bodyPr>
          <a:lstStyle/>
          <a:p>
            <a:pPr>
              <a:tabLst>
                <a:tab pos="1028700" algn="l"/>
              </a:tabLst>
            </a:pPr>
            <a:r>
              <a:rPr lang="en-US" sz="3200" dirty="0"/>
              <a:t>3.4 	Academic Program approval</a:t>
            </a:r>
          </a:p>
        </p:txBody>
      </p:sp>
      <p:sp>
        <p:nvSpPr>
          <p:cNvPr id="3" name="Content Placeholder 2">
            <a:extLst>
              <a:ext uri="{FF2B5EF4-FFF2-40B4-BE49-F238E27FC236}">
                <a16:creationId xmlns:a16="http://schemas.microsoft.com/office/drawing/2014/main" id="{E9212D55-F7FF-E1FE-8D4B-C730AB0A9111}"/>
              </a:ext>
            </a:extLst>
          </p:cNvPr>
          <p:cNvSpPr>
            <a:spLocks noGrp="1"/>
          </p:cNvSpPr>
          <p:nvPr>
            <p:ph idx="1"/>
          </p:nvPr>
        </p:nvSpPr>
        <p:spPr>
          <a:xfrm>
            <a:off x="100552" y="1862749"/>
            <a:ext cx="10424439" cy="4130794"/>
          </a:xfrm>
        </p:spPr>
        <p:txBody>
          <a:bodyPr>
            <a:normAutofit/>
          </a:bodyPr>
          <a:lstStyle/>
          <a:p>
            <a:pPr marL="457200" indent="-457200">
              <a:lnSpc>
                <a:spcPct val="100000"/>
              </a:lnSpc>
            </a:pPr>
            <a:r>
              <a:rPr lang="en-US" dirty="0">
                <a:solidFill>
                  <a:schemeClr val="tx1">
                    <a:lumMod val="50000"/>
                  </a:schemeClr>
                </a:solidFill>
              </a:rPr>
              <a:t>New Program Proposals (NPP)</a:t>
            </a:r>
          </a:p>
          <a:p>
            <a:pPr marL="914400" lvl="1" indent="-457200">
              <a:lnSpc>
                <a:spcPct val="100000"/>
              </a:lnSpc>
            </a:pPr>
            <a:r>
              <a:rPr lang="en-US" dirty="0">
                <a:solidFill>
                  <a:schemeClr val="tx1">
                    <a:lumMod val="50000"/>
                  </a:schemeClr>
                </a:solidFill>
              </a:rPr>
              <a:t>Minors, Micro-credentials, and Certificates not included</a:t>
            </a:r>
          </a:p>
          <a:p>
            <a:pPr marL="914400" lvl="1" indent="-457200">
              <a:lnSpc>
                <a:spcPct val="100000"/>
              </a:lnSpc>
            </a:pPr>
            <a:r>
              <a:rPr lang="en-US" dirty="0">
                <a:solidFill>
                  <a:schemeClr val="tx1">
                    <a:lumMod val="50000"/>
                  </a:schemeClr>
                </a:solidFill>
              </a:rPr>
              <a:t>2 to 3 month approval process</a:t>
            </a:r>
          </a:p>
          <a:p>
            <a:pPr marL="457200" lvl="1" indent="0">
              <a:lnSpc>
                <a:spcPct val="100000"/>
              </a:lnSpc>
              <a:buNone/>
            </a:pPr>
            <a:endParaRPr lang="en-US" dirty="0">
              <a:solidFill>
                <a:schemeClr val="tx1">
                  <a:lumMod val="50000"/>
                </a:schemeClr>
              </a:solidFill>
            </a:endParaRPr>
          </a:p>
          <a:p>
            <a:pPr marL="457200" indent="-457200">
              <a:lnSpc>
                <a:spcPct val="100000"/>
              </a:lnSpc>
            </a:pPr>
            <a:r>
              <a:rPr lang="en-US" dirty="0">
                <a:solidFill>
                  <a:schemeClr val="tx1">
                    <a:lumMod val="50000"/>
                  </a:schemeClr>
                </a:solidFill>
              </a:rPr>
              <a:t>Proposal Steps</a:t>
            </a:r>
          </a:p>
          <a:p>
            <a:pPr marL="914400" lvl="1" indent="-457200">
              <a:lnSpc>
                <a:spcPct val="100000"/>
              </a:lnSpc>
            </a:pPr>
            <a:r>
              <a:rPr lang="en-US" dirty="0">
                <a:solidFill>
                  <a:schemeClr val="tx1">
                    <a:lumMod val="50000"/>
                  </a:schemeClr>
                </a:solidFill>
              </a:rPr>
              <a:t>Letter of Intent (LOI) Submission</a:t>
            </a:r>
          </a:p>
          <a:p>
            <a:pPr marL="914400" lvl="1" indent="-457200">
              <a:lnSpc>
                <a:spcPct val="100000"/>
              </a:lnSpc>
            </a:pPr>
            <a:r>
              <a:rPr lang="en-US" dirty="0">
                <a:solidFill>
                  <a:schemeClr val="tx1">
                    <a:lumMod val="50000"/>
                  </a:schemeClr>
                </a:solidFill>
              </a:rPr>
              <a:t>NPP Submission</a:t>
            </a:r>
          </a:p>
          <a:p>
            <a:pPr marL="914400" lvl="1" indent="-457200">
              <a:lnSpc>
                <a:spcPct val="100000"/>
              </a:lnSpc>
            </a:pPr>
            <a:r>
              <a:rPr lang="en-US" dirty="0">
                <a:solidFill>
                  <a:schemeClr val="tx1">
                    <a:lumMod val="50000"/>
                  </a:schemeClr>
                </a:solidFill>
              </a:rPr>
              <a:t>State Regents Agenda</a:t>
            </a:r>
          </a:p>
          <a:p>
            <a:pPr marL="914400" lvl="2" indent="0">
              <a:buNone/>
            </a:pPr>
            <a:endParaRPr lang="en-US" dirty="0"/>
          </a:p>
          <a:p>
            <a:pPr marL="457200" lvl="1" indent="0">
              <a:buNone/>
            </a:pPr>
            <a:endParaRPr lang="en-US" dirty="0"/>
          </a:p>
          <a:p>
            <a:pPr marL="457200" lvl="1" indent="0">
              <a:buNone/>
            </a:pPr>
            <a:endParaRPr lang="en-US" dirty="0"/>
          </a:p>
        </p:txBody>
      </p:sp>
    </p:spTree>
    <p:extLst>
      <p:ext uri="{BB962C8B-B14F-4D97-AF65-F5344CB8AC3E}">
        <p14:creationId xmlns:p14="http://schemas.microsoft.com/office/powerpoint/2010/main" val="29127611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42B379-C5DD-756A-FE5A-9787A730799C}"/>
              </a:ext>
            </a:extLst>
          </p:cNvPr>
          <p:cNvSpPr>
            <a:spLocks noGrp="1"/>
          </p:cNvSpPr>
          <p:nvPr>
            <p:ph type="title"/>
          </p:nvPr>
        </p:nvSpPr>
        <p:spPr/>
        <p:txBody>
          <a:bodyPr>
            <a:normAutofit/>
          </a:bodyPr>
          <a:lstStyle/>
          <a:p>
            <a:r>
              <a:rPr lang="en-US" sz="3200" dirty="0"/>
              <a:t>Coordinating vs governing</a:t>
            </a:r>
          </a:p>
        </p:txBody>
      </p:sp>
      <p:sp>
        <p:nvSpPr>
          <p:cNvPr id="4" name="Content Placeholder 3">
            <a:extLst>
              <a:ext uri="{FF2B5EF4-FFF2-40B4-BE49-F238E27FC236}">
                <a16:creationId xmlns:a16="http://schemas.microsoft.com/office/drawing/2014/main" id="{5353692F-D582-175B-0531-DFD5A42BEA8B}"/>
              </a:ext>
            </a:extLst>
          </p:cNvPr>
          <p:cNvSpPr>
            <a:spLocks noGrp="1"/>
          </p:cNvSpPr>
          <p:nvPr>
            <p:ph sz="half" idx="2"/>
          </p:nvPr>
        </p:nvSpPr>
        <p:spPr>
          <a:xfrm>
            <a:off x="-108521" y="1946278"/>
            <a:ext cx="5416791" cy="4226323"/>
          </a:xfrm>
        </p:spPr>
        <p:txBody>
          <a:bodyPr>
            <a:normAutofit fontScale="92500"/>
          </a:bodyPr>
          <a:lstStyle/>
          <a:p>
            <a:pPr marL="227012" lvl="1" indent="0" algn="ctr">
              <a:buNone/>
            </a:pPr>
            <a:r>
              <a:rPr lang="en-US" sz="3900" b="1" dirty="0">
                <a:solidFill>
                  <a:schemeClr val="tx1">
                    <a:lumMod val="50000"/>
                  </a:schemeClr>
                </a:solidFill>
              </a:rPr>
              <a:t>Coordinating (OSRHE)</a:t>
            </a:r>
          </a:p>
          <a:p>
            <a:pPr marL="914400" lvl="1" indent="-461963"/>
            <a:r>
              <a:rPr lang="en-US" dirty="0">
                <a:solidFill>
                  <a:schemeClr val="tx1">
                    <a:lumMod val="50000"/>
                  </a:schemeClr>
                </a:solidFill>
              </a:rPr>
              <a:t>Determine functions of institutions</a:t>
            </a:r>
          </a:p>
          <a:p>
            <a:pPr marL="914400" lvl="1" indent="-461963"/>
            <a:r>
              <a:rPr lang="en-US" dirty="0">
                <a:solidFill>
                  <a:schemeClr val="tx1">
                    <a:lumMod val="50000"/>
                  </a:schemeClr>
                </a:solidFill>
              </a:rPr>
              <a:t>Prescribe standards of education</a:t>
            </a:r>
          </a:p>
          <a:p>
            <a:pPr marL="914400" lvl="1" indent="-461963"/>
            <a:r>
              <a:rPr lang="en-US" dirty="0">
                <a:solidFill>
                  <a:schemeClr val="tx1">
                    <a:lumMod val="50000"/>
                  </a:schemeClr>
                </a:solidFill>
              </a:rPr>
              <a:t>Grant degrees</a:t>
            </a:r>
          </a:p>
          <a:p>
            <a:pPr marL="914400" lvl="1" indent="-461963"/>
            <a:r>
              <a:rPr lang="en-US" dirty="0">
                <a:solidFill>
                  <a:schemeClr val="tx1">
                    <a:lumMod val="50000"/>
                  </a:schemeClr>
                </a:solidFill>
              </a:rPr>
              <a:t>Recommend funding and allocate lump sum</a:t>
            </a:r>
          </a:p>
          <a:p>
            <a:pPr marL="914400" lvl="1" indent="-461963"/>
            <a:r>
              <a:rPr lang="en-US" dirty="0">
                <a:solidFill>
                  <a:schemeClr val="tx1">
                    <a:lumMod val="50000"/>
                  </a:schemeClr>
                </a:solidFill>
              </a:rPr>
              <a:t>Allocate revolving funds</a:t>
            </a:r>
          </a:p>
          <a:p>
            <a:pPr marL="914400" lvl="1" indent="-461963"/>
            <a:r>
              <a:rPr lang="en-US" dirty="0">
                <a:solidFill>
                  <a:schemeClr val="tx1">
                    <a:lumMod val="50000"/>
                  </a:schemeClr>
                </a:solidFill>
              </a:rPr>
              <a:t>Determine student fees</a:t>
            </a:r>
          </a:p>
          <a:p>
            <a:pPr marL="914400" lvl="1" indent="-461963"/>
            <a:r>
              <a:rPr lang="en-US" dirty="0">
                <a:solidFill>
                  <a:schemeClr val="tx1">
                    <a:lumMod val="50000"/>
                  </a:schemeClr>
                </a:solidFill>
              </a:rPr>
              <a:t>Coordination, research and planning</a:t>
            </a:r>
          </a:p>
          <a:p>
            <a:endParaRPr lang="en-US" dirty="0"/>
          </a:p>
        </p:txBody>
      </p:sp>
      <p:sp>
        <p:nvSpPr>
          <p:cNvPr id="6" name="Content Placeholder 5">
            <a:extLst>
              <a:ext uri="{FF2B5EF4-FFF2-40B4-BE49-F238E27FC236}">
                <a16:creationId xmlns:a16="http://schemas.microsoft.com/office/drawing/2014/main" id="{4F87117B-837F-8266-8B1E-5AAE7E042290}"/>
              </a:ext>
            </a:extLst>
          </p:cNvPr>
          <p:cNvSpPr>
            <a:spLocks noGrp="1"/>
          </p:cNvSpPr>
          <p:nvPr>
            <p:ph sz="quarter" idx="4"/>
          </p:nvPr>
        </p:nvSpPr>
        <p:spPr>
          <a:xfrm>
            <a:off x="5676405" y="1940978"/>
            <a:ext cx="6638307" cy="4226323"/>
          </a:xfrm>
        </p:spPr>
        <p:txBody>
          <a:bodyPr>
            <a:normAutofit fontScale="92500"/>
          </a:bodyPr>
          <a:lstStyle/>
          <a:p>
            <a:pPr marL="227012" lvl="1" indent="0" algn="ctr">
              <a:buNone/>
            </a:pPr>
            <a:r>
              <a:rPr lang="en-US" sz="4200" b="1" dirty="0">
                <a:solidFill>
                  <a:schemeClr val="tx1">
                    <a:lumMod val="50000"/>
                  </a:schemeClr>
                </a:solidFill>
              </a:rPr>
              <a:t>Governing</a:t>
            </a:r>
          </a:p>
          <a:p>
            <a:pPr marL="914400" lvl="1" indent="-461963"/>
            <a:r>
              <a:rPr lang="en-US" dirty="0">
                <a:solidFill>
                  <a:schemeClr val="tx1">
                    <a:lumMod val="50000"/>
                  </a:schemeClr>
                </a:solidFill>
              </a:rPr>
              <a:t>Management of institution</a:t>
            </a:r>
          </a:p>
          <a:p>
            <a:pPr marL="914400" lvl="1" indent="-461963"/>
            <a:r>
              <a:rPr lang="en-US" dirty="0">
                <a:solidFill>
                  <a:schemeClr val="tx1">
                    <a:lumMod val="50000"/>
                  </a:schemeClr>
                </a:solidFill>
              </a:rPr>
              <a:t>Personnel, salaries,</a:t>
            </a:r>
          </a:p>
          <a:p>
            <a:pPr marL="914400" lvl="1" indent="-461963"/>
            <a:r>
              <a:rPr lang="en-US" dirty="0">
                <a:solidFill>
                  <a:schemeClr val="tx1">
                    <a:lumMod val="50000"/>
                  </a:schemeClr>
                </a:solidFill>
              </a:rPr>
              <a:t>Contract for services</a:t>
            </a:r>
          </a:p>
          <a:p>
            <a:pPr marL="914400" lvl="1" indent="-461963"/>
            <a:r>
              <a:rPr lang="en-US" dirty="0">
                <a:solidFill>
                  <a:schemeClr val="tx1">
                    <a:lumMod val="50000"/>
                  </a:schemeClr>
                </a:solidFill>
              </a:rPr>
              <a:t>Recommend degrees</a:t>
            </a:r>
          </a:p>
          <a:p>
            <a:pPr marL="914400" lvl="1" indent="-461963"/>
            <a:r>
              <a:rPr lang="en-US" dirty="0">
                <a:solidFill>
                  <a:schemeClr val="tx1">
                    <a:lumMod val="50000"/>
                  </a:schemeClr>
                </a:solidFill>
              </a:rPr>
              <a:t>Acquire and hold title to property</a:t>
            </a:r>
          </a:p>
          <a:p>
            <a:pPr marL="914400" lvl="1" indent="-461963"/>
            <a:r>
              <a:rPr lang="en-US" dirty="0">
                <a:solidFill>
                  <a:schemeClr val="tx1">
                    <a:lumMod val="50000"/>
                  </a:schemeClr>
                </a:solidFill>
              </a:rPr>
              <a:t>Academic, student, and budget administration</a:t>
            </a:r>
          </a:p>
          <a:p>
            <a:pPr marL="914400" lvl="1" indent="-461963"/>
            <a:r>
              <a:rPr lang="en-US" dirty="0">
                <a:solidFill>
                  <a:schemeClr val="tx1">
                    <a:lumMod val="50000"/>
                  </a:schemeClr>
                </a:solidFill>
              </a:rPr>
              <a:t>Purchasing</a:t>
            </a:r>
          </a:p>
          <a:p>
            <a:pPr marL="914400" lvl="1" indent="-461963"/>
            <a:r>
              <a:rPr lang="en-US" dirty="0">
                <a:solidFill>
                  <a:schemeClr val="tx1">
                    <a:lumMod val="50000"/>
                  </a:schemeClr>
                </a:solidFill>
              </a:rPr>
              <a:t>Capital construction</a:t>
            </a:r>
          </a:p>
          <a:p>
            <a:pPr marL="914400" lvl="1" indent="-461963"/>
            <a:r>
              <a:rPr lang="en-US" dirty="0">
                <a:solidFill>
                  <a:schemeClr val="tx1">
                    <a:lumMod val="50000"/>
                  </a:schemeClr>
                </a:solidFill>
              </a:rPr>
              <a:t>Auxiliary services</a:t>
            </a:r>
          </a:p>
          <a:p>
            <a:endParaRPr lang="en-US" dirty="0"/>
          </a:p>
        </p:txBody>
      </p:sp>
      <p:cxnSp>
        <p:nvCxnSpPr>
          <p:cNvPr id="11" name="Straight Connector 10">
            <a:extLst>
              <a:ext uri="{FF2B5EF4-FFF2-40B4-BE49-F238E27FC236}">
                <a16:creationId xmlns:a16="http://schemas.microsoft.com/office/drawing/2014/main" id="{47654E5F-57DF-7E48-6D18-EF704F41CD81}"/>
              </a:ext>
            </a:extLst>
          </p:cNvPr>
          <p:cNvCxnSpPr/>
          <p:nvPr/>
        </p:nvCxnSpPr>
        <p:spPr>
          <a:xfrm>
            <a:off x="5676405" y="1761164"/>
            <a:ext cx="0" cy="4240509"/>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88345186"/>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D08114-FF7E-F687-CEEA-1B2470314B7F}"/>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7D9A1F13-DB78-9B2B-DCE3-AC890D3AA9E1}"/>
              </a:ext>
            </a:extLst>
          </p:cNvPr>
          <p:cNvSpPr>
            <a:spLocks noGrp="1"/>
          </p:cNvSpPr>
          <p:nvPr>
            <p:ph type="title"/>
          </p:nvPr>
        </p:nvSpPr>
        <p:spPr>
          <a:solidFill>
            <a:schemeClr val="accent4"/>
          </a:solidFill>
        </p:spPr>
        <p:txBody>
          <a:bodyPr>
            <a:normAutofit/>
          </a:bodyPr>
          <a:lstStyle/>
          <a:p>
            <a:pPr>
              <a:tabLst>
                <a:tab pos="1028700" algn="l"/>
              </a:tabLst>
            </a:pPr>
            <a:r>
              <a:rPr lang="en-US" sz="3200" dirty="0"/>
              <a:t>3.4 	Academic Program approval</a:t>
            </a:r>
          </a:p>
        </p:txBody>
      </p:sp>
      <p:sp>
        <p:nvSpPr>
          <p:cNvPr id="3" name="Content Placeholder 2">
            <a:extLst>
              <a:ext uri="{FF2B5EF4-FFF2-40B4-BE49-F238E27FC236}">
                <a16:creationId xmlns:a16="http://schemas.microsoft.com/office/drawing/2014/main" id="{6640F535-9F31-210D-A69E-0094AD17B164}"/>
              </a:ext>
            </a:extLst>
          </p:cNvPr>
          <p:cNvSpPr>
            <a:spLocks noGrp="1"/>
          </p:cNvSpPr>
          <p:nvPr>
            <p:ph idx="1"/>
          </p:nvPr>
        </p:nvSpPr>
        <p:spPr>
          <a:xfrm>
            <a:off x="121921" y="1793163"/>
            <a:ext cx="11693352" cy="4732174"/>
          </a:xfrm>
        </p:spPr>
        <p:txBody>
          <a:bodyPr>
            <a:normAutofit fontScale="85000" lnSpcReduction="20000"/>
          </a:bodyPr>
          <a:lstStyle/>
          <a:p>
            <a:pPr marL="457200" indent="-457200">
              <a:lnSpc>
                <a:spcPct val="110000"/>
              </a:lnSpc>
            </a:pPr>
            <a:r>
              <a:rPr lang="en-US" dirty="0">
                <a:solidFill>
                  <a:schemeClr val="tx1">
                    <a:lumMod val="50000"/>
                  </a:schemeClr>
                </a:solidFill>
              </a:rPr>
              <a:t>LOI and NPP Timeline</a:t>
            </a:r>
          </a:p>
          <a:p>
            <a:pPr>
              <a:lnSpc>
                <a:spcPct val="110000"/>
              </a:lnSpc>
            </a:pPr>
            <a:endParaRPr lang="en-US" sz="1700" dirty="0">
              <a:solidFill>
                <a:schemeClr val="tx1">
                  <a:lumMod val="50000"/>
                </a:schemeClr>
              </a:solidFill>
            </a:endParaRPr>
          </a:p>
          <a:p>
            <a:pPr marL="914400" lvl="1" indent="-457200">
              <a:lnSpc>
                <a:spcPct val="110000"/>
              </a:lnSpc>
              <a:buFont typeface="+mj-lt"/>
              <a:buAutoNum type="arabicPeriod"/>
            </a:pPr>
            <a:r>
              <a:rPr lang="en-US" dirty="0">
                <a:solidFill>
                  <a:schemeClr val="tx1">
                    <a:lumMod val="50000"/>
                  </a:schemeClr>
                </a:solidFill>
              </a:rPr>
              <a:t>LOI submitted by institution </a:t>
            </a:r>
          </a:p>
          <a:p>
            <a:pPr marL="914400" lvl="1" indent="-457200">
              <a:lnSpc>
                <a:spcPct val="110000"/>
              </a:lnSpc>
              <a:buFont typeface="+mj-lt"/>
              <a:buAutoNum type="arabicPeriod"/>
            </a:pPr>
            <a:r>
              <a:rPr lang="en-US" dirty="0">
                <a:solidFill>
                  <a:schemeClr val="tx1">
                    <a:lumMod val="50000"/>
                  </a:schemeClr>
                </a:solidFill>
              </a:rPr>
              <a:t>LOI sent to Presidents and CAOs </a:t>
            </a:r>
          </a:p>
          <a:p>
            <a:pPr marL="1377950" lvl="2" indent="-463550">
              <a:lnSpc>
                <a:spcPct val="110000"/>
              </a:lnSpc>
            </a:pPr>
            <a:r>
              <a:rPr lang="en-US" dirty="0">
                <a:solidFill>
                  <a:schemeClr val="tx1">
                    <a:lumMod val="50000"/>
                  </a:schemeClr>
                </a:solidFill>
              </a:rPr>
              <a:t>7 days to ask questions and raise concerns (no protesting)</a:t>
            </a:r>
          </a:p>
          <a:p>
            <a:pPr marL="914400" lvl="1" indent="-457200">
              <a:lnSpc>
                <a:spcPct val="110000"/>
              </a:lnSpc>
              <a:buFont typeface="+mj-lt"/>
              <a:buAutoNum type="arabicPeriod"/>
            </a:pPr>
            <a:r>
              <a:rPr lang="en-US" dirty="0">
                <a:solidFill>
                  <a:schemeClr val="tx1">
                    <a:lumMod val="50000"/>
                  </a:schemeClr>
                </a:solidFill>
              </a:rPr>
              <a:t>If no LOI concerns are received, automated email with NPP link is sent</a:t>
            </a:r>
          </a:p>
          <a:p>
            <a:pPr marL="914400" lvl="1" indent="-457200">
              <a:lnSpc>
                <a:spcPct val="110000"/>
              </a:lnSpc>
              <a:buFont typeface="+mj-lt"/>
              <a:buAutoNum type="arabicPeriod"/>
            </a:pPr>
            <a:r>
              <a:rPr lang="en-US" dirty="0">
                <a:solidFill>
                  <a:schemeClr val="tx1">
                    <a:lumMod val="50000"/>
                  </a:schemeClr>
                </a:solidFill>
              </a:rPr>
              <a:t>NPP submitted by institution</a:t>
            </a:r>
          </a:p>
          <a:p>
            <a:pPr marL="914400" lvl="1" indent="-457200">
              <a:lnSpc>
                <a:spcPct val="110000"/>
              </a:lnSpc>
              <a:buFont typeface="+mj-lt"/>
              <a:buAutoNum type="arabicPeriod"/>
            </a:pPr>
            <a:r>
              <a:rPr lang="en-US" dirty="0">
                <a:solidFill>
                  <a:schemeClr val="tx1">
                    <a:lumMod val="50000"/>
                  </a:schemeClr>
                </a:solidFill>
              </a:rPr>
              <a:t>NPP sent to Presidents and CAOs</a:t>
            </a:r>
          </a:p>
          <a:p>
            <a:pPr marL="1377950" lvl="2" indent="-463550">
              <a:lnSpc>
                <a:spcPct val="110000"/>
              </a:lnSpc>
            </a:pPr>
            <a:r>
              <a:rPr lang="en-US" dirty="0">
                <a:solidFill>
                  <a:schemeClr val="tx1">
                    <a:lumMod val="50000"/>
                  </a:schemeClr>
                </a:solidFill>
              </a:rPr>
              <a:t>21 days to protest</a:t>
            </a:r>
          </a:p>
          <a:p>
            <a:pPr marL="1377950" lvl="2" indent="-463550">
              <a:lnSpc>
                <a:spcPct val="110000"/>
              </a:lnSpc>
            </a:pPr>
            <a:r>
              <a:rPr lang="en-US" dirty="0">
                <a:solidFill>
                  <a:schemeClr val="tx1">
                    <a:lumMod val="50000"/>
                  </a:schemeClr>
                </a:solidFill>
              </a:rPr>
              <a:t>Protest Reasons</a:t>
            </a:r>
          </a:p>
          <a:p>
            <a:pPr marL="1828800" lvl="3" indent="-457200">
              <a:lnSpc>
                <a:spcPct val="110000"/>
              </a:lnSpc>
            </a:pPr>
            <a:r>
              <a:rPr lang="en-US" dirty="0">
                <a:solidFill>
                  <a:schemeClr val="tx1">
                    <a:lumMod val="50000"/>
                  </a:schemeClr>
                </a:solidFill>
              </a:rPr>
              <a:t>Unnecessary Duplication</a:t>
            </a:r>
          </a:p>
          <a:p>
            <a:pPr marL="1828800" lvl="3" indent="-457200">
              <a:lnSpc>
                <a:spcPct val="110000"/>
              </a:lnSpc>
            </a:pPr>
            <a:r>
              <a:rPr lang="en-US" dirty="0">
                <a:solidFill>
                  <a:schemeClr val="tx1">
                    <a:lumMod val="50000"/>
                  </a:schemeClr>
                </a:solidFill>
              </a:rPr>
              <a:t>Workforce Demand</a:t>
            </a:r>
          </a:p>
          <a:p>
            <a:pPr marL="1828800" lvl="3" indent="-457200">
              <a:lnSpc>
                <a:spcPct val="110000"/>
              </a:lnSpc>
            </a:pPr>
            <a:r>
              <a:rPr lang="en-US" dirty="0">
                <a:solidFill>
                  <a:schemeClr val="tx1">
                    <a:lumMod val="50000"/>
                  </a:schemeClr>
                </a:solidFill>
              </a:rPr>
              <a:t>Student Needs in the State</a:t>
            </a:r>
          </a:p>
          <a:p>
            <a:pPr marL="914400" lvl="1" indent="-457200">
              <a:lnSpc>
                <a:spcPct val="110000"/>
              </a:lnSpc>
              <a:buFont typeface="+mj-lt"/>
              <a:buAutoNum type="arabicPeriod"/>
            </a:pPr>
            <a:r>
              <a:rPr lang="en-US" dirty="0">
                <a:solidFill>
                  <a:schemeClr val="tx1">
                    <a:lumMod val="50000"/>
                  </a:schemeClr>
                </a:solidFill>
              </a:rPr>
              <a:t>If no NPP protests are received, agenda item is prepared for State Regents meeting</a:t>
            </a:r>
          </a:p>
          <a:p>
            <a:pPr marL="914400" lvl="1" indent="-457200">
              <a:buFont typeface="+mj-lt"/>
              <a:buAutoNum type="arabicPeriod"/>
            </a:pPr>
            <a:endParaRPr lang="en-US" dirty="0"/>
          </a:p>
          <a:p>
            <a:pPr marL="457200" lvl="1" indent="0">
              <a:buNone/>
            </a:pPr>
            <a:endParaRPr lang="en-US" dirty="0"/>
          </a:p>
        </p:txBody>
      </p:sp>
    </p:spTree>
    <p:extLst>
      <p:ext uri="{BB962C8B-B14F-4D97-AF65-F5344CB8AC3E}">
        <p14:creationId xmlns:p14="http://schemas.microsoft.com/office/powerpoint/2010/main" val="4073207259"/>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01514EB-0A5E-737A-57BA-B7ED7C1FE21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E9BE773-8A33-769F-487F-2285618D48C3}"/>
              </a:ext>
            </a:extLst>
          </p:cNvPr>
          <p:cNvSpPr>
            <a:spLocks noGrp="1"/>
          </p:cNvSpPr>
          <p:nvPr>
            <p:ph type="title"/>
          </p:nvPr>
        </p:nvSpPr>
        <p:spPr>
          <a:solidFill>
            <a:schemeClr val="accent4"/>
          </a:solidFill>
        </p:spPr>
        <p:txBody>
          <a:bodyPr>
            <a:normAutofit/>
          </a:bodyPr>
          <a:lstStyle/>
          <a:p>
            <a:pPr>
              <a:tabLst>
                <a:tab pos="1028700" algn="l"/>
              </a:tabLst>
            </a:pPr>
            <a:r>
              <a:rPr lang="en-US" sz="3200" dirty="0"/>
              <a:t>3.4 	Academic Program approval</a:t>
            </a:r>
          </a:p>
        </p:txBody>
      </p:sp>
      <p:sp>
        <p:nvSpPr>
          <p:cNvPr id="3" name="Content Placeholder 2">
            <a:extLst>
              <a:ext uri="{FF2B5EF4-FFF2-40B4-BE49-F238E27FC236}">
                <a16:creationId xmlns:a16="http://schemas.microsoft.com/office/drawing/2014/main" id="{B170DD79-865F-4674-6FC9-ACE816648EA8}"/>
              </a:ext>
            </a:extLst>
          </p:cNvPr>
          <p:cNvSpPr>
            <a:spLocks noGrp="1"/>
          </p:cNvSpPr>
          <p:nvPr>
            <p:ph idx="1"/>
          </p:nvPr>
        </p:nvSpPr>
        <p:spPr>
          <a:xfrm>
            <a:off x="100552" y="1862749"/>
            <a:ext cx="10424439" cy="4130794"/>
          </a:xfrm>
        </p:spPr>
        <p:txBody>
          <a:bodyPr>
            <a:normAutofit/>
          </a:bodyPr>
          <a:lstStyle/>
          <a:p>
            <a:pPr marL="457200" indent="-457200">
              <a:lnSpc>
                <a:spcPct val="100000"/>
              </a:lnSpc>
            </a:pPr>
            <a:r>
              <a:rPr lang="en-US" dirty="0">
                <a:solidFill>
                  <a:schemeClr val="tx1">
                    <a:lumMod val="50000"/>
                  </a:schemeClr>
                </a:solidFill>
              </a:rPr>
              <a:t>Deletions</a:t>
            </a:r>
          </a:p>
          <a:p>
            <a:pPr marL="914400" lvl="1" indent="-457200">
              <a:lnSpc>
                <a:spcPct val="100000"/>
              </a:lnSpc>
            </a:pPr>
            <a:r>
              <a:rPr lang="en-US" dirty="0">
                <a:solidFill>
                  <a:schemeClr val="tx1">
                    <a:lumMod val="50000"/>
                  </a:schemeClr>
                </a:solidFill>
              </a:rPr>
              <a:t>Governing board approval needed</a:t>
            </a:r>
          </a:p>
          <a:p>
            <a:pPr marL="914400" lvl="1" indent="-457200">
              <a:lnSpc>
                <a:spcPct val="100000"/>
              </a:lnSpc>
            </a:pPr>
            <a:r>
              <a:rPr lang="en-US" dirty="0">
                <a:solidFill>
                  <a:schemeClr val="tx1">
                    <a:lumMod val="50000"/>
                  </a:schemeClr>
                </a:solidFill>
              </a:rPr>
              <a:t>Importance of student headcount</a:t>
            </a:r>
          </a:p>
          <a:p>
            <a:pPr marL="914400" lvl="1" indent="-457200">
              <a:lnSpc>
                <a:spcPct val="100000"/>
              </a:lnSpc>
            </a:pPr>
            <a:r>
              <a:rPr lang="en-US" dirty="0">
                <a:solidFill>
                  <a:schemeClr val="tx1">
                    <a:lumMod val="50000"/>
                  </a:schemeClr>
                </a:solidFill>
              </a:rPr>
              <a:t>Teach out plan</a:t>
            </a:r>
          </a:p>
          <a:p>
            <a:pPr marL="914400" lvl="1" indent="-457200">
              <a:lnSpc>
                <a:spcPct val="100000"/>
              </a:lnSpc>
            </a:pPr>
            <a:r>
              <a:rPr lang="en-US" dirty="0">
                <a:solidFill>
                  <a:schemeClr val="tx1">
                    <a:lumMod val="50000"/>
                  </a:schemeClr>
                </a:solidFill>
              </a:rPr>
              <a:t>Funds for reallocation </a:t>
            </a:r>
          </a:p>
          <a:p>
            <a:pPr marL="457200" lvl="1" indent="0">
              <a:buNone/>
            </a:pPr>
            <a:endParaRPr lang="en-US" dirty="0"/>
          </a:p>
          <a:p>
            <a:pPr marL="457200" lvl="1" indent="0">
              <a:buNone/>
            </a:pPr>
            <a:endParaRPr lang="en-US" dirty="0"/>
          </a:p>
        </p:txBody>
      </p:sp>
    </p:spTree>
    <p:extLst>
      <p:ext uri="{BB962C8B-B14F-4D97-AF65-F5344CB8AC3E}">
        <p14:creationId xmlns:p14="http://schemas.microsoft.com/office/powerpoint/2010/main" val="2493053257"/>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F47FD28-8EE5-FB14-A2BF-47976E51ECD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BD04CB4-3880-35D7-2F0F-E93BAB5B4517}"/>
              </a:ext>
            </a:extLst>
          </p:cNvPr>
          <p:cNvSpPr>
            <a:spLocks noGrp="1"/>
          </p:cNvSpPr>
          <p:nvPr>
            <p:ph type="title"/>
          </p:nvPr>
        </p:nvSpPr>
        <p:spPr>
          <a:solidFill>
            <a:schemeClr val="accent4"/>
          </a:solidFill>
        </p:spPr>
        <p:txBody>
          <a:bodyPr>
            <a:normAutofit/>
          </a:bodyPr>
          <a:lstStyle/>
          <a:p>
            <a:pPr>
              <a:tabLst>
                <a:tab pos="1028700" algn="l"/>
              </a:tabLst>
            </a:pPr>
            <a:r>
              <a:rPr lang="en-US" sz="3200" dirty="0"/>
              <a:t>3.4 	Academic Program approval</a:t>
            </a:r>
          </a:p>
        </p:txBody>
      </p:sp>
      <p:sp>
        <p:nvSpPr>
          <p:cNvPr id="3" name="Content Placeholder 2">
            <a:extLst>
              <a:ext uri="{FF2B5EF4-FFF2-40B4-BE49-F238E27FC236}">
                <a16:creationId xmlns:a16="http://schemas.microsoft.com/office/drawing/2014/main" id="{D08E8269-7E80-EA1F-478F-396DF8A47B07}"/>
              </a:ext>
            </a:extLst>
          </p:cNvPr>
          <p:cNvSpPr>
            <a:spLocks noGrp="1"/>
          </p:cNvSpPr>
          <p:nvPr>
            <p:ph idx="1"/>
          </p:nvPr>
        </p:nvSpPr>
        <p:spPr>
          <a:xfrm>
            <a:off x="100552" y="1862749"/>
            <a:ext cx="10424439" cy="4130794"/>
          </a:xfrm>
        </p:spPr>
        <p:txBody>
          <a:bodyPr>
            <a:normAutofit/>
          </a:bodyPr>
          <a:lstStyle/>
          <a:p>
            <a:pPr marL="457200" indent="-457200">
              <a:lnSpc>
                <a:spcPct val="100000"/>
              </a:lnSpc>
            </a:pPr>
            <a:r>
              <a:rPr lang="en-US" dirty="0">
                <a:solidFill>
                  <a:schemeClr val="tx1">
                    <a:lumMod val="50000"/>
                  </a:schemeClr>
                </a:solidFill>
              </a:rPr>
              <a:t>Certificates</a:t>
            </a:r>
          </a:p>
          <a:p>
            <a:pPr marL="914400" lvl="1" indent="-457200">
              <a:lnSpc>
                <a:spcPct val="100000"/>
              </a:lnSpc>
            </a:pPr>
            <a:r>
              <a:rPr lang="en-US" dirty="0">
                <a:solidFill>
                  <a:schemeClr val="tx1">
                    <a:lumMod val="50000"/>
                  </a:schemeClr>
                </a:solidFill>
              </a:rPr>
              <a:t>Notification only = auto approved</a:t>
            </a:r>
          </a:p>
          <a:p>
            <a:pPr marL="914400" lvl="1" indent="-457200">
              <a:lnSpc>
                <a:spcPct val="100000"/>
              </a:lnSpc>
            </a:pPr>
            <a:r>
              <a:rPr lang="en-US" dirty="0">
                <a:solidFill>
                  <a:schemeClr val="tx1">
                    <a:lumMod val="50000"/>
                  </a:schemeClr>
                </a:solidFill>
              </a:rPr>
              <a:t>Importance of IPEDS information</a:t>
            </a:r>
          </a:p>
          <a:p>
            <a:pPr marL="1371600" lvl="2" indent="-457200">
              <a:lnSpc>
                <a:spcPct val="100000"/>
              </a:lnSpc>
            </a:pPr>
            <a:r>
              <a:rPr lang="en-US" dirty="0">
                <a:solidFill>
                  <a:schemeClr val="tx1">
                    <a:lumMod val="50000"/>
                  </a:schemeClr>
                </a:solidFill>
              </a:rPr>
              <a:t>“ALL” designation = website recognition</a:t>
            </a:r>
          </a:p>
          <a:p>
            <a:pPr marL="914400" lvl="1" indent="-457200">
              <a:lnSpc>
                <a:spcPct val="100000"/>
              </a:lnSpc>
            </a:pPr>
            <a:r>
              <a:rPr lang="en-US" dirty="0">
                <a:solidFill>
                  <a:schemeClr val="tx1">
                    <a:lumMod val="50000"/>
                  </a:schemeClr>
                </a:solidFill>
              </a:rPr>
              <a:t>Review and Assessment</a:t>
            </a:r>
          </a:p>
          <a:p>
            <a:pPr marL="1371600" lvl="2" indent="-457200">
              <a:lnSpc>
                <a:spcPct val="100000"/>
              </a:lnSpc>
            </a:pPr>
            <a:r>
              <a:rPr lang="en-US" dirty="0">
                <a:solidFill>
                  <a:schemeClr val="tx1">
                    <a:lumMod val="50000"/>
                  </a:schemeClr>
                </a:solidFill>
              </a:rPr>
              <a:t>Embedded </a:t>
            </a:r>
            <a:r>
              <a:rPr lang="en-US" dirty="0">
                <a:solidFill>
                  <a:schemeClr val="tx1">
                    <a:lumMod val="50000"/>
                  </a:schemeClr>
                </a:solidFill>
                <a:sym typeface="Wingdings" panose="05000000000000000000" pitchFamily="2" charset="2"/>
              </a:rPr>
              <a:t> mirrors host program review schedule</a:t>
            </a:r>
          </a:p>
          <a:p>
            <a:pPr marL="1371600" lvl="2" indent="-457200">
              <a:lnSpc>
                <a:spcPct val="100000"/>
              </a:lnSpc>
            </a:pPr>
            <a:r>
              <a:rPr lang="en-US" dirty="0">
                <a:solidFill>
                  <a:schemeClr val="tx1">
                    <a:lumMod val="50000"/>
                  </a:schemeClr>
                </a:solidFill>
                <a:sym typeface="Wingdings" panose="05000000000000000000" pitchFamily="2" charset="2"/>
              </a:rPr>
              <a:t>Stand alone  5-year program review cycle (no post audit review)</a:t>
            </a:r>
            <a:endParaRPr lang="en-US" dirty="0">
              <a:solidFill>
                <a:schemeClr val="tx1">
                  <a:lumMod val="50000"/>
                </a:schemeClr>
              </a:solidFill>
            </a:endParaRPr>
          </a:p>
          <a:p>
            <a:pPr marL="457200" lvl="1" indent="0">
              <a:buNone/>
            </a:pPr>
            <a:endParaRPr lang="en-US" dirty="0"/>
          </a:p>
          <a:p>
            <a:pPr marL="457200" lvl="1" indent="0">
              <a:buNone/>
            </a:pPr>
            <a:endParaRPr lang="en-US" dirty="0"/>
          </a:p>
        </p:txBody>
      </p:sp>
    </p:spTree>
    <p:extLst>
      <p:ext uri="{BB962C8B-B14F-4D97-AF65-F5344CB8AC3E}">
        <p14:creationId xmlns:p14="http://schemas.microsoft.com/office/powerpoint/2010/main" val="2529655322"/>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834ED-37F1-3967-621F-4247473E3030}"/>
              </a:ext>
            </a:extLst>
          </p:cNvPr>
          <p:cNvSpPr>
            <a:spLocks noGrp="1"/>
          </p:cNvSpPr>
          <p:nvPr>
            <p:ph type="title"/>
          </p:nvPr>
        </p:nvSpPr>
        <p:spPr>
          <a:solidFill>
            <a:srgbClr val="004E9A"/>
          </a:solidFill>
        </p:spPr>
        <p:txBody>
          <a:bodyPr>
            <a:normAutofit/>
          </a:bodyPr>
          <a:lstStyle/>
          <a:p>
            <a:pPr>
              <a:tabLst>
                <a:tab pos="1028700" algn="l"/>
              </a:tabLst>
            </a:pPr>
            <a:r>
              <a:rPr lang="en-US" sz="3200" dirty="0"/>
              <a:t>3.5	Intensive English program</a:t>
            </a:r>
          </a:p>
        </p:txBody>
      </p:sp>
      <p:sp>
        <p:nvSpPr>
          <p:cNvPr id="3" name="Content Placeholder 2">
            <a:extLst>
              <a:ext uri="{FF2B5EF4-FFF2-40B4-BE49-F238E27FC236}">
                <a16:creationId xmlns:a16="http://schemas.microsoft.com/office/drawing/2014/main" id="{9E89154B-2348-D030-22D7-406E2D95D5B5}"/>
              </a:ext>
            </a:extLst>
          </p:cNvPr>
          <p:cNvSpPr>
            <a:spLocks noGrp="1"/>
          </p:cNvSpPr>
          <p:nvPr>
            <p:ph idx="1"/>
          </p:nvPr>
        </p:nvSpPr>
        <p:spPr>
          <a:xfrm>
            <a:off x="152401" y="1793163"/>
            <a:ext cx="11662872" cy="4130794"/>
          </a:xfrm>
        </p:spPr>
        <p:txBody>
          <a:bodyPr>
            <a:normAutofit fontScale="92500" lnSpcReduction="20000"/>
          </a:bodyPr>
          <a:lstStyle/>
          <a:p>
            <a:pPr marL="457200" indent="-457200">
              <a:lnSpc>
                <a:spcPct val="110000"/>
              </a:lnSpc>
            </a:pPr>
            <a:r>
              <a:rPr lang="en-US" dirty="0">
                <a:solidFill>
                  <a:schemeClr val="tx1"/>
                </a:solidFill>
              </a:rPr>
              <a:t>Purpose</a:t>
            </a:r>
          </a:p>
          <a:p>
            <a:pPr marL="914400" lvl="1" indent="-457200">
              <a:lnSpc>
                <a:spcPct val="110000"/>
              </a:lnSpc>
            </a:pPr>
            <a:r>
              <a:rPr lang="en-US" dirty="0">
                <a:solidFill>
                  <a:schemeClr val="tx1"/>
                </a:solidFill>
              </a:rPr>
              <a:t>Non-native speakers of English must present evidence of proficiency in the English language prior to admission. Students who score below the regular admission requirements to be admitted following the successful completion of a minimum of 12 weeks of instruction at the advanced level.</a:t>
            </a:r>
          </a:p>
          <a:p>
            <a:pPr marL="457200" lvl="1" indent="0">
              <a:lnSpc>
                <a:spcPct val="110000"/>
              </a:lnSpc>
              <a:buNone/>
            </a:pPr>
            <a:endParaRPr lang="en-US" dirty="0">
              <a:solidFill>
                <a:schemeClr val="tx1"/>
              </a:solidFill>
            </a:endParaRPr>
          </a:p>
          <a:p>
            <a:pPr marL="514350" indent="-514350">
              <a:lnSpc>
                <a:spcPct val="110000"/>
              </a:lnSpc>
            </a:pPr>
            <a:r>
              <a:rPr lang="en-US" dirty="0">
                <a:solidFill>
                  <a:schemeClr val="tx1"/>
                </a:solidFill>
              </a:rPr>
              <a:t>IEP programs must be accredited by the CEA or the ACCET.</a:t>
            </a:r>
          </a:p>
          <a:p>
            <a:pPr marL="0" indent="0">
              <a:lnSpc>
                <a:spcPct val="110000"/>
              </a:lnSpc>
              <a:buNone/>
            </a:pPr>
            <a:endParaRPr lang="en-US" dirty="0">
              <a:solidFill>
                <a:schemeClr val="tx1"/>
              </a:solidFill>
            </a:endParaRPr>
          </a:p>
          <a:p>
            <a:pPr marL="457200" indent="-457200">
              <a:lnSpc>
                <a:spcPct val="110000"/>
              </a:lnSpc>
            </a:pPr>
            <a:r>
              <a:rPr lang="en-US" dirty="0">
                <a:solidFill>
                  <a:schemeClr val="tx1"/>
                </a:solidFill>
              </a:rPr>
              <a:t>Institutions must provide timely communication in regards to all changes to accreditation status.</a:t>
            </a:r>
          </a:p>
        </p:txBody>
      </p:sp>
    </p:spTree>
    <p:extLst>
      <p:ext uri="{BB962C8B-B14F-4D97-AF65-F5344CB8AC3E}">
        <p14:creationId xmlns:p14="http://schemas.microsoft.com/office/powerpoint/2010/main" val="3791121159"/>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3E94077-297E-A5CF-6E2F-C68521180E87}"/>
              </a:ext>
            </a:extLst>
          </p:cNvPr>
          <p:cNvSpPr>
            <a:spLocks noGrp="1"/>
          </p:cNvSpPr>
          <p:nvPr>
            <p:ph type="title"/>
          </p:nvPr>
        </p:nvSpPr>
        <p:spPr>
          <a:solidFill>
            <a:schemeClr val="accent3"/>
          </a:solidFill>
        </p:spPr>
        <p:txBody>
          <a:bodyPr>
            <a:normAutofit/>
          </a:bodyPr>
          <a:lstStyle/>
          <a:p>
            <a:pPr>
              <a:tabLst>
                <a:tab pos="1028700" algn="l"/>
              </a:tabLst>
            </a:pPr>
            <a:r>
              <a:rPr lang="en-US" sz="3200" dirty="0"/>
              <a:t>3.7	Academic program review</a:t>
            </a:r>
          </a:p>
        </p:txBody>
      </p:sp>
      <p:sp>
        <p:nvSpPr>
          <p:cNvPr id="3" name="Content Placeholder 2">
            <a:extLst>
              <a:ext uri="{FF2B5EF4-FFF2-40B4-BE49-F238E27FC236}">
                <a16:creationId xmlns:a16="http://schemas.microsoft.com/office/drawing/2014/main" id="{973C16A9-3293-15CE-BF53-E39B6540C62F}"/>
              </a:ext>
            </a:extLst>
          </p:cNvPr>
          <p:cNvSpPr>
            <a:spLocks noGrp="1"/>
          </p:cNvSpPr>
          <p:nvPr>
            <p:ph idx="1"/>
          </p:nvPr>
        </p:nvSpPr>
        <p:spPr>
          <a:xfrm>
            <a:off x="77638" y="1819042"/>
            <a:ext cx="10424439" cy="4130794"/>
          </a:xfrm>
        </p:spPr>
        <p:txBody>
          <a:bodyPr/>
          <a:lstStyle/>
          <a:p>
            <a:pPr marL="457200" indent="-457200">
              <a:lnSpc>
                <a:spcPct val="100000"/>
              </a:lnSpc>
            </a:pPr>
            <a:r>
              <a:rPr lang="en-US" dirty="0">
                <a:solidFill>
                  <a:schemeClr val="tx1">
                    <a:lumMod val="50000"/>
                  </a:schemeClr>
                </a:solidFill>
              </a:rPr>
              <a:t>Purpose</a:t>
            </a:r>
          </a:p>
          <a:p>
            <a:pPr marL="914400" lvl="1" indent="-457200">
              <a:lnSpc>
                <a:spcPct val="100000"/>
              </a:lnSpc>
            </a:pPr>
            <a:r>
              <a:rPr lang="en-US" dirty="0">
                <a:solidFill>
                  <a:schemeClr val="tx1">
                    <a:lumMod val="50000"/>
                  </a:schemeClr>
                </a:solidFill>
              </a:rPr>
              <a:t>Systemic review of academic programs and determination of extent to which these programs are achieving intended outcomes.</a:t>
            </a:r>
          </a:p>
          <a:p>
            <a:pPr marL="457200" lvl="1" indent="0">
              <a:lnSpc>
                <a:spcPct val="100000"/>
              </a:lnSpc>
              <a:buNone/>
            </a:pPr>
            <a:endParaRPr lang="en-US" dirty="0">
              <a:solidFill>
                <a:schemeClr val="tx1">
                  <a:lumMod val="50000"/>
                </a:schemeClr>
              </a:solidFill>
            </a:endParaRPr>
          </a:p>
          <a:p>
            <a:pPr marL="457200" indent="-457200">
              <a:lnSpc>
                <a:spcPct val="100000"/>
              </a:lnSpc>
            </a:pPr>
            <a:r>
              <a:rPr lang="en-US" dirty="0">
                <a:solidFill>
                  <a:schemeClr val="tx1">
                    <a:lumMod val="50000"/>
                  </a:schemeClr>
                </a:solidFill>
              </a:rPr>
              <a:t>Types of Reviews</a:t>
            </a:r>
          </a:p>
          <a:p>
            <a:pPr marL="914400" lvl="1" indent="-457200">
              <a:lnSpc>
                <a:spcPct val="100000"/>
              </a:lnSpc>
            </a:pPr>
            <a:r>
              <a:rPr lang="en-US" dirty="0">
                <a:solidFill>
                  <a:schemeClr val="tx1">
                    <a:lumMod val="50000"/>
                  </a:schemeClr>
                </a:solidFill>
              </a:rPr>
              <a:t>Post Audit</a:t>
            </a:r>
          </a:p>
          <a:p>
            <a:pPr marL="914400" lvl="1" indent="-457200">
              <a:lnSpc>
                <a:spcPct val="100000"/>
              </a:lnSpc>
            </a:pPr>
            <a:r>
              <a:rPr lang="en-US" dirty="0">
                <a:solidFill>
                  <a:schemeClr val="tx1">
                    <a:lumMod val="50000"/>
                  </a:schemeClr>
                </a:solidFill>
              </a:rPr>
              <a:t>5-Year Academic Program Review</a:t>
            </a:r>
          </a:p>
          <a:p>
            <a:pPr marL="914400" lvl="1" indent="-457200">
              <a:lnSpc>
                <a:spcPct val="100000"/>
              </a:lnSpc>
            </a:pPr>
            <a:r>
              <a:rPr lang="en-US" dirty="0">
                <a:solidFill>
                  <a:schemeClr val="tx1">
                    <a:lumMod val="50000"/>
                  </a:schemeClr>
                </a:solidFill>
              </a:rPr>
              <a:t>Low Productivity Programs</a:t>
            </a:r>
          </a:p>
          <a:p>
            <a:pPr lvl="1"/>
            <a:endParaRPr lang="en-US" dirty="0"/>
          </a:p>
        </p:txBody>
      </p:sp>
    </p:spTree>
    <p:extLst>
      <p:ext uri="{BB962C8B-B14F-4D97-AF65-F5344CB8AC3E}">
        <p14:creationId xmlns:p14="http://schemas.microsoft.com/office/powerpoint/2010/main" val="1248790442"/>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4930F00-EB66-87C6-3F35-E7C0F4E1C41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489E967-FAD2-869C-1564-ECCD8DE6AB0D}"/>
              </a:ext>
            </a:extLst>
          </p:cNvPr>
          <p:cNvSpPr>
            <a:spLocks noGrp="1"/>
          </p:cNvSpPr>
          <p:nvPr>
            <p:ph type="title"/>
          </p:nvPr>
        </p:nvSpPr>
        <p:spPr>
          <a:solidFill>
            <a:schemeClr val="accent3"/>
          </a:solidFill>
        </p:spPr>
        <p:txBody>
          <a:bodyPr>
            <a:normAutofit/>
          </a:bodyPr>
          <a:lstStyle/>
          <a:p>
            <a:pPr>
              <a:tabLst>
                <a:tab pos="1028700" algn="l"/>
              </a:tabLst>
            </a:pPr>
            <a:r>
              <a:rPr lang="en-US" sz="3200" dirty="0"/>
              <a:t>3.7	Academic program review</a:t>
            </a:r>
          </a:p>
        </p:txBody>
      </p:sp>
      <p:sp>
        <p:nvSpPr>
          <p:cNvPr id="3" name="Content Placeholder 2">
            <a:extLst>
              <a:ext uri="{FF2B5EF4-FFF2-40B4-BE49-F238E27FC236}">
                <a16:creationId xmlns:a16="http://schemas.microsoft.com/office/drawing/2014/main" id="{751625FF-86CD-D3EF-18E1-0F601C0611A1}"/>
              </a:ext>
            </a:extLst>
          </p:cNvPr>
          <p:cNvSpPr>
            <a:spLocks noGrp="1"/>
          </p:cNvSpPr>
          <p:nvPr>
            <p:ph idx="1"/>
          </p:nvPr>
        </p:nvSpPr>
        <p:spPr>
          <a:xfrm>
            <a:off x="88245" y="1810416"/>
            <a:ext cx="10424439" cy="4130794"/>
          </a:xfrm>
        </p:spPr>
        <p:txBody>
          <a:bodyPr>
            <a:normAutofit fontScale="92500" lnSpcReduction="10000"/>
          </a:bodyPr>
          <a:lstStyle/>
          <a:p>
            <a:pPr>
              <a:lnSpc>
                <a:spcPct val="110000"/>
              </a:lnSpc>
            </a:pPr>
            <a:r>
              <a:rPr lang="en-US" dirty="0">
                <a:solidFill>
                  <a:schemeClr val="tx1">
                    <a:lumMod val="50000"/>
                  </a:schemeClr>
                </a:solidFill>
              </a:rPr>
              <a:t>Post Audit Reviews</a:t>
            </a:r>
          </a:p>
          <a:p>
            <a:pPr>
              <a:lnSpc>
                <a:spcPct val="110000"/>
              </a:lnSpc>
            </a:pPr>
            <a:endParaRPr lang="en-US" sz="1600" dirty="0">
              <a:solidFill>
                <a:schemeClr val="tx1">
                  <a:lumMod val="50000"/>
                </a:schemeClr>
              </a:solidFill>
            </a:endParaRPr>
          </a:p>
          <a:p>
            <a:pPr marL="914400" lvl="1" indent="-457200">
              <a:lnSpc>
                <a:spcPct val="110000"/>
              </a:lnSpc>
            </a:pPr>
            <a:r>
              <a:rPr lang="en-US" dirty="0">
                <a:solidFill>
                  <a:schemeClr val="tx1">
                    <a:lumMod val="50000"/>
                  </a:schemeClr>
                </a:solidFill>
              </a:rPr>
              <a:t>Only for programs under provisional approval</a:t>
            </a:r>
          </a:p>
          <a:p>
            <a:pPr marL="914400" lvl="1" indent="-457200">
              <a:lnSpc>
                <a:spcPct val="110000"/>
              </a:lnSpc>
            </a:pPr>
            <a:r>
              <a:rPr lang="en-US" dirty="0">
                <a:solidFill>
                  <a:schemeClr val="tx1">
                    <a:lumMod val="50000"/>
                  </a:schemeClr>
                </a:solidFill>
              </a:rPr>
              <a:t>Required even if a specialty accreditation has been completed</a:t>
            </a:r>
          </a:p>
          <a:p>
            <a:pPr marL="914400" lvl="1" indent="-457200">
              <a:lnSpc>
                <a:spcPct val="110000"/>
              </a:lnSpc>
            </a:pPr>
            <a:r>
              <a:rPr lang="en-US" dirty="0">
                <a:solidFill>
                  <a:schemeClr val="tx1">
                    <a:lumMod val="50000"/>
                  </a:schemeClr>
                </a:solidFill>
              </a:rPr>
              <a:t>Criteria to be met:</a:t>
            </a:r>
          </a:p>
          <a:p>
            <a:pPr marL="1371600" lvl="2" indent="-457200">
              <a:lnSpc>
                <a:spcPct val="110000"/>
              </a:lnSpc>
            </a:pPr>
            <a:r>
              <a:rPr lang="en-US" dirty="0">
                <a:solidFill>
                  <a:schemeClr val="tx1">
                    <a:lumMod val="50000"/>
                  </a:schemeClr>
                </a:solidFill>
              </a:rPr>
              <a:t>Productivity numbers from NPP that were approved by the State Regents</a:t>
            </a:r>
          </a:p>
          <a:p>
            <a:pPr marL="914400" lvl="1" indent="-457200">
              <a:lnSpc>
                <a:spcPct val="110000"/>
              </a:lnSpc>
            </a:pPr>
            <a:r>
              <a:rPr lang="en-US" dirty="0">
                <a:solidFill>
                  <a:schemeClr val="tx1">
                    <a:lumMod val="50000"/>
                  </a:schemeClr>
                </a:solidFill>
              </a:rPr>
              <a:t>List of programs to be reviewed sent in spring.</a:t>
            </a:r>
          </a:p>
          <a:p>
            <a:pPr marL="914400" lvl="1" indent="-457200">
              <a:lnSpc>
                <a:spcPct val="110000"/>
              </a:lnSpc>
            </a:pPr>
            <a:r>
              <a:rPr lang="en-US" dirty="0">
                <a:solidFill>
                  <a:schemeClr val="tx1">
                    <a:lumMod val="50000"/>
                  </a:schemeClr>
                </a:solidFill>
              </a:rPr>
              <a:t>Post Audit Reports due in September</a:t>
            </a:r>
          </a:p>
          <a:p>
            <a:pPr marL="914400" lvl="1" indent="-457200">
              <a:lnSpc>
                <a:spcPct val="110000"/>
              </a:lnSpc>
            </a:pPr>
            <a:r>
              <a:rPr lang="en-US" dirty="0">
                <a:solidFill>
                  <a:schemeClr val="tx1">
                    <a:lumMod val="50000"/>
                  </a:schemeClr>
                </a:solidFill>
              </a:rPr>
              <a:t>Numbers reported are for specific fall and specific academic year that is provided in the approval follow up letter.</a:t>
            </a:r>
          </a:p>
        </p:txBody>
      </p:sp>
    </p:spTree>
    <p:extLst>
      <p:ext uri="{BB962C8B-B14F-4D97-AF65-F5344CB8AC3E}">
        <p14:creationId xmlns:p14="http://schemas.microsoft.com/office/powerpoint/2010/main" val="352157408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D2089CC-0FC1-B5CC-DBDF-21293C1A153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2A357E8-A555-72E4-3999-878B817B2A06}"/>
              </a:ext>
            </a:extLst>
          </p:cNvPr>
          <p:cNvSpPr>
            <a:spLocks noGrp="1"/>
          </p:cNvSpPr>
          <p:nvPr>
            <p:ph type="title"/>
          </p:nvPr>
        </p:nvSpPr>
        <p:spPr>
          <a:solidFill>
            <a:schemeClr val="accent3"/>
          </a:solidFill>
        </p:spPr>
        <p:txBody>
          <a:bodyPr>
            <a:normAutofit/>
          </a:bodyPr>
          <a:lstStyle/>
          <a:p>
            <a:pPr>
              <a:tabLst>
                <a:tab pos="1028700" algn="l"/>
              </a:tabLst>
            </a:pPr>
            <a:r>
              <a:rPr lang="en-US" sz="3200" dirty="0"/>
              <a:t>3.7   Academic program review</a:t>
            </a:r>
          </a:p>
        </p:txBody>
      </p:sp>
      <p:sp>
        <p:nvSpPr>
          <p:cNvPr id="3" name="Content Placeholder 2">
            <a:extLst>
              <a:ext uri="{FF2B5EF4-FFF2-40B4-BE49-F238E27FC236}">
                <a16:creationId xmlns:a16="http://schemas.microsoft.com/office/drawing/2014/main" id="{939F80F2-4BE4-595F-C7EC-6B0BCBAAF545}"/>
              </a:ext>
            </a:extLst>
          </p:cNvPr>
          <p:cNvSpPr>
            <a:spLocks noGrp="1"/>
          </p:cNvSpPr>
          <p:nvPr>
            <p:ph idx="1"/>
          </p:nvPr>
        </p:nvSpPr>
        <p:spPr>
          <a:xfrm>
            <a:off x="131377" y="1758657"/>
            <a:ext cx="10424439" cy="4130794"/>
          </a:xfrm>
        </p:spPr>
        <p:txBody>
          <a:bodyPr>
            <a:normAutofit/>
          </a:bodyPr>
          <a:lstStyle/>
          <a:p>
            <a:pPr marL="457200" indent="-457200">
              <a:lnSpc>
                <a:spcPct val="100000"/>
              </a:lnSpc>
            </a:pPr>
            <a:r>
              <a:rPr lang="en-US" dirty="0">
                <a:solidFill>
                  <a:schemeClr val="tx1">
                    <a:lumMod val="50000"/>
                  </a:schemeClr>
                </a:solidFill>
              </a:rPr>
              <a:t>Post Audit Requirements Met</a:t>
            </a:r>
          </a:p>
          <a:p>
            <a:pPr marL="0" indent="0">
              <a:lnSpc>
                <a:spcPct val="100000"/>
              </a:lnSpc>
              <a:buNone/>
            </a:pPr>
            <a:endParaRPr lang="en-US" sz="1600" dirty="0">
              <a:solidFill>
                <a:schemeClr val="tx1">
                  <a:lumMod val="50000"/>
                </a:schemeClr>
              </a:solidFill>
            </a:endParaRPr>
          </a:p>
          <a:p>
            <a:pPr marL="914400" lvl="1" indent="-457200">
              <a:lnSpc>
                <a:spcPct val="100000"/>
              </a:lnSpc>
            </a:pPr>
            <a:r>
              <a:rPr lang="en-US" dirty="0">
                <a:solidFill>
                  <a:schemeClr val="tx1">
                    <a:lumMod val="50000"/>
                  </a:schemeClr>
                </a:solidFill>
              </a:rPr>
              <a:t>Both enrollment and graduation criteria are met</a:t>
            </a:r>
          </a:p>
          <a:p>
            <a:pPr marL="914400" lvl="1" indent="-457200">
              <a:lnSpc>
                <a:spcPct val="100000"/>
              </a:lnSpc>
            </a:pPr>
            <a:r>
              <a:rPr lang="en-US" dirty="0">
                <a:solidFill>
                  <a:schemeClr val="tx1">
                    <a:lumMod val="50000"/>
                  </a:schemeClr>
                </a:solidFill>
              </a:rPr>
              <a:t>Program receives final approval</a:t>
            </a:r>
          </a:p>
          <a:p>
            <a:pPr marL="914400" lvl="1" indent="-457200">
              <a:lnSpc>
                <a:spcPct val="100000"/>
              </a:lnSpc>
            </a:pPr>
            <a:r>
              <a:rPr lang="en-US" dirty="0">
                <a:solidFill>
                  <a:schemeClr val="tx1">
                    <a:lumMod val="50000"/>
                  </a:schemeClr>
                </a:solidFill>
              </a:rPr>
              <a:t>Program moves to 5-year program review cycle</a:t>
            </a:r>
          </a:p>
          <a:p>
            <a:pPr marL="914400" lvl="1" indent="-457200">
              <a:lnSpc>
                <a:spcPct val="100000"/>
              </a:lnSpc>
            </a:pPr>
            <a:r>
              <a:rPr lang="en-US" dirty="0">
                <a:solidFill>
                  <a:schemeClr val="tx1">
                    <a:lumMod val="50000"/>
                  </a:schemeClr>
                </a:solidFill>
              </a:rPr>
              <a:t>Productivity requirements moving forward reflect policy minimums</a:t>
            </a:r>
          </a:p>
        </p:txBody>
      </p:sp>
    </p:spTree>
    <p:extLst>
      <p:ext uri="{BB962C8B-B14F-4D97-AF65-F5344CB8AC3E}">
        <p14:creationId xmlns:p14="http://schemas.microsoft.com/office/powerpoint/2010/main" val="3110758551"/>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C022DEC-C15C-A64F-9C62-3926C627C2BC}"/>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DF7E998-D25E-0C3F-2216-E9693D3007A4}"/>
              </a:ext>
            </a:extLst>
          </p:cNvPr>
          <p:cNvSpPr>
            <a:spLocks noGrp="1"/>
          </p:cNvSpPr>
          <p:nvPr>
            <p:ph type="title"/>
          </p:nvPr>
        </p:nvSpPr>
        <p:spPr>
          <a:solidFill>
            <a:schemeClr val="accent3"/>
          </a:solidFill>
        </p:spPr>
        <p:txBody>
          <a:bodyPr>
            <a:normAutofit/>
          </a:bodyPr>
          <a:lstStyle/>
          <a:p>
            <a:pPr>
              <a:tabLst>
                <a:tab pos="1028700" algn="l"/>
              </a:tabLst>
            </a:pPr>
            <a:r>
              <a:rPr lang="en-US" sz="3200" dirty="0"/>
              <a:t>3.7	Academic program review</a:t>
            </a:r>
          </a:p>
        </p:txBody>
      </p:sp>
      <p:sp>
        <p:nvSpPr>
          <p:cNvPr id="3" name="Content Placeholder 2">
            <a:extLst>
              <a:ext uri="{FF2B5EF4-FFF2-40B4-BE49-F238E27FC236}">
                <a16:creationId xmlns:a16="http://schemas.microsoft.com/office/drawing/2014/main" id="{B7DC7B01-20BC-CAFF-5A14-AD8308619BB9}"/>
              </a:ext>
            </a:extLst>
          </p:cNvPr>
          <p:cNvSpPr>
            <a:spLocks noGrp="1"/>
          </p:cNvSpPr>
          <p:nvPr>
            <p:ph idx="1"/>
          </p:nvPr>
        </p:nvSpPr>
        <p:spPr>
          <a:xfrm>
            <a:off x="122750" y="1819042"/>
            <a:ext cx="10424439" cy="4424757"/>
          </a:xfrm>
        </p:spPr>
        <p:txBody>
          <a:bodyPr>
            <a:normAutofit lnSpcReduction="10000"/>
          </a:bodyPr>
          <a:lstStyle/>
          <a:p>
            <a:pPr marL="457200" indent="-457200">
              <a:lnSpc>
                <a:spcPct val="100000"/>
              </a:lnSpc>
            </a:pPr>
            <a:r>
              <a:rPr lang="en-US" dirty="0">
                <a:solidFill>
                  <a:schemeClr val="tx1"/>
                </a:solidFill>
              </a:rPr>
              <a:t>Post Audit Requirements Not Met</a:t>
            </a:r>
          </a:p>
          <a:p>
            <a:pPr marL="0" indent="0">
              <a:lnSpc>
                <a:spcPct val="100000"/>
              </a:lnSpc>
              <a:buNone/>
            </a:pPr>
            <a:endParaRPr lang="en-US" sz="1600" dirty="0">
              <a:solidFill>
                <a:schemeClr val="tx1"/>
              </a:solidFill>
            </a:endParaRPr>
          </a:p>
          <a:p>
            <a:pPr marL="914400" lvl="1" indent="-457200">
              <a:lnSpc>
                <a:spcPct val="100000"/>
              </a:lnSpc>
            </a:pPr>
            <a:r>
              <a:rPr lang="en-US" dirty="0">
                <a:solidFill>
                  <a:schemeClr val="tx1"/>
                </a:solidFill>
              </a:rPr>
              <a:t>Only one or neither criteria not met</a:t>
            </a:r>
          </a:p>
          <a:p>
            <a:pPr marL="914400" lvl="1" indent="-457200">
              <a:lnSpc>
                <a:spcPct val="100000"/>
              </a:lnSpc>
            </a:pPr>
            <a:r>
              <a:rPr lang="en-US" dirty="0">
                <a:solidFill>
                  <a:schemeClr val="tx1"/>
                </a:solidFill>
              </a:rPr>
              <a:t>Institutions can request:</a:t>
            </a:r>
          </a:p>
          <a:p>
            <a:pPr marL="1371600" lvl="2" indent="-457200">
              <a:lnSpc>
                <a:spcPct val="100000"/>
              </a:lnSpc>
            </a:pPr>
            <a:r>
              <a:rPr lang="en-US" dirty="0">
                <a:solidFill>
                  <a:schemeClr val="tx1"/>
                </a:solidFill>
              </a:rPr>
              <a:t>Deletion of program</a:t>
            </a:r>
          </a:p>
          <a:p>
            <a:pPr lvl="3">
              <a:lnSpc>
                <a:spcPct val="100000"/>
              </a:lnSpc>
            </a:pPr>
            <a:r>
              <a:rPr lang="en-US" dirty="0">
                <a:solidFill>
                  <a:schemeClr val="tx1"/>
                </a:solidFill>
              </a:rPr>
              <a:t>Requires Governing Board and State Regents’ approval</a:t>
            </a:r>
          </a:p>
          <a:p>
            <a:pPr lvl="3">
              <a:lnSpc>
                <a:spcPct val="100000"/>
              </a:lnSpc>
            </a:pPr>
            <a:r>
              <a:rPr lang="en-US" dirty="0">
                <a:solidFill>
                  <a:schemeClr val="tx1"/>
                </a:solidFill>
              </a:rPr>
              <a:t>Must submit Deletion Request Form</a:t>
            </a:r>
          </a:p>
          <a:p>
            <a:pPr marL="1371600" lvl="2" indent="-457200">
              <a:lnSpc>
                <a:spcPct val="100000"/>
              </a:lnSpc>
            </a:pPr>
            <a:r>
              <a:rPr lang="en-US" dirty="0">
                <a:solidFill>
                  <a:schemeClr val="tx1"/>
                </a:solidFill>
              </a:rPr>
              <a:t>Suspension of program</a:t>
            </a:r>
          </a:p>
          <a:p>
            <a:pPr marL="1828800" lvl="3" indent="-457200">
              <a:lnSpc>
                <a:spcPct val="100000"/>
              </a:lnSpc>
            </a:pPr>
            <a:r>
              <a:rPr lang="en-US" dirty="0">
                <a:solidFill>
                  <a:schemeClr val="tx1"/>
                </a:solidFill>
              </a:rPr>
              <a:t>Requires Governing Board approval and State Regents’ notification</a:t>
            </a:r>
          </a:p>
          <a:p>
            <a:pPr marL="1828800" lvl="3" indent="-457200">
              <a:lnSpc>
                <a:spcPct val="100000"/>
              </a:lnSpc>
            </a:pPr>
            <a:r>
              <a:rPr lang="en-US" dirty="0">
                <a:solidFill>
                  <a:schemeClr val="tx1"/>
                </a:solidFill>
              </a:rPr>
              <a:t>Must fill out Program Modification Form</a:t>
            </a:r>
          </a:p>
          <a:p>
            <a:pPr marL="1371600" lvl="2" indent="-457200">
              <a:lnSpc>
                <a:spcPct val="100000"/>
              </a:lnSpc>
            </a:pPr>
            <a:r>
              <a:rPr lang="en-US" dirty="0">
                <a:solidFill>
                  <a:schemeClr val="tx1"/>
                </a:solidFill>
              </a:rPr>
              <a:t>Extension of the post audit review period</a:t>
            </a:r>
          </a:p>
          <a:p>
            <a:pPr marL="1828800" lvl="3" indent="-457200">
              <a:lnSpc>
                <a:spcPct val="100000"/>
              </a:lnSpc>
            </a:pPr>
            <a:r>
              <a:rPr lang="en-US" dirty="0">
                <a:solidFill>
                  <a:schemeClr val="tx1"/>
                </a:solidFill>
              </a:rPr>
              <a:t>3-year maximum extension</a:t>
            </a:r>
          </a:p>
          <a:p>
            <a:pPr marL="1828800" lvl="3" indent="-457200">
              <a:lnSpc>
                <a:spcPct val="100000"/>
              </a:lnSpc>
            </a:pPr>
            <a:r>
              <a:rPr lang="en-US" dirty="0">
                <a:solidFill>
                  <a:schemeClr val="tx1"/>
                </a:solidFill>
              </a:rPr>
              <a:t>Detailed summary on future plans for the program</a:t>
            </a:r>
          </a:p>
        </p:txBody>
      </p:sp>
    </p:spTree>
    <p:extLst>
      <p:ext uri="{BB962C8B-B14F-4D97-AF65-F5344CB8AC3E}">
        <p14:creationId xmlns:p14="http://schemas.microsoft.com/office/powerpoint/2010/main" val="678446315"/>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5BD471A-9AA6-1F9D-17D4-4AD8D8C19E68}"/>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8F2E61D-BA9E-3206-D0C2-5D1779B10413}"/>
              </a:ext>
            </a:extLst>
          </p:cNvPr>
          <p:cNvSpPr>
            <a:spLocks noGrp="1"/>
          </p:cNvSpPr>
          <p:nvPr>
            <p:ph type="title"/>
          </p:nvPr>
        </p:nvSpPr>
        <p:spPr>
          <a:solidFill>
            <a:schemeClr val="accent3"/>
          </a:solidFill>
        </p:spPr>
        <p:txBody>
          <a:bodyPr>
            <a:normAutofit/>
          </a:bodyPr>
          <a:lstStyle/>
          <a:p>
            <a:pPr>
              <a:tabLst>
                <a:tab pos="1028700" algn="l"/>
              </a:tabLst>
            </a:pPr>
            <a:r>
              <a:rPr lang="en-US" sz="3200" dirty="0"/>
              <a:t>3.7	Academic program review</a:t>
            </a:r>
          </a:p>
        </p:txBody>
      </p:sp>
      <p:sp>
        <p:nvSpPr>
          <p:cNvPr id="3" name="Content Placeholder 2">
            <a:extLst>
              <a:ext uri="{FF2B5EF4-FFF2-40B4-BE49-F238E27FC236}">
                <a16:creationId xmlns:a16="http://schemas.microsoft.com/office/drawing/2014/main" id="{23F4B6B9-B4FB-2035-5BB4-5CA994912844}"/>
              </a:ext>
            </a:extLst>
          </p:cNvPr>
          <p:cNvSpPr>
            <a:spLocks noGrp="1"/>
          </p:cNvSpPr>
          <p:nvPr>
            <p:ph idx="1"/>
          </p:nvPr>
        </p:nvSpPr>
        <p:spPr>
          <a:xfrm>
            <a:off x="114124" y="1810416"/>
            <a:ext cx="10424439" cy="4130794"/>
          </a:xfrm>
        </p:spPr>
        <p:txBody>
          <a:bodyPr>
            <a:normAutofit fontScale="92500" lnSpcReduction="20000"/>
          </a:bodyPr>
          <a:lstStyle/>
          <a:p>
            <a:pPr marL="457200" indent="-457200">
              <a:lnSpc>
                <a:spcPct val="110000"/>
              </a:lnSpc>
            </a:pPr>
            <a:r>
              <a:rPr lang="en-US" dirty="0">
                <a:solidFill>
                  <a:schemeClr val="tx1">
                    <a:lumMod val="50000"/>
                  </a:schemeClr>
                </a:solidFill>
              </a:rPr>
              <a:t>Academic Program Reviews</a:t>
            </a:r>
          </a:p>
          <a:p>
            <a:pPr>
              <a:lnSpc>
                <a:spcPct val="110000"/>
              </a:lnSpc>
            </a:pPr>
            <a:endParaRPr lang="en-US" sz="1600" dirty="0">
              <a:solidFill>
                <a:schemeClr val="tx1">
                  <a:lumMod val="50000"/>
                </a:schemeClr>
              </a:solidFill>
            </a:endParaRPr>
          </a:p>
          <a:p>
            <a:pPr marL="914400" lvl="1" indent="-457200">
              <a:lnSpc>
                <a:spcPct val="110000"/>
              </a:lnSpc>
            </a:pPr>
            <a:r>
              <a:rPr lang="en-US" dirty="0">
                <a:solidFill>
                  <a:schemeClr val="tx1">
                    <a:lumMod val="50000"/>
                  </a:schemeClr>
                </a:solidFill>
              </a:rPr>
              <a:t>Oklahoma State Statute </a:t>
            </a:r>
            <a:r>
              <a:rPr lang="en-US" u="sng" dirty="0">
                <a:solidFill>
                  <a:schemeClr val="tx1">
                    <a:lumMod val="50000"/>
                  </a:schemeClr>
                </a:solidFill>
                <a:ea typeface="Times New Roman" panose="02020603050405020304" pitchFamily="18" charset="0"/>
              </a:rPr>
              <a:t>70 O.S. § 3253</a:t>
            </a:r>
            <a:r>
              <a:rPr lang="en-US" dirty="0">
                <a:solidFill>
                  <a:schemeClr val="tx1">
                    <a:lumMod val="50000"/>
                  </a:schemeClr>
                </a:solidFill>
                <a:ea typeface="Times New Roman" panose="02020603050405020304" pitchFamily="18" charset="0"/>
              </a:rPr>
              <a:t> requires a</a:t>
            </a:r>
            <a:r>
              <a:rPr lang="en-US" dirty="0">
                <a:solidFill>
                  <a:schemeClr val="tx1">
                    <a:lumMod val="50000"/>
                  </a:schemeClr>
                </a:solidFill>
              </a:rPr>
              <a:t>ll active programs with final approval to complete a program review every 5 years.</a:t>
            </a:r>
          </a:p>
          <a:p>
            <a:pPr marL="914400" lvl="1" indent="-457200">
              <a:lnSpc>
                <a:spcPct val="110000"/>
              </a:lnSpc>
            </a:pPr>
            <a:r>
              <a:rPr lang="en-US" dirty="0">
                <a:solidFill>
                  <a:schemeClr val="tx1">
                    <a:lumMod val="50000"/>
                  </a:schemeClr>
                </a:solidFill>
              </a:rPr>
              <a:t>Embedded certificates will be reviewed along with the main program</a:t>
            </a:r>
          </a:p>
          <a:p>
            <a:pPr marL="914400" lvl="1" indent="-457200">
              <a:lnSpc>
                <a:spcPct val="110000"/>
              </a:lnSpc>
            </a:pPr>
            <a:r>
              <a:rPr lang="en-US" dirty="0">
                <a:solidFill>
                  <a:schemeClr val="tx1">
                    <a:lumMod val="50000"/>
                  </a:schemeClr>
                </a:solidFill>
              </a:rPr>
              <a:t>Stand alone certificates will be reviewed independently</a:t>
            </a:r>
          </a:p>
          <a:p>
            <a:pPr marL="914400" lvl="1" indent="-457200">
              <a:lnSpc>
                <a:spcPct val="110000"/>
              </a:lnSpc>
            </a:pPr>
            <a:r>
              <a:rPr lang="en-US" dirty="0">
                <a:solidFill>
                  <a:schemeClr val="tx1">
                    <a:lumMod val="50000"/>
                  </a:schemeClr>
                </a:solidFill>
              </a:rPr>
              <a:t>Programs in post audit are not required to have a 5-year program review</a:t>
            </a:r>
          </a:p>
          <a:p>
            <a:pPr marL="914400" lvl="1" indent="-457200">
              <a:lnSpc>
                <a:spcPct val="110000"/>
              </a:lnSpc>
            </a:pPr>
            <a:r>
              <a:rPr lang="en-US" dirty="0">
                <a:solidFill>
                  <a:schemeClr val="tx1">
                    <a:lumMod val="50000"/>
                  </a:schemeClr>
                </a:solidFill>
              </a:rPr>
              <a:t>External accreditations can no longer be used in lieu of a 5-year program review</a:t>
            </a:r>
          </a:p>
          <a:p>
            <a:pPr marL="914400" lvl="1" indent="-457200">
              <a:lnSpc>
                <a:spcPct val="110000"/>
              </a:lnSpc>
            </a:pPr>
            <a:r>
              <a:rPr lang="en-US" dirty="0">
                <a:solidFill>
                  <a:schemeClr val="tx1">
                    <a:lumMod val="50000"/>
                  </a:schemeClr>
                </a:solidFill>
              </a:rPr>
              <a:t>Institutions must complete the OSRHE Program Review Form</a:t>
            </a:r>
          </a:p>
          <a:p>
            <a:pPr marL="914400" lvl="1" indent="-457200">
              <a:lnSpc>
                <a:spcPct val="110000"/>
              </a:lnSpc>
            </a:pPr>
            <a:r>
              <a:rPr lang="en-US" dirty="0">
                <a:solidFill>
                  <a:schemeClr val="tx1">
                    <a:lumMod val="50000"/>
                  </a:schemeClr>
                </a:solidFill>
              </a:rPr>
              <a:t>Program reviews are due by November 1</a:t>
            </a:r>
            <a:r>
              <a:rPr lang="en-US" baseline="30000" dirty="0">
                <a:solidFill>
                  <a:schemeClr val="tx1">
                    <a:lumMod val="50000"/>
                  </a:schemeClr>
                </a:solidFill>
              </a:rPr>
              <a:t>st</a:t>
            </a:r>
            <a:r>
              <a:rPr lang="en-US" dirty="0">
                <a:solidFill>
                  <a:schemeClr val="tx1">
                    <a:lumMod val="50000"/>
                  </a:schemeClr>
                </a:solidFill>
              </a:rPr>
              <a:t> each year</a:t>
            </a:r>
          </a:p>
        </p:txBody>
      </p:sp>
    </p:spTree>
    <p:extLst>
      <p:ext uri="{BB962C8B-B14F-4D97-AF65-F5344CB8AC3E}">
        <p14:creationId xmlns:p14="http://schemas.microsoft.com/office/powerpoint/2010/main" val="1527633099"/>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49E45B-8125-6820-7B99-F9FDA8AA7E0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4E323ED-C05B-675B-DFE0-0AC2BE5D540D}"/>
              </a:ext>
            </a:extLst>
          </p:cNvPr>
          <p:cNvSpPr>
            <a:spLocks noGrp="1"/>
          </p:cNvSpPr>
          <p:nvPr>
            <p:ph type="title"/>
          </p:nvPr>
        </p:nvSpPr>
        <p:spPr>
          <a:solidFill>
            <a:schemeClr val="accent3"/>
          </a:solidFill>
        </p:spPr>
        <p:txBody>
          <a:bodyPr>
            <a:normAutofit/>
          </a:bodyPr>
          <a:lstStyle/>
          <a:p>
            <a:pPr>
              <a:tabLst>
                <a:tab pos="1028700" algn="l"/>
              </a:tabLst>
            </a:pPr>
            <a:r>
              <a:rPr lang="en-US" sz="3200" dirty="0"/>
              <a:t>3.7	Academic program review</a:t>
            </a:r>
          </a:p>
        </p:txBody>
      </p:sp>
      <p:sp>
        <p:nvSpPr>
          <p:cNvPr id="3" name="Content Placeholder 2">
            <a:extLst>
              <a:ext uri="{FF2B5EF4-FFF2-40B4-BE49-F238E27FC236}">
                <a16:creationId xmlns:a16="http://schemas.microsoft.com/office/drawing/2014/main" id="{1EFDA4A9-8F66-EBB2-FA4B-F68598E7F436}"/>
              </a:ext>
            </a:extLst>
          </p:cNvPr>
          <p:cNvSpPr>
            <a:spLocks noGrp="1"/>
          </p:cNvSpPr>
          <p:nvPr>
            <p:ph idx="1"/>
          </p:nvPr>
        </p:nvSpPr>
        <p:spPr>
          <a:xfrm>
            <a:off x="122750" y="1793163"/>
            <a:ext cx="10424439" cy="4732174"/>
          </a:xfrm>
        </p:spPr>
        <p:txBody>
          <a:bodyPr>
            <a:normAutofit lnSpcReduction="10000"/>
          </a:bodyPr>
          <a:lstStyle/>
          <a:p>
            <a:pPr marL="457200" indent="-457200">
              <a:lnSpc>
                <a:spcPct val="100000"/>
              </a:lnSpc>
            </a:pPr>
            <a:r>
              <a:rPr lang="en-US" dirty="0">
                <a:solidFill>
                  <a:schemeClr val="tx1">
                    <a:lumMod val="50000"/>
                  </a:schemeClr>
                </a:solidFill>
              </a:rPr>
              <a:t>Academic Program Review Criteria</a:t>
            </a:r>
          </a:p>
          <a:p>
            <a:pPr>
              <a:lnSpc>
                <a:spcPct val="100000"/>
              </a:lnSpc>
            </a:pPr>
            <a:endParaRPr lang="en-US" sz="1600" dirty="0">
              <a:solidFill>
                <a:schemeClr val="tx1">
                  <a:lumMod val="50000"/>
                </a:schemeClr>
              </a:solidFill>
            </a:endParaRPr>
          </a:p>
          <a:p>
            <a:pPr marL="914400" lvl="1" indent="-457200">
              <a:lnSpc>
                <a:spcPct val="100000"/>
              </a:lnSpc>
            </a:pPr>
            <a:r>
              <a:rPr lang="en-US" dirty="0">
                <a:solidFill>
                  <a:schemeClr val="tx1">
                    <a:lumMod val="50000"/>
                  </a:schemeClr>
                </a:solidFill>
              </a:rPr>
              <a:t>Updated Program Review Form is coming!</a:t>
            </a:r>
          </a:p>
          <a:p>
            <a:pPr marL="914400" lvl="1" indent="-457200">
              <a:lnSpc>
                <a:spcPct val="100000"/>
              </a:lnSpc>
            </a:pPr>
            <a:r>
              <a:rPr lang="en-US" dirty="0">
                <a:solidFill>
                  <a:schemeClr val="tx1">
                    <a:lumMod val="50000"/>
                  </a:schemeClr>
                </a:solidFill>
              </a:rPr>
              <a:t>Review Criteria:</a:t>
            </a:r>
          </a:p>
          <a:p>
            <a:pPr marL="1371600" lvl="2" indent="-457200">
              <a:lnSpc>
                <a:spcPct val="100000"/>
              </a:lnSpc>
            </a:pPr>
            <a:r>
              <a:rPr lang="en-US" dirty="0">
                <a:solidFill>
                  <a:schemeClr val="tx1">
                    <a:lumMod val="50000"/>
                  </a:schemeClr>
                </a:solidFill>
              </a:rPr>
              <a:t>Program Objectives and Goals</a:t>
            </a:r>
          </a:p>
          <a:p>
            <a:pPr marL="1371600" lvl="2" indent="-457200">
              <a:lnSpc>
                <a:spcPct val="100000"/>
              </a:lnSpc>
            </a:pPr>
            <a:r>
              <a:rPr lang="en-US" dirty="0">
                <a:solidFill>
                  <a:schemeClr val="tx1">
                    <a:lumMod val="50000"/>
                  </a:schemeClr>
                </a:solidFill>
              </a:rPr>
              <a:t>Quality Indicators</a:t>
            </a:r>
          </a:p>
          <a:p>
            <a:pPr marL="1828800" lvl="3" indent="-457200">
              <a:lnSpc>
                <a:spcPct val="100000"/>
              </a:lnSpc>
            </a:pPr>
            <a:r>
              <a:rPr lang="en-US" dirty="0">
                <a:solidFill>
                  <a:schemeClr val="tx1">
                    <a:lumMod val="50000"/>
                  </a:schemeClr>
                </a:solidFill>
              </a:rPr>
              <a:t>Faculty credentials</a:t>
            </a:r>
          </a:p>
          <a:p>
            <a:pPr marL="1828800" lvl="3" indent="-457200">
              <a:lnSpc>
                <a:spcPct val="100000"/>
              </a:lnSpc>
            </a:pPr>
            <a:r>
              <a:rPr lang="en-US" dirty="0">
                <a:solidFill>
                  <a:schemeClr val="tx1">
                    <a:lumMod val="50000"/>
                  </a:schemeClr>
                </a:solidFill>
              </a:rPr>
              <a:t>Achievement of graduates</a:t>
            </a:r>
          </a:p>
          <a:p>
            <a:pPr marL="1828800" lvl="3" indent="-457200">
              <a:lnSpc>
                <a:spcPct val="100000"/>
              </a:lnSpc>
            </a:pPr>
            <a:r>
              <a:rPr lang="en-US" dirty="0">
                <a:solidFill>
                  <a:schemeClr val="tx1">
                    <a:lumMod val="50000"/>
                  </a:schemeClr>
                </a:solidFill>
              </a:rPr>
              <a:t>Programmatic accreditation or industry standards</a:t>
            </a:r>
          </a:p>
          <a:p>
            <a:pPr marL="1828800" lvl="3" indent="-457200">
              <a:lnSpc>
                <a:spcPct val="100000"/>
              </a:lnSpc>
            </a:pPr>
            <a:r>
              <a:rPr lang="en-US" dirty="0">
                <a:solidFill>
                  <a:schemeClr val="tx1">
                    <a:lumMod val="50000"/>
                  </a:schemeClr>
                </a:solidFill>
              </a:rPr>
              <a:t>Student achievement</a:t>
            </a:r>
          </a:p>
          <a:p>
            <a:pPr marL="1828800" lvl="3" indent="-457200">
              <a:lnSpc>
                <a:spcPct val="100000"/>
              </a:lnSpc>
            </a:pPr>
            <a:r>
              <a:rPr lang="en-US" dirty="0">
                <a:solidFill>
                  <a:schemeClr val="tx1">
                    <a:lumMod val="50000"/>
                  </a:schemeClr>
                </a:solidFill>
              </a:rPr>
              <a:t>Academic Resources</a:t>
            </a:r>
          </a:p>
          <a:p>
            <a:pPr marL="1371600" lvl="2" indent="-457200">
              <a:lnSpc>
                <a:spcPct val="100000"/>
              </a:lnSpc>
            </a:pPr>
            <a:r>
              <a:rPr lang="en-US" dirty="0">
                <a:solidFill>
                  <a:schemeClr val="tx1">
                    <a:lumMod val="50000"/>
                  </a:schemeClr>
                </a:solidFill>
              </a:rPr>
              <a:t>Minimum Productivity Indicators</a:t>
            </a:r>
          </a:p>
          <a:p>
            <a:pPr marL="1371600" lvl="2" indent="-457200">
              <a:lnSpc>
                <a:spcPct val="100000"/>
              </a:lnSpc>
            </a:pPr>
            <a:r>
              <a:rPr lang="en-US" dirty="0">
                <a:solidFill>
                  <a:schemeClr val="tx1">
                    <a:lumMod val="50000"/>
                  </a:schemeClr>
                </a:solidFill>
              </a:rPr>
              <a:t>Quantitative Measures</a:t>
            </a:r>
          </a:p>
          <a:p>
            <a:pPr lvl="2"/>
            <a:endParaRPr lang="en-US" dirty="0"/>
          </a:p>
        </p:txBody>
      </p:sp>
    </p:spTree>
    <p:extLst>
      <p:ext uri="{BB962C8B-B14F-4D97-AF65-F5344CB8AC3E}">
        <p14:creationId xmlns:p14="http://schemas.microsoft.com/office/powerpoint/2010/main" val="15409931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5E4C45-C072-203E-5191-28CF0046DD00}"/>
              </a:ext>
            </a:extLst>
          </p:cNvPr>
          <p:cNvSpPr>
            <a:spLocks noGrp="1"/>
          </p:cNvSpPr>
          <p:nvPr>
            <p:ph type="title"/>
          </p:nvPr>
        </p:nvSpPr>
        <p:spPr/>
        <p:txBody>
          <a:bodyPr>
            <a:normAutofit/>
          </a:bodyPr>
          <a:lstStyle/>
          <a:p>
            <a:r>
              <a:rPr lang="en-US" sz="3200" dirty="0"/>
              <a:t>Advisory councils to the state regents</a:t>
            </a:r>
          </a:p>
        </p:txBody>
      </p:sp>
      <p:grpSp>
        <p:nvGrpSpPr>
          <p:cNvPr id="3" name="Group 2">
            <a:extLst>
              <a:ext uri="{FF2B5EF4-FFF2-40B4-BE49-F238E27FC236}">
                <a16:creationId xmlns:a16="http://schemas.microsoft.com/office/drawing/2014/main" id="{BEA3EFC4-C608-4F8A-3E76-1AB8B461EC52}"/>
              </a:ext>
            </a:extLst>
          </p:cNvPr>
          <p:cNvGrpSpPr/>
          <p:nvPr/>
        </p:nvGrpSpPr>
        <p:grpSpPr>
          <a:xfrm>
            <a:off x="1825728" y="2100026"/>
            <a:ext cx="8127215" cy="3782188"/>
            <a:chOff x="1825728" y="2100026"/>
            <a:chExt cx="8127215" cy="3782188"/>
          </a:xfrm>
        </p:grpSpPr>
        <p:sp>
          <p:nvSpPr>
            <p:cNvPr id="4" name="Freeform: Shape 3">
              <a:extLst>
                <a:ext uri="{FF2B5EF4-FFF2-40B4-BE49-F238E27FC236}">
                  <a16:creationId xmlns:a16="http://schemas.microsoft.com/office/drawing/2014/main" id="{AFDF2936-842A-02CF-4E00-344D5486FA64}"/>
                </a:ext>
              </a:extLst>
            </p:cNvPr>
            <p:cNvSpPr/>
            <p:nvPr/>
          </p:nvSpPr>
          <p:spPr>
            <a:xfrm>
              <a:off x="8061849" y="2122983"/>
              <a:ext cx="1891094" cy="1134656"/>
            </a:xfrm>
            <a:custGeom>
              <a:avLst/>
              <a:gdLst>
                <a:gd name="csX0" fmla="*/ 0 w 1891094"/>
                <a:gd name="csY0" fmla="*/ 0 h 1134656"/>
                <a:gd name="csX1" fmla="*/ 1891094 w 1891094"/>
                <a:gd name="csY1" fmla="*/ 0 h 1134656"/>
                <a:gd name="csX2" fmla="*/ 1891094 w 1891094"/>
                <a:gd name="csY2" fmla="*/ 1134656 h 1134656"/>
                <a:gd name="csX3" fmla="*/ 0 w 1891094"/>
                <a:gd name="csY3" fmla="*/ 1134656 h 1134656"/>
                <a:gd name="csX4" fmla="*/ 0 w 1891094"/>
                <a:gd name="csY4" fmla="*/ 0 h 1134656"/>
              </a:gdLst>
              <a:ahLst/>
              <a:cxnLst>
                <a:cxn ang="0">
                  <a:pos x="csX0" y="csY0"/>
                </a:cxn>
                <a:cxn ang="0">
                  <a:pos x="csX1" y="csY1"/>
                </a:cxn>
                <a:cxn ang="0">
                  <a:pos x="csX2" y="csY2"/>
                </a:cxn>
                <a:cxn ang="0">
                  <a:pos x="csX3" y="csY3"/>
                </a:cxn>
                <a:cxn ang="0">
                  <a:pos x="csX4" y="csY4"/>
                </a:cxn>
              </a:cxnLst>
              <a:rect l="l" t="t" r="r" b="b"/>
              <a:pathLst>
                <a:path w="1891094" h="1134656">
                  <a:moveTo>
                    <a:pt x="0" y="0"/>
                  </a:moveTo>
                  <a:lnTo>
                    <a:pt x="1891094" y="0"/>
                  </a:lnTo>
                  <a:lnTo>
                    <a:pt x="1891094" y="1134656"/>
                  </a:lnTo>
                  <a:lnTo>
                    <a:pt x="0" y="1134656"/>
                  </a:lnTo>
                  <a:lnTo>
                    <a:pt x="0" y="0"/>
                  </a:ln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Council of Presidents</a:t>
              </a:r>
            </a:p>
          </p:txBody>
        </p:sp>
        <p:sp>
          <p:nvSpPr>
            <p:cNvPr id="5" name="Freeform: Shape 4">
              <a:extLst>
                <a:ext uri="{FF2B5EF4-FFF2-40B4-BE49-F238E27FC236}">
                  <a16:creationId xmlns:a16="http://schemas.microsoft.com/office/drawing/2014/main" id="{5B3C684A-65D6-438F-C8A7-6BED168C5249}"/>
                </a:ext>
              </a:extLst>
            </p:cNvPr>
            <p:cNvSpPr/>
            <p:nvPr/>
          </p:nvSpPr>
          <p:spPr>
            <a:xfrm>
              <a:off x="3905932" y="2100026"/>
              <a:ext cx="1891094" cy="1134656"/>
            </a:xfrm>
            <a:custGeom>
              <a:avLst/>
              <a:gdLst>
                <a:gd name="csX0" fmla="*/ 0 w 1891094"/>
                <a:gd name="csY0" fmla="*/ 0 h 1134656"/>
                <a:gd name="csX1" fmla="*/ 1891094 w 1891094"/>
                <a:gd name="csY1" fmla="*/ 0 h 1134656"/>
                <a:gd name="csX2" fmla="*/ 1891094 w 1891094"/>
                <a:gd name="csY2" fmla="*/ 1134656 h 1134656"/>
                <a:gd name="csX3" fmla="*/ 0 w 1891094"/>
                <a:gd name="csY3" fmla="*/ 1134656 h 1134656"/>
                <a:gd name="csX4" fmla="*/ 0 w 1891094"/>
                <a:gd name="csY4" fmla="*/ 0 h 1134656"/>
              </a:gdLst>
              <a:ahLst/>
              <a:cxnLst>
                <a:cxn ang="0">
                  <a:pos x="csX0" y="csY0"/>
                </a:cxn>
                <a:cxn ang="0">
                  <a:pos x="csX1" y="csY1"/>
                </a:cxn>
                <a:cxn ang="0">
                  <a:pos x="csX2" y="csY2"/>
                </a:cxn>
                <a:cxn ang="0">
                  <a:pos x="csX3" y="csY3"/>
                </a:cxn>
                <a:cxn ang="0">
                  <a:pos x="csX4" y="csY4"/>
                </a:cxn>
              </a:cxnLst>
              <a:rect l="l" t="t" r="r" b="b"/>
              <a:pathLst>
                <a:path w="1891094" h="1134656">
                  <a:moveTo>
                    <a:pt x="0" y="0"/>
                  </a:moveTo>
                  <a:lnTo>
                    <a:pt x="1891094" y="0"/>
                  </a:lnTo>
                  <a:lnTo>
                    <a:pt x="1891094" y="1134656"/>
                  </a:lnTo>
                  <a:lnTo>
                    <a:pt x="0" y="1134656"/>
                  </a:lnTo>
                  <a:lnTo>
                    <a:pt x="0" y="0"/>
                  </a:ln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Council on Instruction</a:t>
              </a:r>
              <a:endParaRPr lang="en-US" sz="1800" kern="1200" dirty="0"/>
            </a:p>
          </p:txBody>
        </p:sp>
        <p:sp>
          <p:nvSpPr>
            <p:cNvPr id="6" name="Freeform: Shape 5">
              <a:extLst>
                <a:ext uri="{FF2B5EF4-FFF2-40B4-BE49-F238E27FC236}">
                  <a16:creationId xmlns:a16="http://schemas.microsoft.com/office/drawing/2014/main" id="{EB95C3D6-6CBE-9E63-3AC9-0B2353891445}"/>
                </a:ext>
              </a:extLst>
            </p:cNvPr>
            <p:cNvSpPr/>
            <p:nvPr/>
          </p:nvSpPr>
          <p:spPr>
            <a:xfrm>
              <a:off x="5986136" y="2100026"/>
              <a:ext cx="1891094" cy="1134656"/>
            </a:xfrm>
            <a:custGeom>
              <a:avLst/>
              <a:gdLst>
                <a:gd name="csX0" fmla="*/ 0 w 1891094"/>
                <a:gd name="csY0" fmla="*/ 0 h 1134656"/>
                <a:gd name="csX1" fmla="*/ 1891094 w 1891094"/>
                <a:gd name="csY1" fmla="*/ 0 h 1134656"/>
                <a:gd name="csX2" fmla="*/ 1891094 w 1891094"/>
                <a:gd name="csY2" fmla="*/ 1134656 h 1134656"/>
                <a:gd name="csX3" fmla="*/ 0 w 1891094"/>
                <a:gd name="csY3" fmla="*/ 1134656 h 1134656"/>
                <a:gd name="csX4" fmla="*/ 0 w 1891094"/>
                <a:gd name="csY4" fmla="*/ 0 h 1134656"/>
              </a:gdLst>
              <a:ahLst/>
              <a:cxnLst>
                <a:cxn ang="0">
                  <a:pos x="csX0" y="csY0"/>
                </a:cxn>
                <a:cxn ang="0">
                  <a:pos x="csX1" y="csY1"/>
                </a:cxn>
                <a:cxn ang="0">
                  <a:pos x="csX2" y="csY2"/>
                </a:cxn>
                <a:cxn ang="0">
                  <a:pos x="csX3" y="csY3"/>
                </a:cxn>
                <a:cxn ang="0">
                  <a:pos x="csX4" y="csY4"/>
                </a:cxn>
              </a:cxnLst>
              <a:rect l="l" t="t" r="r" b="b"/>
              <a:pathLst>
                <a:path w="1891094" h="1134656">
                  <a:moveTo>
                    <a:pt x="0" y="0"/>
                  </a:moveTo>
                  <a:lnTo>
                    <a:pt x="1891094" y="0"/>
                  </a:lnTo>
                  <a:lnTo>
                    <a:pt x="1891094" y="1134656"/>
                  </a:lnTo>
                  <a:lnTo>
                    <a:pt x="0" y="1134656"/>
                  </a:lnTo>
                  <a:lnTo>
                    <a:pt x="0" y="0"/>
                  </a:ln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Council on Student Affairs</a:t>
              </a:r>
            </a:p>
          </p:txBody>
        </p:sp>
        <p:sp>
          <p:nvSpPr>
            <p:cNvPr id="7" name="Freeform: Shape 6">
              <a:extLst>
                <a:ext uri="{FF2B5EF4-FFF2-40B4-BE49-F238E27FC236}">
                  <a16:creationId xmlns:a16="http://schemas.microsoft.com/office/drawing/2014/main" id="{8BC0E9FB-BDFA-6538-51D7-FF52E5B84F63}"/>
                </a:ext>
              </a:extLst>
            </p:cNvPr>
            <p:cNvSpPr/>
            <p:nvPr/>
          </p:nvSpPr>
          <p:spPr>
            <a:xfrm>
              <a:off x="1827974" y="2122983"/>
              <a:ext cx="1891094" cy="1134656"/>
            </a:xfrm>
            <a:custGeom>
              <a:avLst/>
              <a:gdLst>
                <a:gd name="csX0" fmla="*/ 0 w 1891094"/>
                <a:gd name="csY0" fmla="*/ 0 h 1134656"/>
                <a:gd name="csX1" fmla="*/ 1891094 w 1891094"/>
                <a:gd name="csY1" fmla="*/ 0 h 1134656"/>
                <a:gd name="csX2" fmla="*/ 1891094 w 1891094"/>
                <a:gd name="csY2" fmla="*/ 1134656 h 1134656"/>
                <a:gd name="csX3" fmla="*/ 0 w 1891094"/>
                <a:gd name="csY3" fmla="*/ 1134656 h 1134656"/>
                <a:gd name="csX4" fmla="*/ 0 w 1891094"/>
                <a:gd name="csY4" fmla="*/ 0 h 1134656"/>
              </a:gdLst>
              <a:ahLst/>
              <a:cxnLst>
                <a:cxn ang="0">
                  <a:pos x="csX0" y="csY0"/>
                </a:cxn>
                <a:cxn ang="0">
                  <a:pos x="csX1" y="csY1"/>
                </a:cxn>
                <a:cxn ang="0">
                  <a:pos x="csX2" y="csY2"/>
                </a:cxn>
                <a:cxn ang="0">
                  <a:pos x="csX3" y="csY3"/>
                </a:cxn>
                <a:cxn ang="0">
                  <a:pos x="csX4" y="csY4"/>
                </a:cxn>
              </a:cxnLst>
              <a:rect l="l" t="t" r="r" b="b"/>
              <a:pathLst>
                <a:path w="1891094" h="1134656">
                  <a:moveTo>
                    <a:pt x="0" y="0"/>
                  </a:moveTo>
                  <a:lnTo>
                    <a:pt x="1891094" y="0"/>
                  </a:lnTo>
                  <a:lnTo>
                    <a:pt x="1891094" y="1134656"/>
                  </a:lnTo>
                  <a:lnTo>
                    <a:pt x="0" y="1134656"/>
                  </a:lnTo>
                  <a:lnTo>
                    <a:pt x="0" y="0"/>
                  </a:lnTo>
                  <a:close/>
                </a:path>
              </a:pathLst>
            </a:custGeom>
            <a:solidFill>
              <a:srgbClr val="004E9A"/>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Oklahoma Student Advisory Council</a:t>
              </a:r>
            </a:p>
          </p:txBody>
        </p:sp>
        <p:sp>
          <p:nvSpPr>
            <p:cNvPr id="8" name="Freeform: Shape 7">
              <a:extLst>
                <a:ext uri="{FF2B5EF4-FFF2-40B4-BE49-F238E27FC236}">
                  <a16:creationId xmlns:a16="http://schemas.microsoft.com/office/drawing/2014/main" id="{B3981563-BF11-1D0E-EE32-3FF1E42112BD}"/>
                </a:ext>
              </a:extLst>
            </p:cNvPr>
            <p:cNvSpPr/>
            <p:nvPr/>
          </p:nvSpPr>
          <p:spPr>
            <a:xfrm>
              <a:off x="7120792" y="3423792"/>
              <a:ext cx="1891094" cy="1134656"/>
            </a:xfrm>
            <a:custGeom>
              <a:avLst/>
              <a:gdLst>
                <a:gd name="csX0" fmla="*/ 0 w 1891094"/>
                <a:gd name="csY0" fmla="*/ 0 h 1134656"/>
                <a:gd name="csX1" fmla="*/ 1891094 w 1891094"/>
                <a:gd name="csY1" fmla="*/ 0 h 1134656"/>
                <a:gd name="csX2" fmla="*/ 1891094 w 1891094"/>
                <a:gd name="csY2" fmla="*/ 1134656 h 1134656"/>
                <a:gd name="csX3" fmla="*/ 0 w 1891094"/>
                <a:gd name="csY3" fmla="*/ 1134656 h 1134656"/>
                <a:gd name="csX4" fmla="*/ 0 w 1891094"/>
                <a:gd name="csY4" fmla="*/ 0 h 1134656"/>
              </a:gdLst>
              <a:ahLst/>
              <a:cxnLst>
                <a:cxn ang="0">
                  <a:pos x="csX0" y="csY0"/>
                </a:cxn>
                <a:cxn ang="0">
                  <a:pos x="csX1" y="csY1"/>
                </a:cxn>
                <a:cxn ang="0">
                  <a:pos x="csX2" y="csY2"/>
                </a:cxn>
                <a:cxn ang="0">
                  <a:pos x="csX3" y="csY3"/>
                </a:cxn>
                <a:cxn ang="0">
                  <a:pos x="csX4" y="csY4"/>
                </a:cxn>
              </a:cxnLst>
              <a:rect l="l" t="t" r="r" b="b"/>
              <a:pathLst>
                <a:path w="1891094" h="1134656">
                  <a:moveTo>
                    <a:pt x="0" y="0"/>
                  </a:moveTo>
                  <a:lnTo>
                    <a:pt x="1891094" y="0"/>
                  </a:lnTo>
                  <a:lnTo>
                    <a:pt x="1891094" y="1134656"/>
                  </a:lnTo>
                  <a:lnTo>
                    <a:pt x="0" y="1134656"/>
                  </a:lnTo>
                  <a:lnTo>
                    <a:pt x="0" y="0"/>
                  </a:ln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Faculty Advisory Council</a:t>
              </a:r>
            </a:p>
          </p:txBody>
        </p:sp>
        <p:sp>
          <p:nvSpPr>
            <p:cNvPr id="9" name="Freeform: Shape 8">
              <a:extLst>
                <a:ext uri="{FF2B5EF4-FFF2-40B4-BE49-F238E27FC236}">
                  <a16:creationId xmlns:a16="http://schemas.microsoft.com/office/drawing/2014/main" id="{8793E3EA-152D-83FA-2CBC-CC2991E1DA7F}"/>
                </a:ext>
              </a:extLst>
            </p:cNvPr>
            <p:cNvSpPr/>
            <p:nvPr/>
          </p:nvSpPr>
          <p:spPr>
            <a:xfrm>
              <a:off x="2771276" y="3423792"/>
              <a:ext cx="1891094" cy="1134656"/>
            </a:xfrm>
            <a:custGeom>
              <a:avLst/>
              <a:gdLst>
                <a:gd name="csX0" fmla="*/ 0 w 1891094"/>
                <a:gd name="csY0" fmla="*/ 0 h 1134656"/>
                <a:gd name="csX1" fmla="*/ 1891094 w 1891094"/>
                <a:gd name="csY1" fmla="*/ 0 h 1134656"/>
                <a:gd name="csX2" fmla="*/ 1891094 w 1891094"/>
                <a:gd name="csY2" fmla="*/ 1134656 h 1134656"/>
                <a:gd name="csX3" fmla="*/ 0 w 1891094"/>
                <a:gd name="csY3" fmla="*/ 1134656 h 1134656"/>
                <a:gd name="csX4" fmla="*/ 0 w 1891094"/>
                <a:gd name="csY4" fmla="*/ 0 h 1134656"/>
              </a:gdLst>
              <a:ahLst/>
              <a:cxnLst>
                <a:cxn ang="0">
                  <a:pos x="csX0" y="csY0"/>
                </a:cxn>
                <a:cxn ang="0">
                  <a:pos x="csX1" y="csY1"/>
                </a:cxn>
                <a:cxn ang="0">
                  <a:pos x="csX2" y="csY2"/>
                </a:cxn>
                <a:cxn ang="0">
                  <a:pos x="csX3" y="csY3"/>
                </a:cxn>
                <a:cxn ang="0">
                  <a:pos x="csX4" y="csY4"/>
                </a:cxn>
              </a:cxnLst>
              <a:rect l="l" t="t" r="r" b="b"/>
              <a:pathLst>
                <a:path w="1891094" h="1134656">
                  <a:moveTo>
                    <a:pt x="0" y="0"/>
                  </a:moveTo>
                  <a:lnTo>
                    <a:pt x="1891094" y="0"/>
                  </a:lnTo>
                  <a:lnTo>
                    <a:pt x="1891094" y="1134656"/>
                  </a:lnTo>
                  <a:lnTo>
                    <a:pt x="0" y="1134656"/>
                  </a:lnTo>
                  <a:lnTo>
                    <a:pt x="0" y="0"/>
                  </a:lnTo>
                  <a:close/>
                </a:path>
              </a:pathLst>
            </a:custGeom>
            <a:solidFill>
              <a:schemeClr val="accent3"/>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Communicators Council</a:t>
              </a:r>
            </a:p>
          </p:txBody>
        </p:sp>
        <p:sp>
          <p:nvSpPr>
            <p:cNvPr id="10" name="Freeform: Shape 9">
              <a:extLst>
                <a:ext uri="{FF2B5EF4-FFF2-40B4-BE49-F238E27FC236}">
                  <a16:creationId xmlns:a16="http://schemas.microsoft.com/office/drawing/2014/main" id="{3550C3EB-6797-D599-9DBE-781DE3B565B0}"/>
                </a:ext>
              </a:extLst>
            </p:cNvPr>
            <p:cNvSpPr/>
            <p:nvPr/>
          </p:nvSpPr>
          <p:spPr>
            <a:xfrm>
              <a:off x="1825728" y="4744986"/>
              <a:ext cx="1891094" cy="1134656"/>
            </a:xfrm>
            <a:custGeom>
              <a:avLst/>
              <a:gdLst>
                <a:gd name="csX0" fmla="*/ 0 w 1891094"/>
                <a:gd name="csY0" fmla="*/ 0 h 1134656"/>
                <a:gd name="csX1" fmla="*/ 1891094 w 1891094"/>
                <a:gd name="csY1" fmla="*/ 0 h 1134656"/>
                <a:gd name="csX2" fmla="*/ 1891094 w 1891094"/>
                <a:gd name="csY2" fmla="*/ 1134656 h 1134656"/>
                <a:gd name="csX3" fmla="*/ 0 w 1891094"/>
                <a:gd name="csY3" fmla="*/ 1134656 h 1134656"/>
                <a:gd name="csX4" fmla="*/ 0 w 1891094"/>
                <a:gd name="csY4" fmla="*/ 0 h 1134656"/>
              </a:gdLst>
              <a:ahLst/>
              <a:cxnLst>
                <a:cxn ang="0">
                  <a:pos x="csX0" y="csY0"/>
                </a:cxn>
                <a:cxn ang="0">
                  <a:pos x="csX1" y="csY1"/>
                </a:cxn>
                <a:cxn ang="0">
                  <a:pos x="csX2" y="csY2"/>
                </a:cxn>
                <a:cxn ang="0">
                  <a:pos x="csX3" y="csY3"/>
                </a:cxn>
                <a:cxn ang="0">
                  <a:pos x="csX4" y="csY4"/>
                </a:cxn>
              </a:cxnLst>
              <a:rect l="l" t="t" r="r" b="b"/>
              <a:pathLst>
                <a:path w="1891094" h="1134656">
                  <a:moveTo>
                    <a:pt x="0" y="0"/>
                  </a:moveTo>
                  <a:lnTo>
                    <a:pt x="1891094" y="0"/>
                  </a:lnTo>
                  <a:lnTo>
                    <a:pt x="1891094" y="1134656"/>
                  </a:lnTo>
                  <a:lnTo>
                    <a:pt x="0" y="1134656"/>
                  </a:lnTo>
                  <a:lnTo>
                    <a:pt x="0" y="0"/>
                  </a:lnTo>
                  <a:close/>
                </a:path>
              </a:pathLst>
            </a:custGeom>
            <a:solidFill>
              <a:srgbClr val="004E9A"/>
            </a:solidFill>
          </p:spPr>
          <p:style>
            <a:lnRef idx="2">
              <a:schemeClr val="lt1">
                <a:hueOff val="0"/>
                <a:satOff val="0"/>
                <a:lumOff val="0"/>
                <a:alphaOff val="0"/>
              </a:schemeClr>
            </a:lnRef>
            <a:fillRef idx="1">
              <a:scrgbClr r="0" g="0" b="0"/>
            </a:fillRef>
            <a:effectRef idx="0">
              <a:schemeClr val="accent3">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Council of Business Officers</a:t>
              </a:r>
            </a:p>
          </p:txBody>
        </p:sp>
        <p:sp>
          <p:nvSpPr>
            <p:cNvPr id="11" name="Freeform: Shape 10">
              <a:extLst>
                <a:ext uri="{FF2B5EF4-FFF2-40B4-BE49-F238E27FC236}">
                  <a16:creationId xmlns:a16="http://schemas.microsoft.com/office/drawing/2014/main" id="{3D02EB49-2491-AACE-11AA-B7A5F8372F15}"/>
                </a:ext>
              </a:extLst>
            </p:cNvPr>
            <p:cNvSpPr/>
            <p:nvPr/>
          </p:nvSpPr>
          <p:spPr>
            <a:xfrm>
              <a:off x="8061849" y="4724601"/>
              <a:ext cx="1891094" cy="1134656"/>
            </a:xfrm>
            <a:custGeom>
              <a:avLst/>
              <a:gdLst>
                <a:gd name="csX0" fmla="*/ 0 w 1891094"/>
                <a:gd name="csY0" fmla="*/ 0 h 1134656"/>
                <a:gd name="csX1" fmla="*/ 1891094 w 1891094"/>
                <a:gd name="csY1" fmla="*/ 0 h 1134656"/>
                <a:gd name="csX2" fmla="*/ 1891094 w 1891094"/>
                <a:gd name="csY2" fmla="*/ 1134656 h 1134656"/>
                <a:gd name="csX3" fmla="*/ 0 w 1891094"/>
                <a:gd name="csY3" fmla="*/ 1134656 h 1134656"/>
                <a:gd name="csX4" fmla="*/ 0 w 1891094"/>
                <a:gd name="csY4" fmla="*/ 0 h 1134656"/>
              </a:gdLst>
              <a:ahLst/>
              <a:cxnLst>
                <a:cxn ang="0">
                  <a:pos x="csX0" y="csY0"/>
                </a:cxn>
                <a:cxn ang="0">
                  <a:pos x="csX1" y="csY1"/>
                </a:cxn>
                <a:cxn ang="0">
                  <a:pos x="csX2" y="csY2"/>
                </a:cxn>
                <a:cxn ang="0">
                  <a:pos x="csX3" y="csY3"/>
                </a:cxn>
                <a:cxn ang="0">
                  <a:pos x="csX4" y="csY4"/>
                </a:cxn>
              </a:cxnLst>
              <a:rect l="l" t="t" r="r" b="b"/>
              <a:pathLst>
                <a:path w="1891094" h="1134656">
                  <a:moveTo>
                    <a:pt x="0" y="0"/>
                  </a:moveTo>
                  <a:lnTo>
                    <a:pt x="1891094" y="0"/>
                  </a:lnTo>
                  <a:lnTo>
                    <a:pt x="1891094" y="1134656"/>
                  </a:lnTo>
                  <a:lnTo>
                    <a:pt x="0" y="1134656"/>
                  </a:lnTo>
                  <a:lnTo>
                    <a:pt x="0" y="0"/>
                  </a:lnTo>
                  <a:close/>
                </a:path>
              </a:pathLst>
            </a:custGeom>
            <a:solidFill>
              <a:schemeClr val="accent6"/>
            </a:solidFill>
          </p:spPr>
          <p:style>
            <a:lnRef idx="2">
              <a:schemeClr val="lt1">
                <a:hueOff val="0"/>
                <a:satOff val="0"/>
                <a:lumOff val="0"/>
                <a:alphaOff val="0"/>
              </a:schemeClr>
            </a:lnRef>
            <a:fillRef idx="1">
              <a:scrgbClr r="0" g="0" b="0"/>
            </a:fillRef>
            <a:effectRef idx="0">
              <a:schemeClr val="accent4">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Economic Development Council</a:t>
              </a:r>
            </a:p>
          </p:txBody>
        </p:sp>
        <p:sp>
          <p:nvSpPr>
            <p:cNvPr id="12" name="Freeform: Shape 11">
              <a:extLst>
                <a:ext uri="{FF2B5EF4-FFF2-40B4-BE49-F238E27FC236}">
                  <a16:creationId xmlns:a16="http://schemas.microsoft.com/office/drawing/2014/main" id="{B1D2EB33-F655-4FD8-71B1-6332B98BF2B0}"/>
                </a:ext>
              </a:extLst>
            </p:cNvPr>
            <p:cNvSpPr/>
            <p:nvPr/>
          </p:nvSpPr>
          <p:spPr>
            <a:xfrm>
              <a:off x="3905932" y="4744986"/>
              <a:ext cx="1891094" cy="1134656"/>
            </a:xfrm>
            <a:custGeom>
              <a:avLst/>
              <a:gdLst>
                <a:gd name="csX0" fmla="*/ 0 w 1891094"/>
                <a:gd name="csY0" fmla="*/ 0 h 1134656"/>
                <a:gd name="csX1" fmla="*/ 1891094 w 1891094"/>
                <a:gd name="csY1" fmla="*/ 0 h 1134656"/>
                <a:gd name="csX2" fmla="*/ 1891094 w 1891094"/>
                <a:gd name="csY2" fmla="*/ 1134656 h 1134656"/>
                <a:gd name="csX3" fmla="*/ 0 w 1891094"/>
                <a:gd name="csY3" fmla="*/ 1134656 h 1134656"/>
                <a:gd name="csX4" fmla="*/ 0 w 1891094"/>
                <a:gd name="csY4" fmla="*/ 0 h 1134656"/>
              </a:gdLst>
              <a:ahLst/>
              <a:cxnLst>
                <a:cxn ang="0">
                  <a:pos x="csX0" y="csY0"/>
                </a:cxn>
                <a:cxn ang="0">
                  <a:pos x="csX1" y="csY1"/>
                </a:cxn>
                <a:cxn ang="0">
                  <a:pos x="csX2" y="csY2"/>
                </a:cxn>
                <a:cxn ang="0">
                  <a:pos x="csX3" y="csY3"/>
                </a:cxn>
                <a:cxn ang="0">
                  <a:pos x="csX4" y="csY4"/>
                </a:cxn>
              </a:cxnLst>
              <a:rect l="l" t="t" r="r" b="b"/>
              <a:pathLst>
                <a:path w="1891094" h="1134656">
                  <a:moveTo>
                    <a:pt x="0" y="0"/>
                  </a:moveTo>
                  <a:lnTo>
                    <a:pt x="1891094" y="0"/>
                  </a:lnTo>
                  <a:lnTo>
                    <a:pt x="1891094" y="1134656"/>
                  </a:lnTo>
                  <a:lnTo>
                    <a:pt x="0" y="1134656"/>
                  </a:lnTo>
                  <a:lnTo>
                    <a:pt x="0" y="0"/>
                  </a:lnTo>
                  <a:close/>
                </a:path>
              </a:pathLst>
            </a:custGeom>
            <a:solidFill>
              <a:schemeClr val="accent3"/>
            </a:solidFill>
          </p:spPr>
          <p:style>
            <a:lnRef idx="2">
              <a:schemeClr val="lt1">
                <a:hueOff val="0"/>
                <a:satOff val="0"/>
                <a:lumOff val="0"/>
                <a:alphaOff val="0"/>
              </a:schemeClr>
            </a:lnRef>
            <a:fillRef idx="1">
              <a:scrgbClr r="0" g="0" b="0"/>
            </a:fillRef>
            <a:effectRef idx="0">
              <a:schemeClr val="accent5">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Career Council</a:t>
              </a:r>
            </a:p>
          </p:txBody>
        </p:sp>
        <p:sp>
          <p:nvSpPr>
            <p:cNvPr id="13" name="Freeform: Shape 12">
              <a:extLst>
                <a:ext uri="{FF2B5EF4-FFF2-40B4-BE49-F238E27FC236}">
                  <a16:creationId xmlns:a16="http://schemas.microsoft.com/office/drawing/2014/main" id="{17BEB115-0460-6A7F-2289-B6337F75B739}"/>
                </a:ext>
              </a:extLst>
            </p:cNvPr>
            <p:cNvSpPr/>
            <p:nvPr/>
          </p:nvSpPr>
          <p:spPr>
            <a:xfrm>
              <a:off x="5986136" y="4747558"/>
              <a:ext cx="1891094" cy="1134656"/>
            </a:xfrm>
            <a:custGeom>
              <a:avLst/>
              <a:gdLst>
                <a:gd name="csX0" fmla="*/ 0 w 1891094"/>
                <a:gd name="csY0" fmla="*/ 0 h 1134656"/>
                <a:gd name="csX1" fmla="*/ 1891094 w 1891094"/>
                <a:gd name="csY1" fmla="*/ 0 h 1134656"/>
                <a:gd name="csX2" fmla="*/ 1891094 w 1891094"/>
                <a:gd name="csY2" fmla="*/ 1134656 h 1134656"/>
                <a:gd name="csX3" fmla="*/ 0 w 1891094"/>
                <a:gd name="csY3" fmla="*/ 1134656 h 1134656"/>
                <a:gd name="csX4" fmla="*/ 0 w 1891094"/>
                <a:gd name="csY4" fmla="*/ 0 h 1134656"/>
              </a:gdLst>
              <a:ahLst/>
              <a:cxnLst>
                <a:cxn ang="0">
                  <a:pos x="csX0" y="csY0"/>
                </a:cxn>
                <a:cxn ang="0">
                  <a:pos x="csX1" y="csY1"/>
                </a:cxn>
                <a:cxn ang="0">
                  <a:pos x="csX2" y="csY2"/>
                </a:cxn>
                <a:cxn ang="0">
                  <a:pos x="csX3" y="csY3"/>
                </a:cxn>
                <a:cxn ang="0">
                  <a:pos x="csX4" y="csY4"/>
                </a:cxn>
              </a:cxnLst>
              <a:rect l="l" t="t" r="r" b="b"/>
              <a:pathLst>
                <a:path w="1891094" h="1134656">
                  <a:moveTo>
                    <a:pt x="0" y="0"/>
                  </a:moveTo>
                  <a:lnTo>
                    <a:pt x="1891094" y="0"/>
                  </a:lnTo>
                  <a:lnTo>
                    <a:pt x="1891094" y="1134656"/>
                  </a:lnTo>
                  <a:lnTo>
                    <a:pt x="0" y="1134656"/>
                  </a:lnTo>
                  <a:lnTo>
                    <a:pt x="0" y="0"/>
                  </a:lnTo>
                  <a:close/>
                </a:path>
              </a:pathLst>
            </a:custGeom>
            <a:solidFill>
              <a:schemeClr val="accent4"/>
            </a:solidFill>
          </p:spPr>
          <p:style>
            <a:lnRef idx="2">
              <a:schemeClr val="lt1">
                <a:hueOff val="0"/>
                <a:satOff val="0"/>
                <a:lumOff val="0"/>
                <a:alphaOff val="0"/>
              </a:schemeClr>
            </a:lnRef>
            <a:fillRef idx="1">
              <a:scrgbClr r="0" g="0" b="0"/>
            </a:fillRef>
            <a:effectRef idx="0">
              <a:schemeClr val="accent6">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Council on Information Technology</a:t>
              </a:r>
            </a:p>
          </p:txBody>
        </p:sp>
        <p:sp>
          <p:nvSpPr>
            <p:cNvPr id="14" name="Freeform: Shape 13">
              <a:extLst>
                <a:ext uri="{FF2B5EF4-FFF2-40B4-BE49-F238E27FC236}">
                  <a16:creationId xmlns:a16="http://schemas.microsoft.com/office/drawing/2014/main" id="{76F01EED-46DD-841D-B941-0FFE34315D3B}"/>
                </a:ext>
              </a:extLst>
            </p:cNvPr>
            <p:cNvSpPr/>
            <p:nvPr/>
          </p:nvSpPr>
          <p:spPr>
            <a:xfrm>
              <a:off x="4946034" y="3413043"/>
              <a:ext cx="1891094" cy="1134656"/>
            </a:xfrm>
            <a:custGeom>
              <a:avLst/>
              <a:gdLst>
                <a:gd name="csX0" fmla="*/ 0 w 1891094"/>
                <a:gd name="csY0" fmla="*/ 0 h 1134656"/>
                <a:gd name="csX1" fmla="*/ 1891094 w 1891094"/>
                <a:gd name="csY1" fmla="*/ 0 h 1134656"/>
                <a:gd name="csX2" fmla="*/ 1891094 w 1891094"/>
                <a:gd name="csY2" fmla="*/ 1134656 h 1134656"/>
                <a:gd name="csX3" fmla="*/ 0 w 1891094"/>
                <a:gd name="csY3" fmla="*/ 1134656 h 1134656"/>
                <a:gd name="csX4" fmla="*/ 0 w 1891094"/>
                <a:gd name="csY4" fmla="*/ 0 h 1134656"/>
              </a:gdLst>
              <a:ahLst/>
              <a:cxnLst>
                <a:cxn ang="0">
                  <a:pos x="csX0" y="csY0"/>
                </a:cxn>
                <a:cxn ang="0">
                  <a:pos x="csX1" y="csY1"/>
                </a:cxn>
                <a:cxn ang="0">
                  <a:pos x="csX2" y="csY2"/>
                </a:cxn>
                <a:cxn ang="0">
                  <a:pos x="csX3" y="csY3"/>
                </a:cxn>
                <a:cxn ang="0">
                  <a:pos x="csX4" y="csY4"/>
                </a:cxn>
              </a:cxnLst>
              <a:rect l="l" t="t" r="r" b="b"/>
              <a:pathLst>
                <a:path w="1891094" h="1134656">
                  <a:moveTo>
                    <a:pt x="0" y="0"/>
                  </a:moveTo>
                  <a:lnTo>
                    <a:pt x="1891094" y="0"/>
                  </a:lnTo>
                  <a:lnTo>
                    <a:pt x="1891094" y="1134656"/>
                  </a:lnTo>
                  <a:lnTo>
                    <a:pt x="0" y="1134656"/>
                  </a:lnTo>
                  <a:lnTo>
                    <a:pt x="0" y="0"/>
                  </a:lnTo>
                  <a:close/>
                </a:path>
              </a:pathLst>
            </a:custGeom>
            <a:solidFill>
              <a:schemeClr val="accent4"/>
            </a:solidFill>
          </p:spPr>
          <p:style>
            <a:lnRef idx="2">
              <a:schemeClr val="lt1">
                <a:hueOff val="0"/>
                <a:satOff val="0"/>
                <a:lumOff val="0"/>
                <a:alphaOff val="0"/>
              </a:schemeClr>
            </a:lnRef>
            <a:fillRef idx="1">
              <a:scrgbClr r="0" g="0" b="0"/>
            </a:fillRef>
            <a:effectRef idx="0">
              <a:schemeClr val="accent2">
                <a:hueOff val="0"/>
                <a:satOff val="0"/>
                <a:lumOff val="0"/>
                <a:alphaOff val="0"/>
              </a:schemeClr>
            </a:effectRef>
            <a:fontRef idx="minor">
              <a:schemeClr val="lt1"/>
            </a:fontRef>
          </p:style>
          <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a:t>Innovation Council</a:t>
              </a:r>
              <a:endParaRPr lang="en-US" sz="1800" kern="1200" dirty="0"/>
            </a:p>
          </p:txBody>
        </p:sp>
      </p:grpSp>
    </p:spTree>
    <p:extLst>
      <p:ext uri="{BB962C8B-B14F-4D97-AF65-F5344CB8AC3E}">
        <p14:creationId xmlns:p14="http://schemas.microsoft.com/office/powerpoint/2010/main" val="980940822"/>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05D936-ECF6-D8F9-7934-F1AFA969B7C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2813D3E-B514-C762-66C0-100B2B6E94AC}"/>
              </a:ext>
            </a:extLst>
          </p:cNvPr>
          <p:cNvSpPr>
            <a:spLocks noGrp="1"/>
          </p:cNvSpPr>
          <p:nvPr>
            <p:ph type="title"/>
          </p:nvPr>
        </p:nvSpPr>
        <p:spPr>
          <a:solidFill>
            <a:schemeClr val="accent3"/>
          </a:solidFill>
        </p:spPr>
        <p:txBody>
          <a:bodyPr>
            <a:normAutofit/>
          </a:bodyPr>
          <a:lstStyle/>
          <a:p>
            <a:pPr>
              <a:tabLst>
                <a:tab pos="1028700" algn="l"/>
              </a:tabLst>
            </a:pPr>
            <a:r>
              <a:rPr lang="en-US" sz="3200" dirty="0"/>
              <a:t>3.7	Academic program review</a:t>
            </a:r>
          </a:p>
        </p:txBody>
      </p:sp>
      <p:sp>
        <p:nvSpPr>
          <p:cNvPr id="3" name="Content Placeholder 2">
            <a:extLst>
              <a:ext uri="{FF2B5EF4-FFF2-40B4-BE49-F238E27FC236}">
                <a16:creationId xmlns:a16="http://schemas.microsoft.com/office/drawing/2014/main" id="{5A36F97E-972A-84FF-BCB9-0A3F0A9C7A70}"/>
              </a:ext>
            </a:extLst>
          </p:cNvPr>
          <p:cNvSpPr>
            <a:spLocks noGrp="1"/>
          </p:cNvSpPr>
          <p:nvPr>
            <p:ph idx="1"/>
          </p:nvPr>
        </p:nvSpPr>
        <p:spPr>
          <a:xfrm>
            <a:off x="114124" y="1767284"/>
            <a:ext cx="10424439" cy="4130794"/>
          </a:xfrm>
        </p:spPr>
        <p:txBody>
          <a:bodyPr>
            <a:normAutofit fontScale="92500"/>
          </a:bodyPr>
          <a:lstStyle/>
          <a:p>
            <a:pPr marL="457200" indent="-457200">
              <a:lnSpc>
                <a:spcPct val="110000"/>
              </a:lnSpc>
            </a:pPr>
            <a:r>
              <a:rPr lang="en-US" dirty="0">
                <a:solidFill>
                  <a:schemeClr val="tx1">
                    <a:lumMod val="50000"/>
                  </a:schemeClr>
                </a:solidFill>
              </a:rPr>
              <a:t>Low Productivity Programs</a:t>
            </a:r>
          </a:p>
          <a:p>
            <a:pPr>
              <a:lnSpc>
                <a:spcPct val="110000"/>
              </a:lnSpc>
            </a:pPr>
            <a:endParaRPr lang="en-US" sz="1600" dirty="0">
              <a:solidFill>
                <a:schemeClr val="tx1">
                  <a:lumMod val="50000"/>
                </a:schemeClr>
              </a:solidFill>
            </a:endParaRPr>
          </a:p>
          <a:p>
            <a:pPr marL="914400" lvl="1" indent="-457200">
              <a:lnSpc>
                <a:spcPct val="110000"/>
              </a:lnSpc>
            </a:pPr>
            <a:r>
              <a:rPr lang="en-US" dirty="0">
                <a:solidFill>
                  <a:schemeClr val="tx1">
                    <a:lumMod val="50000"/>
                  </a:schemeClr>
                </a:solidFill>
              </a:rPr>
              <a:t>Oklahoma State Statute </a:t>
            </a:r>
            <a:r>
              <a:rPr lang="en-US" u="sng" dirty="0">
                <a:solidFill>
                  <a:schemeClr val="tx1">
                    <a:lumMod val="50000"/>
                  </a:schemeClr>
                </a:solidFill>
                <a:ea typeface="Times New Roman" panose="02020603050405020304" pitchFamily="18" charset="0"/>
              </a:rPr>
              <a:t>70 O.S. § 3253</a:t>
            </a:r>
            <a:r>
              <a:rPr lang="en-US" dirty="0">
                <a:solidFill>
                  <a:schemeClr val="tx1">
                    <a:lumMod val="50000"/>
                  </a:schemeClr>
                </a:solidFill>
                <a:ea typeface="Times New Roman" panose="02020603050405020304" pitchFamily="18" charset="0"/>
              </a:rPr>
              <a:t> has changed the </a:t>
            </a:r>
            <a:r>
              <a:rPr lang="en-US" dirty="0" err="1">
                <a:solidFill>
                  <a:schemeClr val="tx1">
                    <a:lumMod val="50000"/>
                  </a:schemeClr>
                </a:solidFill>
                <a:ea typeface="Times New Roman" panose="02020603050405020304" pitchFamily="18" charset="0"/>
              </a:rPr>
              <a:t>LoPro</a:t>
            </a:r>
            <a:r>
              <a:rPr lang="en-US" dirty="0">
                <a:solidFill>
                  <a:schemeClr val="tx1">
                    <a:lumMod val="50000"/>
                  </a:schemeClr>
                </a:solidFill>
                <a:ea typeface="Times New Roman" panose="02020603050405020304" pitchFamily="18" charset="0"/>
              </a:rPr>
              <a:t> process</a:t>
            </a:r>
            <a:endParaRPr lang="en-US" dirty="0">
              <a:solidFill>
                <a:schemeClr val="tx1">
                  <a:lumMod val="50000"/>
                </a:schemeClr>
              </a:solidFill>
            </a:endParaRPr>
          </a:p>
          <a:p>
            <a:pPr marL="914400" lvl="1" indent="-457200">
              <a:lnSpc>
                <a:spcPct val="110000"/>
              </a:lnSpc>
            </a:pPr>
            <a:r>
              <a:rPr lang="en-US" dirty="0">
                <a:solidFill>
                  <a:schemeClr val="tx1">
                    <a:lumMod val="50000"/>
                  </a:schemeClr>
                </a:solidFill>
              </a:rPr>
              <a:t>Programs that do not meet minimum productivity criteria</a:t>
            </a:r>
          </a:p>
          <a:p>
            <a:pPr marL="914400" lvl="1" indent="-457200">
              <a:lnSpc>
                <a:spcPct val="110000"/>
              </a:lnSpc>
            </a:pPr>
            <a:r>
              <a:rPr lang="en-US" dirty="0">
                <a:solidFill>
                  <a:schemeClr val="tx1">
                    <a:lumMod val="50000"/>
                  </a:schemeClr>
                </a:solidFill>
              </a:rPr>
              <a:t>Programs excluded from </a:t>
            </a:r>
            <a:r>
              <a:rPr lang="en-US" dirty="0" err="1">
                <a:solidFill>
                  <a:schemeClr val="tx1">
                    <a:lumMod val="50000"/>
                  </a:schemeClr>
                </a:solidFill>
              </a:rPr>
              <a:t>LoPro</a:t>
            </a:r>
            <a:r>
              <a:rPr lang="en-US" dirty="0">
                <a:solidFill>
                  <a:schemeClr val="tx1">
                    <a:lumMod val="50000"/>
                  </a:schemeClr>
                </a:solidFill>
              </a:rPr>
              <a:t> reporting:</a:t>
            </a:r>
          </a:p>
          <a:p>
            <a:pPr marL="1371600" lvl="2" indent="-457200">
              <a:lnSpc>
                <a:spcPct val="110000"/>
              </a:lnSpc>
            </a:pPr>
            <a:r>
              <a:rPr lang="en-US" dirty="0">
                <a:solidFill>
                  <a:schemeClr val="tx1">
                    <a:lumMod val="50000"/>
                  </a:schemeClr>
                </a:solidFill>
              </a:rPr>
              <a:t>Programs in Post-Audit</a:t>
            </a:r>
          </a:p>
          <a:p>
            <a:pPr marL="1371600" lvl="2" indent="-457200">
              <a:lnSpc>
                <a:spcPct val="110000"/>
              </a:lnSpc>
            </a:pPr>
            <a:r>
              <a:rPr lang="en-US" dirty="0">
                <a:solidFill>
                  <a:schemeClr val="tx1">
                    <a:lumMod val="50000"/>
                  </a:schemeClr>
                </a:solidFill>
              </a:rPr>
              <a:t>Suspended programs</a:t>
            </a:r>
          </a:p>
          <a:p>
            <a:pPr marL="914400" lvl="1" indent="-457200">
              <a:lnSpc>
                <a:spcPct val="110000"/>
              </a:lnSpc>
            </a:pPr>
            <a:r>
              <a:rPr lang="en-US" dirty="0" err="1">
                <a:solidFill>
                  <a:schemeClr val="tx1">
                    <a:lumMod val="50000"/>
                  </a:schemeClr>
                </a:solidFill>
              </a:rPr>
              <a:t>LoPro</a:t>
            </a:r>
            <a:r>
              <a:rPr lang="en-US" dirty="0">
                <a:solidFill>
                  <a:schemeClr val="tx1">
                    <a:lumMod val="50000"/>
                  </a:schemeClr>
                </a:solidFill>
              </a:rPr>
              <a:t> lists sent to CAOs in Spring</a:t>
            </a:r>
          </a:p>
          <a:p>
            <a:pPr marL="914400" lvl="1" indent="-457200">
              <a:lnSpc>
                <a:spcPct val="110000"/>
              </a:lnSpc>
            </a:pPr>
            <a:r>
              <a:rPr lang="en-US" dirty="0" err="1">
                <a:solidFill>
                  <a:schemeClr val="tx1">
                    <a:lumMod val="50000"/>
                  </a:schemeClr>
                </a:solidFill>
              </a:rPr>
              <a:t>LoPro</a:t>
            </a:r>
            <a:r>
              <a:rPr lang="en-US" dirty="0">
                <a:solidFill>
                  <a:schemeClr val="tx1">
                    <a:lumMod val="50000"/>
                  </a:schemeClr>
                </a:solidFill>
              </a:rPr>
              <a:t> reports are due in September each year</a:t>
            </a:r>
          </a:p>
        </p:txBody>
      </p:sp>
    </p:spTree>
    <p:extLst>
      <p:ext uri="{BB962C8B-B14F-4D97-AF65-F5344CB8AC3E}">
        <p14:creationId xmlns:p14="http://schemas.microsoft.com/office/powerpoint/2010/main" val="4059825766"/>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9EA4DA-D255-C1D0-9D56-F25BED4410E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C9F11233-7BD9-F3AF-8221-FD7B63C583B9}"/>
              </a:ext>
            </a:extLst>
          </p:cNvPr>
          <p:cNvSpPr>
            <a:spLocks noGrp="1"/>
          </p:cNvSpPr>
          <p:nvPr>
            <p:ph type="title"/>
          </p:nvPr>
        </p:nvSpPr>
        <p:spPr>
          <a:solidFill>
            <a:schemeClr val="accent3"/>
          </a:solidFill>
        </p:spPr>
        <p:txBody>
          <a:bodyPr>
            <a:normAutofit/>
          </a:bodyPr>
          <a:lstStyle/>
          <a:p>
            <a:pPr>
              <a:tabLst>
                <a:tab pos="1028700" algn="l"/>
              </a:tabLst>
            </a:pPr>
            <a:r>
              <a:rPr lang="en-US" sz="3200" dirty="0"/>
              <a:t>3.7	Academic program review</a:t>
            </a:r>
          </a:p>
        </p:txBody>
      </p:sp>
      <p:sp>
        <p:nvSpPr>
          <p:cNvPr id="4" name="Text Placeholder 3">
            <a:extLst>
              <a:ext uri="{FF2B5EF4-FFF2-40B4-BE49-F238E27FC236}">
                <a16:creationId xmlns:a16="http://schemas.microsoft.com/office/drawing/2014/main" id="{3AB1E906-F7B5-B93C-4240-A12DA12CFC8E}"/>
              </a:ext>
            </a:extLst>
          </p:cNvPr>
          <p:cNvSpPr>
            <a:spLocks noGrp="1"/>
          </p:cNvSpPr>
          <p:nvPr>
            <p:ph type="body" idx="1"/>
          </p:nvPr>
        </p:nvSpPr>
        <p:spPr>
          <a:xfrm>
            <a:off x="1427583" y="1715808"/>
            <a:ext cx="5157787" cy="703283"/>
          </a:xfrm>
        </p:spPr>
        <p:txBody>
          <a:bodyPr>
            <a:normAutofit/>
          </a:bodyPr>
          <a:lstStyle/>
          <a:p>
            <a:r>
              <a:rPr lang="en-US" u="sng" dirty="0"/>
              <a:t>5-Year Average</a:t>
            </a:r>
          </a:p>
        </p:txBody>
      </p:sp>
      <p:sp>
        <p:nvSpPr>
          <p:cNvPr id="3" name="Content Placeholder 2">
            <a:extLst>
              <a:ext uri="{FF2B5EF4-FFF2-40B4-BE49-F238E27FC236}">
                <a16:creationId xmlns:a16="http://schemas.microsoft.com/office/drawing/2014/main" id="{64D7A1C6-056C-2BEE-A937-56460343518A}"/>
              </a:ext>
            </a:extLst>
          </p:cNvPr>
          <p:cNvSpPr>
            <a:spLocks noGrp="1"/>
          </p:cNvSpPr>
          <p:nvPr>
            <p:ph sz="half" idx="2"/>
          </p:nvPr>
        </p:nvSpPr>
        <p:spPr/>
        <p:txBody>
          <a:bodyPr>
            <a:normAutofit/>
          </a:bodyPr>
          <a:lstStyle/>
          <a:p>
            <a:pPr marL="457200" indent="-457200">
              <a:lnSpc>
                <a:spcPct val="100000"/>
              </a:lnSpc>
              <a:spcBef>
                <a:spcPts val="0"/>
              </a:spcBef>
            </a:pPr>
            <a:r>
              <a:rPr lang="en-US" dirty="0">
                <a:solidFill>
                  <a:schemeClr val="tx1">
                    <a:lumMod val="50000"/>
                  </a:schemeClr>
                </a:solidFill>
              </a:rPr>
              <a:t>Degrees Conferred</a:t>
            </a:r>
          </a:p>
          <a:p>
            <a:pPr>
              <a:lnSpc>
                <a:spcPct val="100000"/>
              </a:lnSpc>
            </a:pPr>
            <a:endParaRPr lang="en-US" sz="1600" dirty="0">
              <a:solidFill>
                <a:schemeClr val="tx1">
                  <a:lumMod val="50000"/>
                </a:schemeClr>
              </a:solidFill>
            </a:endParaRPr>
          </a:p>
          <a:p>
            <a:pPr marL="914400" lvl="1" indent="-457200">
              <a:lnSpc>
                <a:spcPct val="100000"/>
              </a:lnSpc>
              <a:spcBef>
                <a:spcPts val="0"/>
              </a:spcBef>
            </a:pPr>
            <a:r>
              <a:rPr lang="en-US" dirty="0">
                <a:solidFill>
                  <a:schemeClr val="tx1">
                    <a:lumMod val="50000"/>
                  </a:schemeClr>
                </a:solidFill>
              </a:rPr>
              <a:t>AA/AS = 5</a:t>
            </a:r>
          </a:p>
          <a:p>
            <a:pPr marL="914400" lvl="1" indent="-457200">
              <a:lnSpc>
                <a:spcPct val="100000"/>
              </a:lnSpc>
              <a:spcBef>
                <a:spcPts val="0"/>
              </a:spcBef>
            </a:pPr>
            <a:r>
              <a:rPr lang="en-US" dirty="0">
                <a:solidFill>
                  <a:schemeClr val="tx1">
                    <a:lumMod val="50000"/>
                  </a:schemeClr>
                </a:solidFill>
              </a:rPr>
              <a:t>AAS = 5</a:t>
            </a:r>
          </a:p>
          <a:p>
            <a:pPr marL="914400" lvl="1" indent="-457200">
              <a:lnSpc>
                <a:spcPct val="100000"/>
              </a:lnSpc>
              <a:spcBef>
                <a:spcPts val="0"/>
              </a:spcBef>
            </a:pPr>
            <a:r>
              <a:rPr lang="en-US" dirty="0">
                <a:solidFill>
                  <a:schemeClr val="tx1">
                    <a:lumMod val="50000"/>
                  </a:schemeClr>
                </a:solidFill>
              </a:rPr>
              <a:t>Bachelor’s = 5</a:t>
            </a:r>
          </a:p>
          <a:p>
            <a:pPr marL="914400" lvl="1" indent="-457200">
              <a:lnSpc>
                <a:spcPct val="100000"/>
              </a:lnSpc>
              <a:spcBef>
                <a:spcPts val="0"/>
              </a:spcBef>
            </a:pPr>
            <a:r>
              <a:rPr lang="en-US" dirty="0">
                <a:solidFill>
                  <a:schemeClr val="tx1">
                    <a:lumMod val="50000"/>
                  </a:schemeClr>
                </a:solidFill>
              </a:rPr>
              <a:t>Master’s = 3</a:t>
            </a:r>
          </a:p>
          <a:p>
            <a:pPr marL="914400" lvl="1" indent="-457200">
              <a:lnSpc>
                <a:spcPct val="100000"/>
              </a:lnSpc>
              <a:spcBef>
                <a:spcPts val="0"/>
              </a:spcBef>
            </a:pPr>
            <a:r>
              <a:rPr lang="en-US" dirty="0">
                <a:solidFill>
                  <a:schemeClr val="tx1">
                    <a:lumMod val="50000"/>
                  </a:schemeClr>
                </a:solidFill>
              </a:rPr>
              <a:t>Doctorate = 2</a:t>
            </a:r>
          </a:p>
        </p:txBody>
      </p:sp>
      <p:sp>
        <p:nvSpPr>
          <p:cNvPr id="6" name="Content Placeholder 5">
            <a:extLst>
              <a:ext uri="{FF2B5EF4-FFF2-40B4-BE49-F238E27FC236}">
                <a16:creationId xmlns:a16="http://schemas.microsoft.com/office/drawing/2014/main" id="{580C8390-D5CD-9D7A-3E95-C3E8BDB3FCAA}"/>
              </a:ext>
            </a:extLst>
          </p:cNvPr>
          <p:cNvSpPr>
            <a:spLocks noGrp="1"/>
          </p:cNvSpPr>
          <p:nvPr>
            <p:ph sz="quarter" idx="4"/>
          </p:nvPr>
        </p:nvSpPr>
        <p:spPr/>
        <p:txBody>
          <a:bodyPr>
            <a:normAutofit/>
          </a:bodyPr>
          <a:lstStyle/>
          <a:p>
            <a:pPr marL="457200" indent="-457200">
              <a:lnSpc>
                <a:spcPct val="100000"/>
              </a:lnSpc>
              <a:spcBef>
                <a:spcPts val="0"/>
              </a:spcBef>
            </a:pPr>
            <a:r>
              <a:rPr lang="en-US" dirty="0">
                <a:solidFill>
                  <a:schemeClr val="tx1">
                    <a:lumMod val="50000"/>
                  </a:schemeClr>
                </a:solidFill>
              </a:rPr>
              <a:t>Majors Enrolled</a:t>
            </a:r>
          </a:p>
          <a:p>
            <a:pPr>
              <a:lnSpc>
                <a:spcPct val="100000"/>
              </a:lnSpc>
            </a:pPr>
            <a:endParaRPr lang="en-US" sz="1600" dirty="0">
              <a:solidFill>
                <a:schemeClr val="tx1">
                  <a:lumMod val="50000"/>
                </a:schemeClr>
              </a:solidFill>
            </a:endParaRPr>
          </a:p>
          <a:p>
            <a:pPr marL="914400" lvl="1" indent="-457200">
              <a:lnSpc>
                <a:spcPct val="100000"/>
              </a:lnSpc>
              <a:spcBef>
                <a:spcPts val="0"/>
              </a:spcBef>
            </a:pPr>
            <a:r>
              <a:rPr lang="en-US" dirty="0">
                <a:solidFill>
                  <a:schemeClr val="tx1">
                    <a:lumMod val="50000"/>
                  </a:schemeClr>
                </a:solidFill>
              </a:rPr>
              <a:t>AA/AS = 25</a:t>
            </a:r>
          </a:p>
          <a:p>
            <a:pPr marL="914400" lvl="1" indent="-457200">
              <a:lnSpc>
                <a:spcPct val="100000"/>
              </a:lnSpc>
              <a:spcBef>
                <a:spcPts val="0"/>
              </a:spcBef>
            </a:pPr>
            <a:r>
              <a:rPr lang="en-US" dirty="0">
                <a:solidFill>
                  <a:schemeClr val="tx1">
                    <a:lumMod val="50000"/>
                  </a:schemeClr>
                </a:solidFill>
              </a:rPr>
              <a:t>AAS = 17</a:t>
            </a:r>
          </a:p>
          <a:p>
            <a:pPr marL="914400" lvl="1" indent="-457200">
              <a:lnSpc>
                <a:spcPct val="100000"/>
              </a:lnSpc>
              <a:spcBef>
                <a:spcPts val="0"/>
              </a:spcBef>
            </a:pPr>
            <a:r>
              <a:rPr lang="en-US" dirty="0">
                <a:solidFill>
                  <a:schemeClr val="tx1">
                    <a:lumMod val="50000"/>
                  </a:schemeClr>
                </a:solidFill>
              </a:rPr>
              <a:t>Bachelor’s = 12</a:t>
            </a:r>
          </a:p>
          <a:p>
            <a:pPr marL="914400" lvl="1" indent="-457200">
              <a:lnSpc>
                <a:spcPct val="100000"/>
              </a:lnSpc>
              <a:spcBef>
                <a:spcPts val="0"/>
              </a:spcBef>
            </a:pPr>
            <a:r>
              <a:rPr lang="en-US" dirty="0">
                <a:solidFill>
                  <a:schemeClr val="tx1">
                    <a:lumMod val="50000"/>
                  </a:schemeClr>
                </a:solidFill>
              </a:rPr>
              <a:t>Master’s = 6</a:t>
            </a:r>
          </a:p>
          <a:p>
            <a:pPr marL="914400" lvl="1" indent="-457200">
              <a:lnSpc>
                <a:spcPct val="100000"/>
              </a:lnSpc>
              <a:spcBef>
                <a:spcPts val="0"/>
              </a:spcBef>
            </a:pPr>
            <a:r>
              <a:rPr lang="en-US" dirty="0">
                <a:solidFill>
                  <a:schemeClr val="tx1">
                    <a:lumMod val="50000"/>
                  </a:schemeClr>
                </a:solidFill>
              </a:rPr>
              <a:t>Doctorate = 4</a:t>
            </a:r>
          </a:p>
        </p:txBody>
      </p:sp>
    </p:spTree>
    <p:extLst>
      <p:ext uri="{BB962C8B-B14F-4D97-AF65-F5344CB8AC3E}">
        <p14:creationId xmlns:p14="http://schemas.microsoft.com/office/powerpoint/2010/main" val="117324398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27CB6F-F890-A7F8-6F87-BAEE40153854}"/>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4EC5B688-7C10-46DC-971C-F8E48B8F360D}"/>
              </a:ext>
            </a:extLst>
          </p:cNvPr>
          <p:cNvSpPr>
            <a:spLocks noGrp="1"/>
          </p:cNvSpPr>
          <p:nvPr>
            <p:ph type="title"/>
          </p:nvPr>
        </p:nvSpPr>
        <p:spPr>
          <a:solidFill>
            <a:schemeClr val="accent3"/>
          </a:solidFill>
        </p:spPr>
        <p:txBody>
          <a:bodyPr>
            <a:normAutofit/>
          </a:bodyPr>
          <a:lstStyle/>
          <a:p>
            <a:pPr>
              <a:tabLst>
                <a:tab pos="1028700" algn="l"/>
              </a:tabLst>
            </a:pPr>
            <a:r>
              <a:rPr lang="en-US" sz="3200" dirty="0"/>
              <a:t>3.7	Academic program review</a:t>
            </a:r>
          </a:p>
        </p:txBody>
      </p:sp>
      <p:sp>
        <p:nvSpPr>
          <p:cNvPr id="3" name="Content Placeholder 2">
            <a:extLst>
              <a:ext uri="{FF2B5EF4-FFF2-40B4-BE49-F238E27FC236}">
                <a16:creationId xmlns:a16="http://schemas.microsoft.com/office/drawing/2014/main" id="{CB6A1B6B-07A8-2A37-D024-1BBDE0D3436E}"/>
              </a:ext>
            </a:extLst>
          </p:cNvPr>
          <p:cNvSpPr>
            <a:spLocks noGrp="1"/>
          </p:cNvSpPr>
          <p:nvPr>
            <p:ph idx="1"/>
          </p:nvPr>
        </p:nvSpPr>
        <p:spPr>
          <a:xfrm>
            <a:off x="96871" y="1793163"/>
            <a:ext cx="10424439" cy="4586372"/>
          </a:xfrm>
        </p:spPr>
        <p:txBody>
          <a:bodyPr>
            <a:normAutofit lnSpcReduction="10000"/>
          </a:bodyPr>
          <a:lstStyle/>
          <a:p>
            <a:pPr marL="457200" indent="-457200">
              <a:lnSpc>
                <a:spcPct val="110000"/>
              </a:lnSpc>
              <a:spcBef>
                <a:spcPts val="0"/>
              </a:spcBef>
            </a:pPr>
            <a:r>
              <a:rPr lang="en-US" dirty="0">
                <a:solidFill>
                  <a:schemeClr val="tx1">
                    <a:lumMod val="50000"/>
                  </a:schemeClr>
                </a:solidFill>
              </a:rPr>
              <a:t>Low Productivity Reports</a:t>
            </a:r>
          </a:p>
          <a:p>
            <a:pPr>
              <a:lnSpc>
                <a:spcPct val="110000"/>
              </a:lnSpc>
            </a:pPr>
            <a:endParaRPr lang="en-US" sz="1600" dirty="0">
              <a:solidFill>
                <a:schemeClr val="tx1">
                  <a:lumMod val="50000"/>
                </a:schemeClr>
              </a:solidFill>
            </a:endParaRPr>
          </a:p>
          <a:p>
            <a:pPr marL="914400" lvl="1" indent="-457200">
              <a:lnSpc>
                <a:spcPct val="110000"/>
              </a:lnSpc>
              <a:spcBef>
                <a:spcPts val="0"/>
              </a:spcBef>
            </a:pPr>
            <a:r>
              <a:rPr lang="en-US" dirty="0">
                <a:solidFill>
                  <a:schemeClr val="tx1">
                    <a:lumMod val="50000"/>
                  </a:schemeClr>
                </a:solidFill>
              </a:rPr>
              <a:t>Institutions request approval for a plan of action</a:t>
            </a:r>
          </a:p>
          <a:p>
            <a:pPr marL="1371600" lvl="2" indent="-457200">
              <a:lnSpc>
                <a:spcPct val="110000"/>
              </a:lnSpc>
              <a:spcBef>
                <a:spcPts val="0"/>
              </a:spcBef>
            </a:pPr>
            <a:r>
              <a:rPr lang="en-US" dirty="0">
                <a:solidFill>
                  <a:schemeClr val="tx1">
                    <a:lumMod val="50000"/>
                  </a:schemeClr>
                </a:solidFill>
              </a:rPr>
              <a:t>Delete</a:t>
            </a:r>
          </a:p>
          <a:p>
            <a:pPr marL="1371600" lvl="2" indent="-457200">
              <a:lnSpc>
                <a:spcPct val="110000"/>
              </a:lnSpc>
              <a:spcBef>
                <a:spcPts val="0"/>
              </a:spcBef>
            </a:pPr>
            <a:r>
              <a:rPr lang="en-US" dirty="0">
                <a:solidFill>
                  <a:schemeClr val="tx1">
                    <a:lumMod val="50000"/>
                  </a:schemeClr>
                </a:solidFill>
              </a:rPr>
              <a:t>Suspend</a:t>
            </a:r>
          </a:p>
          <a:p>
            <a:pPr marL="1371600" lvl="2" indent="-457200">
              <a:lnSpc>
                <a:spcPct val="110000"/>
              </a:lnSpc>
              <a:spcBef>
                <a:spcPts val="0"/>
              </a:spcBef>
            </a:pPr>
            <a:r>
              <a:rPr lang="en-US" dirty="0">
                <a:solidFill>
                  <a:schemeClr val="tx1">
                    <a:lumMod val="50000"/>
                  </a:schemeClr>
                </a:solidFill>
              </a:rPr>
              <a:t>Request exception for continuation</a:t>
            </a:r>
          </a:p>
          <a:p>
            <a:pPr marL="914400" lvl="2" indent="0">
              <a:lnSpc>
                <a:spcPct val="110000"/>
              </a:lnSpc>
              <a:spcBef>
                <a:spcPts val="0"/>
              </a:spcBef>
              <a:buNone/>
            </a:pPr>
            <a:endParaRPr lang="en-US" sz="1600" dirty="0">
              <a:solidFill>
                <a:schemeClr val="tx1">
                  <a:lumMod val="50000"/>
                </a:schemeClr>
              </a:solidFill>
            </a:endParaRPr>
          </a:p>
          <a:p>
            <a:pPr marL="914400" lvl="1" indent="-457200">
              <a:lnSpc>
                <a:spcPct val="110000"/>
              </a:lnSpc>
              <a:spcBef>
                <a:spcPts val="0"/>
              </a:spcBef>
            </a:pPr>
            <a:r>
              <a:rPr lang="en-US" dirty="0">
                <a:solidFill>
                  <a:schemeClr val="tx1">
                    <a:lumMod val="50000"/>
                  </a:schemeClr>
                </a:solidFill>
              </a:rPr>
              <a:t>Continuation conditions:</a:t>
            </a:r>
          </a:p>
          <a:p>
            <a:pPr marL="1371600" lvl="2" indent="-457200">
              <a:lnSpc>
                <a:spcPct val="110000"/>
              </a:lnSpc>
              <a:spcBef>
                <a:spcPts val="0"/>
              </a:spcBef>
            </a:pPr>
            <a:r>
              <a:rPr lang="en-US" dirty="0">
                <a:solidFill>
                  <a:schemeClr val="tx1">
                    <a:lumMod val="50000"/>
                  </a:schemeClr>
                </a:solidFill>
              </a:rPr>
              <a:t>No Cost</a:t>
            </a:r>
          </a:p>
          <a:p>
            <a:pPr marL="1371600" lvl="2" indent="-457200">
              <a:lnSpc>
                <a:spcPct val="110000"/>
              </a:lnSpc>
              <a:spcBef>
                <a:spcPts val="0"/>
              </a:spcBef>
            </a:pPr>
            <a:r>
              <a:rPr lang="en-US" dirty="0">
                <a:solidFill>
                  <a:schemeClr val="tx1">
                    <a:lumMod val="50000"/>
                  </a:schemeClr>
                </a:solidFill>
              </a:rPr>
              <a:t>Shared Cost</a:t>
            </a:r>
          </a:p>
          <a:p>
            <a:pPr marL="1371600" lvl="2" indent="-457200">
              <a:lnSpc>
                <a:spcPct val="110000"/>
              </a:lnSpc>
              <a:spcBef>
                <a:spcPts val="0"/>
              </a:spcBef>
            </a:pPr>
            <a:r>
              <a:rPr lang="en-US" dirty="0">
                <a:solidFill>
                  <a:schemeClr val="tx1">
                    <a:lumMod val="50000"/>
                  </a:schemeClr>
                </a:solidFill>
              </a:rPr>
              <a:t>Restructure Program</a:t>
            </a:r>
          </a:p>
          <a:p>
            <a:pPr marL="1371600" lvl="2" indent="-457200">
              <a:lnSpc>
                <a:spcPct val="110000"/>
              </a:lnSpc>
              <a:spcBef>
                <a:spcPts val="0"/>
              </a:spcBef>
            </a:pPr>
            <a:r>
              <a:rPr lang="en-US" dirty="0">
                <a:solidFill>
                  <a:schemeClr val="tx1">
                    <a:lumMod val="50000"/>
                  </a:schemeClr>
                </a:solidFill>
              </a:rPr>
              <a:t>Collaborative Program</a:t>
            </a:r>
          </a:p>
          <a:p>
            <a:pPr marL="1371600" lvl="2" indent="-457200">
              <a:lnSpc>
                <a:spcPct val="110000"/>
              </a:lnSpc>
              <a:spcBef>
                <a:spcPts val="0"/>
              </a:spcBef>
            </a:pPr>
            <a:r>
              <a:rPr lang="en-US" dirty="0">
                <a:solidFill>
                  <a:schemeClr val="tx1">
                    <a:lumMod val="50000"/>
                  </a:schemeClr>
                </a:solidFill>
              </a:rPr>
              <a:t>Grow the Program</a:t>
            </a:r>
          </a:p>
        </p:txBody>
      </p:sp>
    </p:spTree>
    <p:extLst>
      <p:ext uri="{BB962C8B-B14F-4D97-AF65-F5344CB8AC3E}">
        <p14:creationId xmlns:p14="http://schemas.microsoft.com/office/powerpoint/2010/main" val="1506856091"/>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52681F-53A8-4537-1445-51F38161636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E4C7E73-0A88-198A-F6AA-D81EA4123D47}"/>
              </a:ext>
            </a:extLst>
          </p:cNvPr>
          <p:cNvSpPr>
            <a:spLocks noGrp="1"/>
          </p:cNvSpPr>
          <p:nvPr>
            <p:ph type="title"/>
          </p:nvPr>
        </p:nvSpPr>
        <p:spPr>
          <a:solidFill>
            <a:schemeClr val="accent3"/>
          </a:solidFill>
        </p:spPr>
        <p:txBody>
          <a:bodyPr>
            <a:normAutofit/>
          </a:bodyPr>
          <a:lstStyle/>
          <a:p>
            <a:pPr>
              <a:tabLst>
                <a:tab pos="1028700" algn="l"/>
              </a:tabLst>
            </a:pPr>
            <a:r>
              <a:rPr lang="en-US" sz="3200" dirty="0"/>
              <a:t>3.7	Academic program review</a:t>
            </a:r>
          </a:p>
        </p:txBody>
      </p:sp>
      <p:sp>
        <p:nvSpPr>
          <p:cNvPr id="3" name="Content Placeholder 2">
            <a:extLst>
              <a:ext uri="{FF2B5EF4-FFF2-40B4-BE49-F238E27FC236}">
                <a16:creationId xmlns:a16="http://schemas.microsoft.com/office/drawing/2014/main" id="{18221EB5-A8DD-1070-8F35-0F6F2A1BD6B5}"/>
              </a:ext>
            </a:extLst>
          </p:cNvPr>
          <p:cNvSpPr>
            <a:spLocks noGrp="1"/>
          </p:cNvSpPr>
          <p:nvPr>
            <p:ph idx="1"/>
          </p:nvPr>
        </p:nvSpPr>
        <p:spPr>
          <a:xfrm>
            <a:off x="79618" y="1784536"/>
            <a:ext cx="10424439" cy="4586372"/>
          </a:xfrm>
        </p:spPr>
        <p:txBody>
          <a:bodyPr>
            <a:normAutofit/>
          </a:bodyPr>
          <a:lstStyle/>
          <a:p>
            <a:pPr marL="457200" indent="-457200">
              <a:lnSpc>
                <a:spcPct val="100000"/>
              </a:lnSpc>
              <a:spcBef>
                <a:spcPts val="0"/>
              </a:spcBef>
            </a:pPr>
            <a:r>
              <a:rPr lang="en-US" dirty="0">
                <a:solidFill>
                  <a:schemeClr val="tx1">
                    <a:lumMod val="50000"/>
                  </a:schemeClr>
                </a:solidFill>
              </a:rPr>
              <a:t>Low Productivity Reports Continued</a:t>
            </a:r>
          </a:p>
          <a:p>
            <a:pPr>
              <a:lnSpc>
                <a:spcPct val="100000"/>
              </a:lnSpc>
              <a:spcBef>
                <a:spcPts val="0"/>
              </a:spcBef>
            </a:pPr>
            <a:endParaRPr lang="en-US" sz="1600" dirty="0">
              <a:solidFill>
                <a:schemeClr val="tx1">
                  <a:lumMod val="50000"/>
                </a:schemeClr>
              </a:solidFill>
            </a:endParaRPr>
          </a:p>
          <a:p>
            <a:pPr marL="914400" lvl="1" indent="-457200">
              <a:lnSpc>
                <a:spcPct val="100000"/>
              </a:lnSpc>
              <a:spcBef>
                <a:spcPts val="0"/>
              </a:spcBef>
            </a:pPr>
            <a:r>
              <a:rPr lang="en-US" dirty="0">
                <a:solidFill>
                  <a:schemeClr val="tx1">
                    <a:lumMod val="50000"/>
                  </a:schemeClr>
                </a:solidFill>
              </a:rPr>
              <a:t>OSRHE staff will review reports and submit recommendations to State Regents for action of denial or approval.</a:t>
            </a:r>
          </a:p>
          <a:p>
            <a:pPr marL="914400" lvl="1" indent="-457200">
              <a:lnSpc>
                <a:spcPct val="100000"/>
              </a:lnSpc>
              <a:spcBef>
                <a:spcPts val="0"/>
              </a:spcBef>
            </a:pPr>
            <a:r>
              <a:rPr lang="en-US" dirty="0">
                <a:solidFill>
                  <a:schemeClr val="tx1">
                    <a:lumMod val="50000"/>
                  </a:schemeClr>
                </a:solidFill>
              </a:rPr>
              <a:t>If approved, program goes on probationary status for 3 years.</a:t>
            </a:r>
          </a:p>
          <a:p>
            <a:pPr marL="914400" lvl="1" indent="-457200">
              <a:lnSpc>
                <a:spcPct val="100000"/>
              </a:lnSpc>
              <a:spcBef>
                <a:spcPts val="0"/>
              </a:spcBef>
            </a:pPr>
            <a:r>
              <a:rPr lang="en-US" dirty="0">
                <a:solidFill>
                  <a:schemeClr val="tx1">
                    <a:lumMod val="50000"/>
                  </a:schemeClr>
                </a:solidFill>
              </a:rPr>
              <a:t>Plan of Improvement now required</a:t>
            </a:r>
          </a:p>
          <a:p>
            <a:pPr marL="914400" lvl="1" indent="-457200">
              <a:lnSpc>
                <a:spcPct val="100000"/>
              </a:lnSpc>
              <a:spcBef>
                <a:spcPts val="0"/>
              </a:spcBef>
            </a:pPr>
            <a:r>
              <a:rPr lang="en-US" dirty="0">
                <a:solidFill>
                  <a:schemeClr val="tx1">
                    <a:lumMod val="50000"/>
                  </a:schemeClr>
                </a:solidFill>
              </a:rPr>
              <a:t>After 3 years, failure to meet or demonstrate progress…</a:t>
            </a:r>
          </a:p>
          <a:p>
            <a:pPr marL="1371600" lvl="2" indent="-457200">
              <a:lnSpc>
                <a:spcPct val="100000"/>
              </a:lnSpc>
              <a:spcBef>
                <a:spcPts val="0"/>
              </a:spcBef>
            </a:pPr>
            <a:r>
              <a:rPr lang="en-US" dirty="0">
                <a:solidFill>
                  <a:schemeClr val="tx1">
                    <a:lumMod val="50000"/>
                  </a:schemeClr>
                </a:solidFill>
              </a:rPr>
              <a:t>What happens?</a:t>
            </a:r>
          </a:p>
          <a:p>
            <a:pPr marL="914400" lvl="1" indent="-457200">
              <a:lnSpc>
                <a:spcPct val="100000"/>
              </a:lnSpc>
              <a:spcBef>
                <a:spcPts val="0"/>
              </a:spcBef>
            </a:pPr>
            <a:r>
              <a:rPr lang="en-US" dirty="0">
                <a:solidFill>
                  <a:schemeClr val="tx1">
                    <a:lumMod val="50000"/>
                  </a:schemeClr>
                </a:solidFill>
              </a:rPr>
              <a:t>After 3 years, progress demonstrated but minimums not met…</a:t>
            </a:r>
          </a:p>
          <a:p>
            <a:pPr marL="1371600" lvl="2" indent="-457200">
              <a:lnSpc>
                <a:spcPct val="100000"/>
              </a:lnSpc>
              <a:spcBef>
                <a:spcPts val="0"/>
              </a:spcBef>
            </a:pPr>
            <a:r>
              <a:rPr lang="en-US" dirty="0">
                <a:solidFill>
                  <a:schemeClr val="tx1">
                    <a:lumMod val="50000"/>
                  </a:schemeClr>
                </a:solidFill>
              </a:rPr>
              <a:t>What happens?</a:t>
            </a:r>
          </a:p>
          <a:p>
            <a:pPr marL="914400" lvl="1" indent="-457200">
              <a:lnSpc>
                <a:spcPct val="100000"/>
              </a:lnSpc>
              <a:spcBef>
                <a:spcPts val="0"/>
              </a:spcBef>
            </a:pPr>
            <a:r>
              <a:rPr lang="en-US" dirty="0">
                <a:solidFill>
                  <a:schemeClr val="tx1">
                    <a:lumMod val="50000"/>
                  </a:schemeClr>
                </a:solidFill>
              </a:rPr>
              <a:t>No more than 2 exemptions allowed in a consecutive 10-year period</a:t>
            </a:r>
          </a:p>
        </p:txBody>
      </p:sp>
    </p:spTree>
    <p:extLst>
      <p:ext uri="{BB962C8B-B14F-4D97-AF65-F5344CB8AC3E}">
        <p14:creationId xmlns:p14="http://schemas.microsoft.com/office/powerpoint/2010/main" val="4149745848"/>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9F57B2-DEF8-0228-89A2-E6CE2B82AC0A}"/>
              </a:ext>
            </a:extLst>
          </p:cNvPr>
          <p:cNvSpPr>
            <a:spLocks noGrp="1"/>
          </p:cNvSpPr>
          <p:nvPr>
            <p:ph type="title"/>
          </p:nvPr>
        </p:nvSpPr>
        <p:spPr/>
        <p:txBody>
          <a:bodyPr>
            <a:normAutofit/>
          </a:bodyPr>
          <a:lstStyle/>
          <a:p>
            <a:pPr>
              <a:tabLst>
                <a:tab pos="1028700" algn="l"/>
              </a:tabLst>
            </a:pPr>
            <a:r>
              <a:rPr lang="en-US" sz="3200" dirty="0"/>
              <a:t>3.8	changes in academic structure  </a:t>
            </a:r>
            <a:br>
              <a:rPr lang="en-US" sz="3200" dirty="0"/>
            </a:br>
            <a:r>
              <a:rPr lang="en-US" sz="3200" dirty="0"/>
              <a:t>	and nomenclature</a:t>
            </a:r>
          </a:p>
        </p:txBody>
      </p:sp>
      <p:sp>
        <p:nvSpPr>
          <p:cNvPr id="3" name="Content Placeholder 2">
            <a:extLst>
              <a:ext uri="{FF2B5EF4-FFF2-40B4-BE49-F238E27FC236}">
                <a16:creationId xmlns:a16="http://schemas.microsoft.com/office/drawing/2014/main" id="{49CB1886-EFE2-B5BB-4EE1-19D4E7575A6A}"/>
              </a:ext>
            </a:extLst>
          </p:cNvPr>
          <p:cNvSpPr>
            <a:spLocks noGrp="1"/>
          </p:cNvSpPr>
          <p:nvPr>
            <p:ph idx="1"/>
          </p:nvPr>
        </p:nvSpPr>
        <p:spPr>
          <a:xfrm>
            <a:off x="94892" y="1801790"/>
            <a:ext cx="10801166" cy="4130794"/>
          </a:xfrm>
        </p:spPr>
        <p:txBody>
          <a:bodyPr>
            <a:normAutofit fontScale="70000" lnSpcReduction="20000"/>
          </a:bodyPr>
          <a:lstStyle/>
          <a:p>
            <a:pPr marL="457200" indent="-457200">
              <a:lnSpc>
                <a:spcPct val="110000"/>
              </a:lnSpc>
            </a:pPr>
            <a:r>
              <a:rPr lang="en-US" dirty="0">
                <a:solidFill>
                  <a:schemeClr val="tx1">
                    <a:lumMod val="50000"/>
                  </a:schemeClr>
                </a:solidFill>
              </a:rPr>
              <a:t>Purpose</a:t>
            </a:r>
          </a:p>
          <a:p>
            <a:pPr marL="914400" lvl="1" indent="-457200">
              <a:lnSpc>
                <a:spcPct val="110000"/>
              </a:lnSpc>
            </a:pPr>
            <a:r>
              <a:rPr lang="en-US" dirty="0">
                <a:solidFill>
                  <a:schemeClr val="tx1">
                    <a:lumMod val="50000"/>
                  </a:schemeClr>
                </a:solidFill>
              </a:rPr>
              <a:t>Notification of changes made to academic structure and nomenclature at State System institutions.</a:t>
            </a:r>
          </a:p>
          <a:p>
            <a:pPr lvl="1">
              <a:lnSpc>
                <a:spcPct val="110000"/>
              </a:lnSpc>
            </a:pPr>
            <a:endParaRPr lang="en-US" dirty="0">
              <a:solidFill>
                <a:schemeClr val="tx1">
                  <a:lumMod val="50000"/>
                </a:schemeClr>
              </a:solidFill>
            </a:endParaRPr>
          </a:p>
          <a:p>
            <a:pPr marL="457200" indent="-457200">
              <a:lnSpc>
                <a:spcPct val="110000"/>
              </a:lnSpc>
            </a:pPr>
            <a:r>
              <a:rPr lang="en-US" dirty="0">
                <a:solidFill>
                  <a:schemeClr val="tx1">
                    <a:lumMod val="50000"/>
                  </a:schemeClr>
                </a:solidFill>
              </a:rPr>
              <a:t>Notification Only</a:t>
            </a:r>
          </a:p>
          <a:p>
            <a:pPr>
              <a:lnSpc>
                <a:spcPct val="110000"/>
              </a:lnSpc>
            </a:pPr>
            <a:endParaRPr lang="en-US" dirty="0">
              <a:solidFill>
                <a:schemeClr val="tx1">
                  <a:lumMod val="50000"/>
                </a:schemeClr>
              </a:solidFill>
            </a:endParaRPr>
          </a:p>
          <a:p>
            <a:pPr marL="457200" indent="-457200">
              <a:lnSpc>
                <a:spcPct val="110000"/>
              </a:lnSpc>
            </a:pPr>
            <a:r>
              <a:rPr lang="en-US" dirty="0">
                <a:solidFill>
                  <a:schemeClr val="tx1">
                    <a:lumMod val="50000"/>
                  </a:schemeClr>
                </a:solidFill>
              </a:rPr>
              <a:t>Changes Include</a:t>
            </a:r>
          </a:p>
          <a:p>
            <a:pPr marL="914400" lvl="1" indent="-457200">
              <a:lnSpc>
                <a:spcPct val="110000"/>
              </a:lnSpc>
            </a:pPr>
            <a:r>
              <a:rPr lang="en-US" dirty="0">
                <a:solidFill>
                  <a:schemeClr val="tx1">
                    <a:lumMod val="50000"/>
                  </a:schemeClr>
                </a:solidFill>
              </a:rPr>
              <a:t>Creation of new institutional unit where none existed (department, school, college, etc.)</a:t>
            </a:r>
          </a:p>
          <a:p>
            <a:pPr marL="914400" lvl="1" indent="-457200">
              <a:lnSpc>
                <a:spcPct val="110000"/>
              </a:lnSpc>
            </a:pPr>
            <a:r>
              <a:rPr lang="en-US" dirty="0">
                <a:solidFill>
                  <a:schemeClr val="tx1">
                    <a:lumMod val="50000"/>
                  </a:schemeClr>
                </a:solidFill>
              </a:rPr>
              <a:t>Division of a single department or instructional unit into two or more parts</a:t>
            </a:r>
          </a:p>
          <a:p>
            <a:pPr marL="914400" lvl="1" indent="-457200">
              <a:lnSpc>
                <a:spcPct val="110000"/>
              </a:lnSpc>
            </a:pPr>
            <a:r>
              <a:rPr lang="en-US" dirty="0">
                <a:solidFill>
                  <a:schemeClr val="tx1">
                    <a:lumMod val="50000"/>
                  </a:schemeClr>
                </a:solidFill>
              </a:rPr>
              <a:t>Upgrading an instructional unit to a higher level or status (department to school)</a:t>
            </a:r>
          </a:p>
          <a:p>
            <a:pPr marL="914400" lvl="1" indent="-457200">
              <a:lnSpc>
                <a:spcPct val="110000"/>
              </a:lnSpc>
            </a:pPr>
            <a:r>
              <a:rPr lang="en-US" dirty="0">
                <a:solidFill>
                  <a:schemeClr val="tx1">
                    <a:lumMod val="50000"/>
                  </a:schemeClr>
                </a:solidFill>
              </a:rPr>
              <a:t>Change in name of instructional unit (maintain status level)</a:t>
            </a:r>
          </a:p>
          <a:p>
            <a:pPr marL="914400" lvl="1" indent="-457200">
              <a:lnSpc>
                <a:spcPct val="110000"/>
              </a:lnSpc>
            </a:pPr>
            <a:r>
              <a:rPr lang="en-US" dirty="0">
                <a:solidFill>
                  <a:schemeClr val="tx1">
                    <a:lumMod val="50000"/>
                  </a:schemeClr>
                </a:solidFill>
              </a:rPr>
              <a:t>Move of instructional unit from one college/school to another</a:t>
            </a:r>
          </a:p>
        </p:txBody>
      </p:sp>
    </p:spTree>
    <p:extLst>
      <p:ext uri="{BB962C8B-B14F-4D97-AF65-F5344CB8AC3E}">
        <p14:creationId xmlns:p14="http://schemas.microsoft.com/office/powerpoint/2010/main" val="3769352482"/>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B767ADC-DF94-711B-7D19-D4305E49C079}"/>
              </a:ext>
            </a:extLst>
          </p:cNvPr>
          <p:cNvSpPr>
            <a:spLocks noGrp="1"/>
          </p:cNvSpPr>
          <p:nvPr>
            <p:ph type="title"/>
          </p:nvPr>
        </p:nvSpPr>
        <p:spPr>
          <a:solidFill>
            <a:schemeClr val="accent6"/>
          </a:solidFill>
        </p:spPr>
        <p:txBody>
          <a:bodyPr>
            <a:normAutofit/>
          </a:bodyPr>
          <a:lstStyle/>
          <a:p>
            <a:pPr>
              <a:tabLst>
                <a:tab pos="1028700" algn="l"/>
              </a:tabLst>
            </a:pPr>
            <a:r>
              <a:rPr lang="en-US" sz="3200" dirty="0"/>
              <a:t>3.19	Academic calendars</a:t>
            </a:r>
          </a:p>
        </p:txBody>
      </p:sp>
      <p:sp>
        <p:nvSpPr>
          <p:cNvPr id="3" name="Content Placeholder 2">
            <a:extLst>
              <a:ext uri="{FF2B5EF4-FFF2-40B4-BE49-F238E27FC236}">
                <a16:creationId xmlns:a16="http://schemas.microsoft.com/office/drawing/2014/main" id="{9185482E-64C8-8243-F444-40CC57C38FD9}"/>
              </a:ext>
            </a:extLst>
          </p:cNvPr>
          <p:cNvSpPr>
            <a:spLocks noGrp="1"/>
          </p:cNvSpPr>
          <p:nvPr>
            <p:ph idx="1"/>
          </p:nvPr>
        </p:nvSpPr>
        <p:spPr>
          <a:xfrm>
            <a:off x="105497" y="1801789"/>
            <a:ext cx="10424439" cy="4130794"/>
          </a:xfrm>
        </p:spPr>
        <p:txBody>
          <a:bodyPr>
            <a:normAutofit fontScale="92500" lnSpcReduction="20000"/>
          </a:bodyPr>
          <a:lstStyle/>
          <a:p>
            <a:pPr marL="457200" indent="-457200">
              <a:lnSpc>
                <a:spcPct val="110000"/>
              </a:lnSpc>
            </a:pPr>
            <a:r>
              <a:rPr lang="en-US" dirty="0">
                <a:solidFill>
                  <a:schemeClr val="tx1">
                    <a:lumMod val="50000"/>
                  </a:schemeClr>
                </a:solidFill>
              </a:rPr>
              <a:t>Purpose</a:t>
            </a:r>
          </a:p>
          <a:p>
            <a:pPr marL="914400" lvl="1" indent="-457200">
              <a:lnSpc>
                <a:spcPct val="110000"/>
              </a:lnSpc>
            </a:pPr>
            <a:r>
              <a:rPr lang="en-US" dirty="0">
                <a:solidFill>
                  <a:schemeClr val="tx1">
                    <a:lumMod val="50000"/>
                  </a:schemeClr>
                </a:solidFill>
              </a:rPr>
              <a:t>Uniform academic calendar for the State System.</a:t>
            </a:r>
          </a:p>
          <a:p>
            <a:pPr marL="457200" indent="-457200">
              <a:lnSpc>
                <a:spcPct val="110000"/>
              </a:lnSpc>
            </a:pPr>
            <a:r>
              <a:rPr lang="en-US" dirty="0">
                <a:solidFill>
                  <a:schemeClr val="tx1">
                    <a:lumMod val="50000"/>
                  </a:schemeClr>
                </a:solidFill>
              </a:rPr>
              <a:t>Dates</a:t>
            </a:r>
          </a:p>
          <a:p>
            <a:pPr marL="914400" lvl="1" indent="-457200">
              <a:lnSpc>
                <a:spcPct val="110000"/>
              </a:lnSpc>
            </a:pPr>
            <a:r>
              <a:rPr lang="en-US" dirty="0">
                <a:solidFill>
                  <a:schemeClr val="tx1">
                    <a:lumMod val="50000"/>
                  </a:schemeClr>
                </a:solidFill>
              </a:rPr>
              <a:t>Due December 1</a:t>
            </a:r>
            <a:r>
              <a:rPr lang="en-US" baseline="30000" dirty="0">
                <a:solidFill>
                  <a:schemeClr val="tx1">
                    <a:lumMod val="50000"/>
                  </a:schemeClr>
                </a:solidFill>
              </a:rPr>
              <a:t>st</a:t>
            </a:r>
            <a:r>
              <a:rPr lang="en-US" dirty="0">
                <a:solidFill>
                  <a:schemeClr val="tx1">
                    <a:lumMod val="50000"/>
                  </a:schemeClr>
                </a:solidFill>
              </a:rPr>
              <a:t> every year</a:t>
            </a:r>
          </a:p>
          <a:p>
            <a:pPr marL="914400" lvl="1" indent="-457200">
              <a:lnSpc>
                <a:spcPct val="110000"/>
              </a:lnSpc>
            </a:pPr>
            <a:r>
              <a:rPr lang="en-US" dirty="0">
                <a:solidFill>
                  <a:schemeClr val="tx1">
                    <a:lumMod val="50000"/>
                  </a:schemeClr>
                </a:solidFill>
              </a:rPr>
              <a:t>Updated and available online by January</a:t>
            </a:r>
          </a:p>
          <a:p>
            <a:pPr marL="457200" indent="-457200">
              <a:lnSpc>
                <a:spcPct val="110000"/>
              </a:lnSpc>
            </a:pPr>
            <a:r>
              <a:rPr lang="en-US" dirty="0">
                <a:solidFill>
                  <a:schemeClr val="tx1">
                    <a:lumMod val="50000"/>
                  </a:schemeClr>
                </a:solidFill>
              </a:rPr>
              <a:t>Reminders</a:t>
            </a:r>
          </a:p>
          <a:p>
            <a:pPr marL="914400" lvl="1" indent="-457200">
              <a:lnSpc>
                <a:spcPct val="110000"/>
              </a:lnSpc>
            </a:pPr>
            <a:r>
              <a:rPr lang="en-US" dirty="0">
                <a:solidFill>
                  <a:schemeClr val="tx1">
                    <a:lumMod val="50000"/>
                  </a:schemeClr>
                </a:solidFill>
              </a:rPr>
              <a:t>Only submit Fall, Spring, and Summer course schedules. </a:t>
            </a:r>
          </a:p>
          <a:p>
            <a:pPr marL="1371600" lvl="2" indent="-457200">
              <a:lnSpc>
                <a:spcPct val="110000"/>
              </a:lnSpc>
            </a:pPr>
            <a:r>
              <a:rPr lang="en-US" dirty="0">
                <a:solidFill>
                  <a:schemeClr val="tx1">
                    <a:lumMod val="50000"/>
                  </a:schemeClr>
                </a:solidFill>
              </a:rPr>
              <a:t>Disregard short/intersession courses	</a:t>
            </a:r>
          </a:p>
          <a:p>
            <a:pPr marL="914400" lvl="1" indent="-457200">
              <a:lnSpc>
                <a:spcPct val="110000"/>
              </a:lnSpc>
            </a:pPr>
            <a:r>
              <a:rPr lang="en-US" dirty="0">
                <a:solidFill>
                  <a:schemeClr val="tx1">
                    <a:lumMod val="50000"/>
                  </a:schemeClr>
                </a:solidFill>
              </a:rPr>
              <a:t>Review dates carefully!</a:t>
            </a:r>
          </a:p>
          <a:p>
            <a:pPr marL="914400" lvl="1" indent="-457200">
              <a:lnSpc>
                <a:spcPct val="110000"/>
              </a:lnSpc>
            </a:pPr>
            <a:r>
              <a:rPr lang="en-US" dirty="0">
                <a:solidFill>
                  <a:schemeClr val="tx1">
                    <a:lumMod val="50000"/>
                  </a:schemeClr>
                </a:solidFill>
              </a:rPr>
              <a:t>Notify OSRHE of any updates as soon as possible</a:t>
            </a:r>
          </a:p>
        </p:txBody>
      </p:sp>
    </p:spTree>
    <p:extLst>
      <p:ext uri="{BB962C8B-B14F-4D97-AF65-F5344CB8AC3E}">
        <p14:creationId xmlns:p14="http://schemas.microsoft.com/office/powerpoint/2010/main" val="2958513947"/>
      </p:ext>
    </p:extLst>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E839CEF-E925-8545-1971-AEB2902CB92A}"/>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E4D9B45-A7DF-B960-2574-414D482EAE50}"/>
              </a:ext>
            </a:extLst>
          </p:cNvPr>
          <p:cNvSpPr>
            <a:spLocks noGrp="1"/>
          </p:cNvSpPr>
          <p:nvPr>
            <p:ph type="title"/>
          </p:nvPr>
        </p:nvSpPr>
        <p:spPr>
          <a:solidFill>
            <a:schemeClr val="accent6"/>
          </a:solidFill>
        </p:spPr>
        <p:txBody>
          <a:bodyPr>
            <a:normAutofit/>
          </a:bodyPr>
          <a:lstStyle/>
          <a:p>
            <a:pPr>
              <a:tabLst>
                <a:tab pos="1028700" algn="l"/>
              </a:tabLst>
            </a:pPr>
            <a:r>
              <a:rPr lang="en-US" sz="3200" dirty="0"/>
              <a:t>3.19	Academic calendars</a:t>
            </a:r>
          </a:p>
        </p:txBody>
      </p:sp>
      <p:sp>
        <p:nvSpPr>
          <p:cNvPr id="3" name="Content Placeholder 2">
            <a:extLst>
              <a:ext uri="{FF2B5EF4-FFF2-40B4-BE49-F238E27FC236}">
                <a16:creationId xmlns:a16="http://schemas.microsoft.com/office/drawing/2014/main" id="{C62EB8A4-E848-1E81-6312-9C46899691AD}"/>
              </a:ext>
            </a:extLst>
          </p:cNvPr>
          <p:cNvSpPr>
            <a:spLocks noGrp="1"/>
          </p:cNvSpPr>
          <p:nvPr>
            <p:ph idx="1"/>
          </p:nvPr>
        </p:nvSpPr>
        <p:spPr>
          <a:xfrm>
            <a:off x="105497" y="1784536"/>
            <a:ext cx="10424439" cy="4559113"/>
          </a:xfrm>
        </p:spPr>
        <p:txBody>
          <a:bodyPr>
            <a:normAutofit lnSpcReduction="10000"/>
          </a:bodyPr>
          <a:lstStyle/>
          <a:p>
            <a:pPr marL="457200" indent="-457200">
              <a:lnSpc>
                <a:spcPct val="110000"/>
              </a:lnSpc>
            </a:pPr>
            <a:r>
              <a:rPr lang="en-US" dirty="0">
                <a:solidFill>
                  <a:schemeClr val="tx1">
                    <a:lumMod val="50000"/>
                  </a:schemeClr>
                </a:solidFill>
              </a:rPr>
              <a:t>Spring Break</a:t>
            </a:r>
          </a:p>
          <a:p>
            <a:pPr marL="914400" lvl="1" indent="-457200">
              <a:lnSpc>
                <a:spcPct val="110000"/>
              </a:lnSpc>
            </a:pPr>
            <a:r>
              <a:rPr lang="en-US" dirty="0">
                <a:solidFill>
                  <a:schemeClr val="tx1">
                    <a:lumMod val="50000"/>
                  </a:schemeClr>
                </a:solidFill>
              </a:rPr>
              <a:t>House Bill No. 2727, Section 22, expressed legislative intent that public schools, area vocational technical schools and higher education institutions coordinate spring break dates.</a:t>
            </a:r>
          </a:p>
          <a:p>
            <a:pPr marL="457200" indent="-457200">
              <a:lnSpc>
                <a:spcPct val="110000"/>
              </a:lnSpc>
            </a:pPr>
            <a:r>
              <a:rPr lang="en-US" dirty="0">
                <a:solidFill>
                  <a:schemeClr val="tx1">
                    <a:lumMod val="50000"/>
                  </a:schemeClr>
                </a:solidFill>
              </a:rPr>
              <a:t>The week that includes the 3</a:t>
            </a:r>
            <a:r>
              <a:rPr lang="en-US" baseline="30000" dirty="0">
                <a:solidFill>
                  <a:schemeClr val="tx1">
                    <a:lumMod val="50000"/>
                  </a:schemeClr>
                </a:solidFill>
              </a:rPr>
              <a:t>rd</a:t>
            </a:r>
            <a:r>
              <a:rPr lang="en-US" dirty="0">
                <a:solidFill>
                  <a:schemeClr val="tx1">
                    <a:lumMod val="50000"/>
                  </a:schemeClr>
                </a:solidFill>
              </a:rPr>
              <a:t> Wednesday of March each year</a:t>
            </a:r>
          </a:p>
          <a:p>
            <a:pPr marL="914400" lvl="1" indent="-457200">
              <a:lnSpc>
                <a:spcPct val="110000"/>
              </a:lnSpc>
              <a:spcBef>
                <a:spcPts val="0"/>
              </a:spcBef>
            </a:pPr>
            <a:r>
              <a:rPr lang="en-US" dirty="0">
                <a:solidFill>
                  <a:schemeClr val="tx1">
                    <a:lumMod val="50000"/>
                  </a:schemeClr>
                </a:solidFill>
              </a:rPr>
              <a:t>Through 2031, these dates are:</a:t>
            </a:r>
          </a:p>
          <a:p>
            <a:pPr marL="1371600" lvl="2" indent="-457200">
              <a:lnSpc>
                <a:spcPct val="110000"/>
              </a:lnSpc>
              <a:spcBef>
                <a:spcPts val="0"/>
              </a:spcBef>
            </a:pPr>
            <a:r>
              <a:rPr lang="en-US" dirty="0">
                <a:solidFill>
                  <a:schemeClr val="tx1">
                    <a:lumMod val="50000"/>
                  </a:schemeClr>
                </a:solidFill>
              </a:rPr>
              <a:t>2027		March 15-19</a:t>
            </a:r>
          </a:p>
          <a:p>
            <a:pPr marL="1371600" lvl="2" indent="-457200">
              <a:lnSpc>
                <a:spcPct val="110000"/>
              </a:lnSpc>
              <a:spcBef>
                <a:spcPts val="0"/>
              </a:spcBef>
            </a:pPr>
            <a:r>
              <a:rPr lang="en-US" dirty="0">
                <a:solidFill>
                  <a:schemeClr val="tx1">
                    <a:lumMod val="50000"/>
                  </a:schemeClr>
                </a:solidFill>
              </a:rPr>
              <a:t>2028		March 14-18</a:t>
            </a:r>
          </a:p>
          <a:p>
            <a:pPr marL="1371600" lvl="2" indent="-457200">
              <a:lnSpc>
                <a:spcPct val="110000"/>
              </a:lnSpc>
              <a:spcBef>
                <a:spcPts val="0"/>
              </a:spcBef>
            </a:pPr>
            <a:r>
              <a:rPr lang="en-US" dirty="0">
                <a:solidFill>
                  <a:schemeClr val="tx1">
                    <a:lumMod val="50000"/>
                  </a:schemeClr>
                </a:solidFill>
              </a:rPr>
              <a:t>2029		March 12-16</a:t>
            </a:r>
          </a:p>
          <a:p>
            <a:pPr marL="1371600" lvl="2" indent="-457200">
              <a:lnSpc>
                <a:spcPct val="110000"/>
              </a:lnSpc>
              <a:spcBef>
                <a:spcPts val="0"/>
              </a:spcBef>
            </a:pPr>
            <a:r>
              <a:rPr lang="en-US" dirty="0">
                <a:solidFill>
                  <a:schemeClr val="tx1">
                    <a:lumMod val="50000"/>
                  </a:schemeClr>
                </a:solidFill>
              </a:rPr>
              <a:t>2030		March 11-15</a:t>
            </a:r>
          </a:p>
          <a:p>
            <a:pPr marL="1371600" lvl="2" indent="-457200">
              <a:lnSpc>
                <a:spcPct val="110000"/>
              </a:lnSpc>
              <a:spcBef>
                <a:spcPts val="0"/>
              </a:spcBef>
            </a:pPr>
            <a:r>
              <a:rPr lang="en-US" dirty="0">
                <a:solidFill>
                  <a:schemeClr val="tx1">
                    <a:lumMod val="50000"/>
                  </a:schemeClr>
                </a:solidFill>
              </a:rPr>
              <a:t>2031		March 17-21</a:t>
            </a:r>
          </a:p>
        </p:txBody>
      </p:sp>
    </p:spTree>
    <p:extLst>
      <p:ext uri="{BB962C8B-B14F-4D97-AF65-F5344CB8AC3E}">
        <p14:creationId xmlns:p14="http://schemas.microsoft.com/office/powerpoint/2010/main" val="4284407899"/>
      </p:ext>
    </p:extLst>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DBF509-D052-4266-0027-6C52A9B5ABD3}"/>
            </a:ext>
          </a:extLst>
        </p:cNvPr>
        <p:cNvGrpSpPr/>
        <p:nvPr/>
      </p:nvGrpSpPr>
      <p:grpSpPr>
        <a:xfrm>
          <a:off x="0" y="0"/>
          <a:ext cx="0" cy="0"/>
          <a:chOff x="0" y="0"/>
          <a:chExt cx="0" cy="0"/>
        </a:xfrm>
      </p:grpSpPr>
      <p:sp>
        <p:nvSpPr>
          <p:cNvPr id="6" name="Content Placeholder 2">
            <a:extLst>
              <a:ext uri="{FF2B5EF4-FFF2-40B4-BE49-F238E27FC236}">
                <a16:creationId xmlns:a16="http://schemas.microsoft.com/office/drawing/2014/main" id="{8A1ECEE9-CCCE-D4E9-DE09-E32FC3D4626A}"/>
              </a:ext>
            </a:extLst>
          </p:cNvPr>
          <p:cNvSpPr txBox="1">
            <a:spLocks/>
          </p:cNvSpPr>
          <p:nvPr/>
        </p:nvSpPr>
        <p:spPr>
          <a:xfrm>
            <a:off x="1011371" y="3795823"/>
            <a:ext cx="11180629" cy="2904174"/>
          </a:xfrm>
          <a:prstGeom prst="rect">
            <a:avLst/>
          </a:prstGeom>
          <a:solidFill>
            <a:srgbClr val="004E9A"/>
          </a:solidFill>
        </p:spPr>
        <p:txBody>
          <a:bodyPr anchor="ctr">
            <a:normAutofit/>
          </a:bodyPr>
          <a:lstStyle>
            <a:lvl1pPr marL="228600" marR="0" indent="-228600" algn="l" defTabSz="914400" rtl="0" eaLnBrk="1" fontAlgn="auto" latinLnBrk="0" hangingPunct="1">
              <a:lnSpc>
                <a:spcPct val="90000"/>
              </a:lnSpc>
              <a:spcBef>
                <a:spcPts val="1000"/>
              </a:spcBef>
              <a:spcAft>
                <a:spcPts val="0"/>
              </a:spcAft>
              <a:buClr>
                <a:srgbClr val="004E9A"/>
              </a:buClr>
              <a:buSzPct val="100000"/>
              <a:buFont typeface="Arial" panose="020B0604020202020204" pitchFamily="34" charset="0"/>
              <a:buChar char="►"/>
              <a:tabLst/>
              <a:defRPr sz="2800" kern="1200">
                <a:solidFill>
                  <a:schemeClr val="tx2"/>
                </a:solidFill>
                <a:latin typeface="+mn-lt"/>
                <a:ea typeface="+mn-ea"/>
                <a:cs typeface="+mn-cs"/>
              </a:defRPr>
            </a:lvl1pPr>
            <a:lvl2pPr marL="457200" marR="0" indent="0" algn="l" defTabSz="914400" rtl="0" eaLnBrk="1" fontAlgn="auto" latinLnBrk="0" hangingPunct="1">
              <a:lnSpc>
                <a:spcPct val="90000"/>
              </a:lnSpc>
              <a:spcBef>
                <a:spcPts val="500"/>
              </a:spcBef>
              <a:spcAft>
                <a:spcPts val="0"/>
              </a:spcAft>
              <a:buClr>
                <a:schemeClr val="accent6"/>
              </a:buClr>
              <a:buSzPct val="100000"/>
              <a:buFont typeface="Arial" panose="020B0604020202020204" pitchFamily="34" charset="0"/>
              <a:buNone/>
              <a:tabLst/>
              <a:defRPr sz="2400" kern="1200">
                <a:solidFill>
                  <a:schemeClr val="tx2"/>
                </a:solidFill>
                <a:latin typeface="+mn-lt"/>
                <a:ea typeface="+mn-ea"/>
                <a:cs typeface="+mn-cs"/>
              </a:defRPr>
            </a:lvl2pPr>
            <a:lvl3pPr marL="1143000" marR="0" indent="-228600" algn="l" defTabSz="914400" rtl="0" eaLnBrk="1" fontAlgn="auto" latinLnBrk="0" hangingPunct="1">
              <a:lnSpc>
                <a:spcPct val="90000"/>
              </a:lnSpc>
              <a:spcBef>
                <a:spcPts val="500"/>
              </a:spcBef>
              <a:spcAft>
                <a:spcPts val="0"/>
              </a:spcAft>
              <a:buClr>
                <a:srgbClr val="D15420"/>
              </a:buClr>
              <a:buSzPct val="100000"/>
              <a:buFont typeface="Arial" panose="020B0604020202020204" pitchFamily="34" charset="0"/>
              <a:buChar char="►"/>
              <a:tabLst/>
              <a:defRPr sz="2000" kern="1200">
                <a:solidFill>
                  <a:schemeClr val="tx2"/>
                </a:solidFill>
                <a:latin typeface="+mn-lt"/>
                <a:ea typeface="+mn-ea"/>
                <a:cs typeface="+mn-cs"/>
              </a:defRPr>
            </a:lvl3pPr>
            <a:lvl4pPr marL="1600200" marR="0" indent="-228600" algn="l" defTabSz="914400" rtl="0" eaLnBrk="1" fontAlgn="auto" latinLnBrk="0" hangingPunct="1">
              <a:lnSpc>
                <a:spcPct val="90000"/>
              </a:lnSpc>
              <a:spcBef>
                <a:spcPts val="500"/>
              </a:spcBef>
              <a:spcAft>
                <a:spcPts val="0"/>
              </a:spcAft>
              <a:buClr>
                <a:srgbClr val="DE9027"/>
              </a:buClr>
              <a:buSzTx/>
              <a:buFont typeface="Arial" panose="020B0604020202020204" pitchFamily="34" charset="0"/>
              <a:buChar char="►"/>
              <a:tabLst/>
              <a:defRPr sz="1600" kern="1200">
                <a:solidFill>
                  <a:schemeClr val="tx2"/>
                </a:solidFill>
                <a:latin typeface="+mn-lt"/>
                <a:ea typeface="+mn-ea"/>
                <a:cs typeface="+mn-cs"/>
              </a:defRPr>
            </a:lvl4pPr>
            <a:lvl5pPr marL="2057400" marR="0" indent="-228600" algn="l" defTabSz="914400" rtl="0" eaLnBrk="1" fontAlgn="auto" latinLnBrk="0" hangingPunct="1">
              <a:lnSpc>
                <a:spcPct val="90000"/>
              </a:lnSpc>
              <a:spcBef>
                <a:spcPts val="500"/>
              </a:spcBef>
              <a:spcAft>
                <a:spcPts val="0"/>
              </a:spcAft>
              <a:buClr>
                <a:srgbClr val="464646">
                  <a:lumMod val="75000"/>
                  <a:lumOff val="25000"/>
                </a:srgbClr>
              </a:buClr>
              <a:buSzTx/>
              <a:buFont typeface="Arial" panose="020B0604020202020204" pitchFamily="34" charset="0"/>
              <a:buChar char="►"/>
              <a:tabLst/>
              <a:defRPr sz="1200" kern="1200">
                <a:solidFill>
                  <a:schemeClr val="tx2"/>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457200" indent="-457200">
              <a:spcBef>
                <a:spcPts val="0"/>
              </a:spcBef>
              <a:buClr>
                <a:schemeClr val="bg1"/>
              </a:buClr>
            </a:pPr>
            <a:r>
              <a:rPr lang="en-US" cap="all" dirty="0">
                <a:solidFill>
                  <a:schemeClr val="bg1"/>
                </a:solidFill>
              </a:rPr>
              <a:t>Institutional Accreditation and State Authorization</a:t>
            </a:r>
          </a:p>
          <a:p>
            <a:pPr marL="457200" indent="-457200">
              <a:spcBef>
                <a:spcPts val="0"/>
              </a:spcBef>
              <a:buClr>
                <a:schemeClr val="bg1"/>
              </a:buClr>
            </a:pPr>
            <a:r>
              <a:rPr lang="en-US" cap="all" dirty="0">
                <a:solidFill>
                  <a:schemeClr val="bg1"/>
                </a:solidFill>
              </a:rPr>
              <a:t>Functions of Public Institutions</a:t>
            </a:r>
          </a:p>
          <a:p>
            <a:pPr marL="457200" indent="-457200">
              <a:spcBef>
                <a:spcPts val="0"/>
              </a:spcBef>
              <a:buClr>
                <a:schemeClr val="bg1"/>
              </a:buClr>
            </a:pPr>
            <a:r>
              <a:rPr lang="en-US" cap="all" dirty="0">
                <a:solidFill>
                  <a:schemeClr val="bg1"/>
                </a:solidFill>
              </a:rPr>
              <a:t>Function of Research in the State System</a:t>
            </a:r>
          </a:p>
          <a:p>
            <a:pPr marL="457200" indent="-457200">
              <a:spcBef>
                <a:spcPts val="0"/>
              </a:spcBef>
              <a:buClr>
                <a:schemeClr val="bg1"/>
              </a:buClr>
            </a:pPr>
            <a:r>
              <a:rPr lang="en-US" cap="all" dirty="0">
                <a:solidFill>
                  <a:schemeClr val="bg1"/>
                </a:solidFill>
              </a:rPr>
              <a:t>Institutional Admission and Retention</a:t>
            </a:r>
          </a:p>
          <a:p>
            <a:pPr marL="457200" indent="-457200">
              <a:spcBef>
                <a:spcPts val="0"/>
              </a:spcBef>
              <a:buClr>
                <a:schemeClr val="bg1"/>
              </a:buClr>
            </a:pPr>
            <a:r>
              <a:rPr lang="en-US" cap="all" dirty="0">
                <a:solidFill>
                  <a:schemeClr val="bg1"/>
                </a:solidFill>
              </a:rPr>
              <a:t>Grading</a:t>
            </a:r>
          </a:p>
          <a:p>
            <a:pPr marL="457200" indent="-457200">
              <a:spcBef>
                <a:spcPts val="0"/>
              </a:spcBef>
              <a:buClr>
                <a:schemeClr val="bg1"/>
              </a:buClr>
            </a:pPr>
            <a:r>
              <a:rPr lang="en-US" cap="all" dirty="0">
                <a:solidFill>
                  <a:schemeClr val="bg1"/>
                </a:solidFill>
              </a:rPr>
              <a:t>Undergraduate Academic Course Load</a:t>
            </a:r>
          </a:p>
        </p:txBody>
      </p:sp>
    </p:spTree>
    <p:extLst>
      <p:ext uri="{BB962C8B-B14F-4D97-AF65-F5344CB8AC3E}">
        <p14:creationId xmlns:p14="http://schemas.microsoft.com/office/powerpoint/2010/main" val="2678664311"/>
      </p:ext>
    </p:extLst>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A3A8D19-CC07-09FC-6F2C-852510B07F1E}"/>
              </a:ext>
            </a:extLst>
          </p:cNvPr>
          <p:cNvSpPr>
            <a:spLocks noGrp="1"/>
          </p:cNvSpPr>
          <p:nvPr>
            <p:ph type="title"/>
          </p:nvPr>
        </p:nvSpPr>
        <p:spPr>
          <a:solidFill>
            <a:srgbClr val="D15420"/>
          </a:solidFill>
        </p:spPr>
        <p:txBody>
          <a:bodyPr>
            <a:normAutofit/>
          </a:bodyPr>
          <a:lstStyle/>
          <a:p>
            <a:pPr>
              <a:tabLst>
                <a:tab pos="1025525" algn="l"/>
              </a:tabLst>
            </a:pPr>
            <a:r>
              <a:rPr lang="en-US" sz="3200" dirty="0"/>
              <a:t>3.1	institutional accreditation and state 	authorization</a:t>
            </a:r>
          </a:p>
        </p:txBody>
      </p:sp>
      <p:sp>
        <p:nvSpPr>
          <p:cNvPr id="3" name="Content Placeholder 2">
            <a:extLst>
              <a:ext uri="{FF2B5EF4-FFF2-40B4-BE49-F238E27FC236}">
                <a16:creationId xmlns:a16="http://schemas.microsoft.com/office/drawing/2014/main" id="{E207711E-6DEF-CBDE-E8CA-6952423D48D9}"/>
              </a:ext>
            </a:extLst>
          </p:cNvPr>
          <p:cNvSpPr>
            <a:spLocks noGrp="1"/>
          </p:cNvSpPr>
          <p:nvPr>
            <p:ph idx="1"/>
          </p:nvPr>
        </p:nvSpPr>
        <p:spPr>
          <a:xfrm>
            <a:off x="77831" y="1850065"/>
            <a:ext cx="11705544" cy="4456663"/>
          </a:xfrm>
        </p:spPr>
        <p:txBody>
          <a:bodyPr>
            <a:normAutofit/>
          </a:bodyPr>
          <a:lstStyle/>
          <a:p>
            <a:pPr marL="461963" indent="-461963">
              <a:lnSpc>
                <a:spcPct val="100000"/>
              </a:lnSpc>
            </a:pPr>
            <a:r>
              <a:rPr lang="en-US" sz="2400" dirty="0">
                <a:solidFill>
                  <a:schemeClr val="tx1">
                    <a:lumMod val="50000"/>
                  </a:schemeClr>
                </a:solidFill>
              </a:rPr>
              <a:t>Grounded in Oklahoma statute and sets minimum requirements for institutions operating in Oklahoma</a:t>
            </a:r>
          </a:p>
          <a:p>
            <a:pPr marL="1033463" lvl="1" indent="-461963">
              <a:lnSpc>
                <a:spcPct val="100000"/>
              </a:lnSpc>
            </a:pPr>
            <a:r>
              <a:rPr lang="en-US" sz="1800" dirty="0">
                <a:solidFill>
                  <a:schemeClr val="tx1">
                    <a:lumMod val="50000"/>
                  </a:schemeClr>
                </a:solidFill>
              </a:rPr>
              <a:t>All private and out-of-state public degree-granting institutions shall be accredited by a USDE recognized accreditor</a:t>
            </a:r>
          </a:p>
          <a:p>
            <a:pPr marL="461963" indent="-461963">
              <a:lnSpc>
                <a:spcPct val="100000"/>
              </a:lnSpc>
            </a:pPr>
            <a:r>
              <a:rPr lang="en-US" sz="2400" dirty="0">
                <a:solidFill>
                  <a:schemeClr val="tx1">
                    <a:lumMod val="50000"/>
                  </a:schemeClr>
                </a:solidFill>
              </a:rPr>
              <a:t>OSRHE responsibilities</a:t>
            </a:r>
          </a:p>
          <a:p>
            <a:pPr marL="1033463" lvl="1" indent="-461963">
              <a:lnSpc>
                <a:spcPct val="100000"/>
              </a:lnSpc>
            </a:pPr>
            <a:r>
              <a:rPr lang="en-US" sz="1800" dirty="0">
                <a:solidFill>
                  <a:schemeClr val="tx1">
                    <a:lumMod val="50000"/>
                  </a:schemeClr>
                </a:solidFill>
              </a:rPr>
              <a:t>Establish and collect authorization fees</a:t>
            </a:r>
          </a:p>
          <a:p>
            <a:pPr marL="1033463" lvl="1" indent="-461963">
              <a:lnSpc>
                <a:spcPct val="100000"/>
              </a:lnSpc>
            </a:pPr>
            <a:r>
              <a:rPr lang="en-US" sz="1800" dirty="0">
                <a:solidFill>
                  <a:schemeClr val="tx1">
                    <a:lumMod val="50000"/>
                  </a:schemeClr>
                </a:solidFill>
              </a:rPr>
              <a:t>Require payment to the Tuition Recovery Fund</a:t>
            </a:r>
          </a:p>
          <a:p>
            <a:pPr marL="1033463" lvl="1" indent="-461963">
              <a:lnSpc>
                <a:spcPct val="100000"/>
              </a:lnSpc>
            </a:pPr>
            <a:r>
              <a:rPr lang="en-US" sz="1800" dirty="0">
                <a:solidFill>
                  <a:schemeClr val="tx1">
                    <a:lumMod val="50000"/>
                  </a:schemeClr>
                </a:solidFill>
              </a:rPr>
              <a:t>Deny, not renew, or revoke authorization when in violation of Oklahoma statute or OSRHE standards</a:t>
            </a:r>
          </a:p>
          <a:p>
            <a:pPr marL="461963" indent="-461963">
              <a:lnSpc>
                <a:spcPct val="100000"/>
              </a:lnSpc>
            </a:pPr>
            <a:r>
              <a:rPr lang="en-US" sz="2400" dirty="0">
                <a:solidFill>
                  <a:schemeClr val="tx1">
                    <a:lumMod val="50000"/>
                  </a:schemeClr>
                </a:solidFill>
              </a:rPr>
              <a:t>Exemptions</a:t>
            </a:r>
          </a:p>
          <a:p>
            <a:pPr marL="1033463" lvl="1" indent="-461963">
              <a:lnSpc>
                <a:spcPct val="100000"/>
              </a:lnSpc>
            </a:pPr>
            <a:r>
              <a:rPr lang="en-US" sz="1800" dirty="0">
                <a:solidFill>
                  <a:schemeClr val="tx1">
                    <a:lumMod val="50000"/>
                  </a:schemeClr>
                </a:solidFill>
              </a:rPr>
              <a:t>Private institutions participating in OTEG</a:t>
            </a:r>
          </a:p>
          <a:p>
            <a:pPr marL="1033463" lvl="1" indent="-461963">
              <a:lnSpc>
                <a:spcPct val="100000"/>
              </a:lnSpc>
            </a:pPr>
            <a:r>
              <a:rPr lang="en-US" sz="1800" dirty="0">
                <a:solidFill>
                  <a:schemeClr val="tx1">
                    <a:lumMod val="50000"/>
                  </a:schemeClr>
                </a:solidFill>
              </a:rPr>
              <a:t>Institutions operating only within approved reciprocity agreements</a:t>
            </a:r>
          </a:p>
          <a:p>
            <a:pPr marL="1033463" lvl="1" indent="-461963">
              <a:lnSpc>
                <a:spcPct val="100000"/>
              </a:lnSpc>
            </a:pPr>
            <a:r>
              <a:rPr lang="en-US" sz="1800" dirty="0">
                <a:solidFill>
                  <a:schemeClr val="tx1">
                    <a:lumMod val="50000"/>
                  </a:schemeClr>
                </a:solidFill>
              </a:rPr>
              <a:t>Certain religious degrees operating solely for religious purposes within a religious organization</a:t>
            </a:r>
          </a:p>
        </p:txBody>
      </p:sp>
    </p:spTree>
    <p:extLst>
      <p:ext uri="{BB962C8B-B14F-4D97-AF65-F5344CB8AC3E}">
        <p14:creationId xmlns:p14="http://schemas.microsoft.com/office/powerpoint/2010/main" val="2906713762"/>
      </p:ext>
    </p:extLst>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E0F4E2-43F6-393E-7250-D2A28615118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BE68A824-ADD9-CB2C-6D51-9510AA381BBF}"/>
              </a:ext>
            </a:extLst>
          </p:cNvPr>
          <p:cNvSpPr>
            <a:spLocks noGrp="1"/>
          </p:cNvSpPr>
          <p:nvPr>
            <p:ph type="title"/>
          </p:nvPr>
        </p:nvSpPr>
        <p:spPr>
          <a:solidFill>
            <a:srgbClr val="D15420"/>
          </a:solidFill>
        </p:spPr>
        <p:txBody>
          <a:bodyPr>
            <a:normAutofit/>
          </a:bodyPr>
          <a:lstStyle/>
          <a:p>
            <a:pPr>
              <a:tabLst>
                <a:tab pos="1025525" algn="l"/>
              </a:tabLst>
            </a:pPr>
            <a:r>
              <a:rPr lang="en-US" sz="3200" dirty="0"/>
              <a:t>3.1	institutional accreditation and state 	authorization</a:t>
            </a:r>
          </a:p>
        </p:txBody>
      </p:sp>
      <p:sp>
        <p:nvSpPr>
          <p:cNvPr id="3" name="Content Placeholder 2">
            <a:extLst>
              <a:ext uri="{FF2B5EF4-FFF2-40B4-BE49-F238E27FC236}">
                <a16:creationId xmlns:a16="http://schemas.microsoft.com/office/drawing/2014/main" id="{330E629E-C1BE-1686-51E7-2D60A93D8C46}"/>
              </a:ext>
            </a:extLst>
          </p:cNvPr>
          <p:cNvSpPr>
            <a:spLocks noGrp="1"/>
          </p:cNvSpPr>
          <p:nvPr>
            <p:ph idx="1"/>
          </p:nvPr>
        </p:nvSpPr>
        <p:spPr>
          <a:xfrm>
            <a:off x="77831" y="2126512"/>
            <a:ext cx="11705544" cy="4316818"/>
          </a:xfrm>
        </p:spPr>
        <p:txBody>
          <a:bodyPr>
            <a:normAutofit/>
          </a:bodyPr>
          <a:lstStyle/>
          <a:p>
            <a:pPr marL="461963" indent="-461963">
              <a:lnSpc>
                <a:spcPct val="100000"/>
              </a:lnSpc>
            </a:pPr>
            <a:r>
              <a:rPr lang="en-US" sz="2400" dirty="0">
                <a:solidFill>
                  <a:schemeClr val="tx1">
                    <a:lumMod val="50000"/>
                  </a:schemeClr>
                </a:solidFill>
              </a:rPr>
              <a:t>State-system institutions must:</a:t>
            </a:r>
          </a:p>
          <a:p>
            <a:pPr marL="1033463" lvl="1" indent="-461963">
              <a:lnSpc>
                <a:spcPct val="100000"/>
              </a:lnSpc>
            </a:pPr>
            <a:r>
              <a:rPr lang="en-US" sz="2000" dirty="0">
                <a:solidFill>
                  <a:schemeClr val="tx1">
                    <a:lumMod val="50000"/>
                  </a:schemeClr>
                </a:solidFill>
              </a:rPr>
              <a:t>Maintain accreditation with the Higher Learning Commission</a:t>
            </a:r>
          </a:p>
          <a:p>
            <a:pPr marL="1033463" lvl="1" indent="-461963">
              <a:lnSpc>
                <a:spcPct val="100000"/>
              </a:lnSpc>
            </a:pPr>
            <a:r>
              <a:rPr lang="en-US" sz="2000" dirty="0">
                <a:solidFill>
                  <a:schemeClr val="tx1">
                    <a:lumMod val="50000"/>
                  </a:schemeClr>
                </a:solidFill>
              </a:rPr>
              <a:t>Provide OSRHE with copies of assurance arguments/reviews, and final evaluation reports</a:t>
            </a:r>
          </a:p>
          <a:p>
            <a:pPr marL="1033463" lvl="1" indent="-461963">
              <a:lnSpc>
                <a:spcPct val="100000"/>
              </a:lnSpc>
            </a:pPr>
            <a:r>
              <a:rPr lang="en-US" sz="2000" dirty="0">
                <a:solidFill>
                  <a:schemeClr val="tx1">
                    <a:lumMod val="50000"/>
                  </a:schemeClr>
                </a:solidFill>
              </a:rPr>
              <a:t>Notify OSRHE of any impending action (i.e. sanction, notice, show cause)</a:t>
            </a:r>
          </a:p>
          <a:p>
            <a:pPr marL="1033463" lvl="1" indent="-461963">
              <a:lnSpc>
                <a:spcPct val="100000"/>
              </a:lnSpc>
            </a:pPr>
            <a:r>
              <a:rPr lang="en-US" sz="2000" dirty="0">
                <a:solidFill>
                  <a:schemeClr val="tx1">
                    <a:lumMod val="50000"/>
                  </a:schemeClr>
                </a:solidFill>
              </a:rPr>
              <a:t>Provide closure plans, teach-out plans, and student records disposition plans</a:t>
            </a:r>
          </a:p>
          <a:p>
            <a:pPr marL="461963" indent="-461963">
              <a:lnSpc>
                <a:spcPct val="100000"/>
              </a:lnSpc>
            </a:pPr>
            <a:r>
              <a:rPr lang="en-US" sz="2400" dirty="0">
                <a:solidFill>
                  <a:schemeClr val="tx1">
                    <a:lumMod val="50000"/>
                  </a:schemeClr>
                </a:solidFill>
              </a:rPr>
              <a:t>Private and out-of-state public institutions:</a:t>
            </a:r>
          </a:p>
          <a:p>
            <a:pPr marL="1033463" lvl="1" indent="-461963">
              <a:lnSpc>
                <a:spcPct val="100000"/>
              </a:lnSpc>
            </a:pPr>
            <a:r>
              <a:rPr lang="en-US" sz="2000" dirty="0">
                <a:solidFill>
                  <a:schemeClr val="tx1">
                    <a:lumMod val="50000"/>
                  </a:schemeClr>
                </a:solidFill>
              </a:rPr>
              <a:t>Must be approved annually</a:t>
            </a:r>
          </a:p>
          <a:p>
            <a:pPr marL="1033463" lvl="1" indent="-461963">
              <a:lnSpc>
                <a:spcPct val="100000"/>
              </a:lnSpc>
            </a:pPr>
            <a:r>
              <a:rPr lang="en-US" sz="2000" dirty="0">
                <a:solidFill>
                  <a:schemeClr val="tx1">
                    <a:lumMod val="50000"/>
                  </a:schemeClr>
                </a:solidFill>
              </a:rPr>
              <a:t>Must be accredited by USDE-recognized agency and legally authorized to offer degree-related instruction in home state, or applicable federal/tribal entity</a:t>
            </a:r>
          </a:p>
          <a:p>
            <a:pPr marL="1033463" lvl="1" indent="-461963">
              <a:lnSpc>
                <a:spcPct val="100000"/>
              </a:lnSpc>
            </a:pPr>
            <a:endParaRPr lang="en-US" sz="2000" dirty="0">
              <a:solidFill>
                <a:schemeClr val="tx1">
                  <a:lumMod val="50000"/>
                </a:schemeClr>
              </a:solidFill>
            </a:endParaRPr>
          </a:p>
        </p:txBody>
      </p:sp>
    </p:spTree>
    <p:extLst>
      <p:ext uri="{BB962C8B-B14F-4D97-AF65-F5344CB8AC3E}">
        <p14:creationId xmlns:p14="http://schemas.microsoft.com/office/powerpoint/2010/main" val="6042099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F4F229-48CD-E027-A297-57B53A0EEEE9}"/>
              </a:ext>
            </a:extLst>
          </p:cNvPr>
          <p:cNvSpPr>
            <a:spLocks noGrp="1"/>
          </p:cNvSpPr>
          <p:nvPr>
            <p:ph type="title"/>
          </p:nvPr>
        </p:nvSpPr>
        <p:spPr/>
        <p:txBody>
          <a:bodyPr>
            <a:normAutofit/>
          </a:bodyPr>
          <a:lstStyle/>
          <a:p>
            <a:r>
              <a:rPr lang="en-US" sz="3200" dirty="0"/>
              <a:t>How is policy developed at </a:t>
            </a:r>
            <a:r>
              <a:rPr lang="en-US" sz="3200" dirty="0" err="1"/>
              <a:t>osrhe</a:t>
            </a:r>
            <a:endParaRPr lang="en-US" sz="3200" dirty="0"/>
          </a:p>
        </p:txBody>
      </p:sp>
      <p:sp>
        <p:nvSpPr>
          <p:cNvPr id="3" name="Text Placeholder 2">
            <a:extLst>
              <a:ext uri="{FF2B5EF4-FFF2-40B4-BE49-F238E27FC236}">
                <a16:creationId xmlns:a16="http://schemas.microsoft.com/office/drawing/2014/main" id="{CF581D1F-5E50-525C-B051-80067BF3F865}"/>
              </a:ext>
            </a:extLst>
          </p:cNvPr>
          <p:cNvSpPr>
            <a:spLocks noGrp="1"/>
          </p:cNvSpPr>
          <p:nvPr>
            <p:ph type="body" idx="1"/>
          </p:nvPr>
        </p:nvSpPr>
        <p:spPr>
          <a:xfrm>
            <a:off x="738393" y="1774782"/>
            <a:ext cx="5157787" cy="703283"/>
          </a:xfrm>
        </p:spPr>
        <p:txBody>
          <a:bodyPr/>
          <a:lstStyle/>
          <a:p>
            <a:pPr algn="ctr"/>
            <a:r>
              <a:rPr lang="en-US" dirty="0"/>
              <a:t>Internally</a:t>
            </a:r>
          </a:p>
        </p:txBody>
      </p:sp>
      <p:graphicFrame>
        <p:nvGraphicFramePr>
          <p:cNvPr id="7" name="Content Placeholder 6">
            <a:extLst>
              <a:ext uri="{FF2B5EF4-FFF2-40B4-BE49-F238E27FC236}">
                <a16:creationId xmlns:a16="http://schemas.microsoft.com/office/drawing/2014/main" id="{F5581A0A-B099-6BC2-C5FC-3597710A13A9}"/>
              </a:ext>
            </a:extLst>
          </p:cNvPr>
          <p:cNvGraphicFramePr>
            <a:graphicFrameLocks noGrp="1"/>
          </p:cNvGraphicFramePr>
          <p:nvPr>
            <p:ph sz="half" idx="2"/>
            <p:extLst>
              <p:ext uri="{D42A27DB-BD31-4B8C-83A1-F6EECF244321}">
                <p14:modId xmlns:p14="http://schemas.microsoft.com/office/powerpoint/2010/main" val="2632181951"/>
              </p:ext>
            </p:extLst>
          </p:nvPr>
        </p:nvGraphicFramePr>
        <p:xfrm>
          <a:off x="738394" y="2540000"/>
          <a:ext cx="5157787" cy="341471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Text Placeholder 4">
            <a:extLst>
              <a:ext uri="{FF2B5EF4-FFF2-40B4-BE49-F238E27FC236}">
                <a16:creationId xmlns:a16="http://schemas.microsoft.com/office/drawing/2014/main" id="{54C7C6F3-9A56-1339-2E3E-CB0B90B20E25}"/>
              </a:ext>
            </a:extLst>
          </p:cNvPr>
          <p:cNvSpPr>
            <a:spLocks noGrp="1"/>
          </p:cNvSpPr>
          <p:nvPr>
            <p:ph type="body" sz="quarter" idx="3"/>
          </p:nvPr>
        </p:nvSpPr>
        <p:spPr/>
        <p:txBody>
          <a:bodyPr/>
          <a:lstStyle/>
          <a:p>
            <a:pPr algn="ctr"/>
            <a:r>
              <a:rPr lang="en-US" dirty="0"/>
              <a:t>Legislatively</a:t>
            </a:r>
          </a:p>
        </p:txBody>
      </p:sp>
      <p:pic>
        <p:nvPicPr>
          <p:cNvPr id="8" name="Content Placeholder 3">
            <a:hlinkClick r:id="rId7"/>
            <a:extLst>
              <a:ext uri="{FF2B5EF4-FFF2-40B4-BE49-F238E27FC236}">
                <a16:creationId xmlns:a16="http://schemas.microsoft.com/office/drawing/2014/main" id="{83870253-767A-90E1-0E5B-B3C8A82B765E}"/>
              </a:ext>
            </a:extLst>
          </p:cNvPr>
          <p:cNvPicPr>
            <a:picLocks noGrp="1" noChangeAspect="1"/>
          </p:cNvPicPr>
          <p:nvPr>
            <p:ph sz="quarter" idx="4"/>
          </p:nvPr>
        </p:nvPicPr>
        <p:blipFill>
          <a:blip r:embed="rId8"/>
          <a:stretch>
            <a:fillRect/>
          </a:stretch>
        </p:blipFill>
        <p:spPr>
          <a:xfrm>
            <a:off x="7643812" y="2540000"/>
            <a:ext cx="3414713" cy="3414713"/>
          </a:xfrm>
          <a:prstGeom prst="rect">
            <a:avLst/>
          </a:prstGeom>
        </p:spPr>
      </p:pic>
    </p:spTree>
    <p:extLst>
      <p:ext uri="{BB962C8B-B14F-4D97-AF65-F5344CB8AC3E}">
        <p14:creationId xmlns:p14="http://schemas.microsoft.com/office/powerpoint/2010/main" val="3440767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7962C4-31C1-E1D1-F6F5-F810A673982B}"/>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ABC5405-2DFC-AFE1-A9E8-C5E275BBA08D}"/>
              </a:ext>
            </a:extLst>
          </p:cNvPr>
          <p:cNvSpPr>
            <a:spLocks noGrp="1"/>
          </p:cNvSpPr>
          <p:nvPr>
            <p:ph type="title"/>
          </p:nvPr>
        </p:nvSpPr>
        <p:spPr>
          <a:solidFill>
            <a:srgbClr val="D15420"/>
          </a:solidFill>
        </p:spPr>
        <p:txBody>
          <a:bodyPr>
            <a:normAutofit/>
          </a:bodyPr>
          <a:lstStyle/>
          <a:p>
            <a:pPr>
              <a:tabLst>
                <a:tab pos="1025525" algn="l"/>
              </a:tabLst>
            </a:pPr>
            <a:r>
              <a:rPr lang="en-US" sz="3200" dirty="0"/>
              <a:t>3.1	institutional accreditation and state 	authorization</a:t>
            </a:r>
          </a:p>
        </p:txBody>
      </p:sp>
      <p:sp>
        <p:nvSpPr>
          <p:cNvPr id="10" name="Content Placeholder 9">
            <a:extLst>
              <a:ext uri="{FF2B5EF4-FFF2-40B4-BE49-F238E27FC236}">
                <a16:creationId xmlns:a16="http://schemas.microsoft.com/office/drawing/2014/main" id="{9F004959-E618-5656-354B-EF613C142308}"/>
              </a:ext>
            </a:extLst>
          </p:cNvPr>
          <p:cNvSpPr>
            <a:spLocks noGrp="1"/>
          </p:cNvSpPr>
          <p:nvPr>
            <p:ph sz="half" idx="1"/>
          </p:nvPr>
        </p:nvSpPr>
        <p:spPr>
          <a:xfrm>
            <a:off x="177210" y="1911239"/>
            <a:ext cx="5448447" cy="3458204"/>
          </a:xfrm>
        </p:spPr>
        <p:txBody>
          <a:bodyPr/>
          <a:lstStyle/>
          <a:p>
            <a:pPr marL="0" indent="0" algn="ctr">
              <a:buNone/>
            </a:pPr>
            <a:r>
              <a:rPr lang="en-US" dirty="0">
                <a:solidFill>
                  <a:schemeClr val="tx1">
                    <a:lumMod val="50000"/>
                  </a:schemeClr>
                </a:solidFill>
              </a:rPr>
              <a:t>Activities requiring authorization</a:t>
            </a:r>
          </a:p>
          <a:p>
            <a:pPr marL="0" indent="0">
              <a:buNone/>
            </a:pPr>
            <a:endParaRPr lang="en-US" dirty="0">
              <a:solidFill>
                <a:schemeClr val="tx1">
                  <a:lumMod val="50000"/>
                </a:schemeClr>
              </a:solidFill>
            </a:endParaRPr>
          </a:p>
          <a:p>
            <a:pPr>
              <a:lnSpc>
                <a:spcPct val="100000"/>
              </a:lnSpc>
              <a:spcBef>
                <a:spcPts val="0"/>
              </a:spcBef>
              <a:buFont typeface="Wingdings" panose="05000000000000000000" pitchFamily="2" charset="2"/>
              <a:buChar char="Ø"/>
            </a:pPr>
            <a:r>
              <a:rPr lang="en-US" sz="1800" dirty="0">
                <a:solidFill>
                  <a:schemeClr val="tx1">
                    <a:lumMod val="50000"/>
                  </a:schemeClr>
                </a:solidFill>
              </a:rPr>
              <a:t>Offering degree programs or degree-related instruction in any modality</a:t>
            </a:r>
          </a:p>
          <a:p>
            <a:pPr>
              <a:lnSpc>
                <a:spcPct val="100000"/>
              </a:lnSpc>
              <a:spcBef>
                <a:spcPts val="0"/>
              </a:spcBef>
              <a:buFont typeface="Wingdings" panose="05000000000000000000" pitchFamily="2" charset="2"/>
              <a:buChar char="Ø"/>
            </a:pPr>
            <a:r>
              <a:rPr lang="en-US" sz="1800" dirty="0">
                <a:solidFill>
                  <a:schemeClr val="tx1">
                    <a:lumMod val="50000"/>
                  </a:schemeClr>
                </a:solidFill>
              </a:rPr>
              <a:t>Operating instructional or non-instructional locations</a:t>
            </a:r>
          </a:p>
          <a:p>
            <a:pPr>
              <a:lnSpc>
                <a:spcPct val="100000"/>
              </a:lnSpc>
              <a:spcBef>
                <a:spcPts val="0"/>
              </a:spcBef>
              <a:buFont typeface="Wingdings" panose="05000000000000000000" pitchFamily="2" charset="2"/>
              <a:buChar char="Ø"/>
            </a:pPr>
            <a:r>
              <a:rPr lang="en-US" sz="1800" dirty="0">
                <a:solidFill>
                  <a:schemeClr val="tx1">
                    <a:lumMod val="50000"/>
                  </a:schemeClr>
                </a:solidFill>
              </a:rPr>
              <a:t>Awarding degrees to recipients in Oklahoma</a:t>
            </a:r>
          </a:p>
          <a:p>
            <a:pPr>
              <a:lnSpc>
                <a:spcPct val="100000"/>
              </a:lnSpc>
              <a:spcBef>
                <a:spcPts val="0"/>
              </a:spcBef>
              <a:buFont typeface="Wingdings" panose="05000000000000000000" pitchFamily="2" charset="2"/>
              <a:buChar char="Ø"/>
            </a:pPr>
            <a:r>
              <a:rPr lang="en-US" sz="1800" dirty="0">
                <a:solidFill>
                  <a:schemeClr val="tx1">
                    <a:lumMod val="50000"/>
                  </a:schemeClr>
                </a:solidFill>
              </a:rPr>
              <a:t>Offering dual/concurrent enrollment courses for college credit</a:t>
            </a:r>
            <a:endParaRPr lang="en-US" dirty="0"/>
          </a:p>
        </p:txBody>
      </p:sp>
      <p:sp>
        <p:nvSpPr>
          <p:cNvPr id="11" name="Content Placeholder 10">
            <a:extLst>
              <a:ext uri="{FF2B5EF4-FFF2-40B4-BE49-F238E27FC236}">
                <a16:creationId xmlns:a16="http://schemas.microsoft.com/office/drawing/2014/main" id="{D5CB9DB3-D48C-9978-3AA8-EDE12CC61C69}"/>
              </a:ext>
            </a:extLst>
          </p:cNvPr>
          <p:cNvSpPr>
            <a:spLocks noGrp="1"/>
          </p:cNvSpPr>
          <p:nvPr>
            <p:ph sz="half" idx="2"/>
          </p:nvPr>
        </p:nvSpPr>
        <p:spPr>
          <a:xfrm>
            <a:off x="5847907" y="1911239"/>
            <a:ext cx="6166883" cy="4154895"/>
          </a:xfrm>
        </p:spPr>
        <p:txBody>
          <a:bodyPr/>
          <a:lstStyle/>
          <a:p>
            <a:pPr marL="0" indent="0" algn="ctr">
              <a:buNone/>
            </a:pPr>
            <a:r>
              <a:rPr lang="en-US" dirty="0">
                <a:solidFill>
                  <a:schemeClr val="tx1">
                    <a:lumMod val="50000"/>
                  </a:schemeClr>
                </a:solidFill>
              </a:rPr>
              <a:t>Activities not requiring authorization</a:t>
            </a:r>
          </a:p>
          <a:p>
            <a:pPr marL="0" indent="0">
              <a:buNone/>
            </a:pPr>
            <a:endParaRPr lang="en-US" dirty="0">
              <a:solidFill>
                <a:schemeClr val="tx1">
                  <a:lumMod val="50000"/>
                </a:schemeClr>
              </a:solidFill>
            </a:endParaRPr>
          </a:p>
          <a:p>
            <a:pPr>
              <a:lnSpc>
                <a:spcPct val="100000"/>
              </a:lnSpc>
              <a:spcBef>
                <a:spcPts val="0"/>
              </a:spcBef>
              <a:buFont typeface="Wingdings" panose="05000000000000000000" pitchFamily="2" charset="2"/>
              <a:buChar char="Ø"/>
            </a:pPr>
            <a:r>
              <a:rPr lang="en-US" sz="2000" dirty="0">
                <a:solidFill>
                  <a:schemeClr val="tx1">
                    <a:lumMod val="50000"/>
                  </a:schemeClr>
                </a:solidFill>
              </a:rPr>
              <a:t>Overnight field trips</a:t>
            </a:r>
          </a:p>
          <a:p>
            <a:pPr>
              <a:lnSpc>
                <a:spcPct val="100000"/>
              </a:lnSpc>
              <a:spcBef>
                <a:spcPts val="0"/>
              </a:spcBef>
              <a:buFont typeface="Wingdings" panose="05000000000000000000" pitchFamily="2" charset="2"/>
              <a:buChar char="Ø"/>
            </a:pPr>
            <a:r>
              <a:rPr lang="en-US" sz="2000" dirty="0">
                <a:solidFill>
                  <a:schemeClr val="tx1">
                    <a:lumMod val="50000"/>
                  </a:schemeClr>
                </a:solidFill>
              </a:rPr>
              <a:t>Sports games or events</a:t>
            </a:r>
          </a:p>
          <a:p>
            <a:pPr>
              <a:lnSpc>
                <a:spcPct val="100000"/>
              </a:lnSpc>
              <a:spcBef>
                <a:spcPts val="0"/>
              </a:spcBef>
              <a:buFont typeface="Wingdings" panose="05000000000000000000" pitchFamily="2" charset="2"/>
              <a:buChar char="Ø"/>
            </a:pPr>
            <a:r>
              <a:rPr lang="en-US" sz="2000" dirty="0">
                <a:solidFill>
                  <a:schemeClr val="tx1">
                    <a:lumMod val="50000"/>
                  </a:schemeClr>
                </a:solidFill>
              </a:rPr>
              <a:t>Social gatherings of students or alumni</a:t>
            </a:r>
          </a:p>
          <a:p>
            <a:pPr>
              <a:lnSpc>
                <a:spcPct val="100000"/>
              </a:lnSpc>
              <a:spcBef>
                <a:spcPts val="0"/>
              </a:spcBef>
              <a:buFont typeface="Wingdings" panose="05000000000000000000" pitchFamily="2" charset="2"/>
              <a:buChar char="Ø"/>
            </a:pPr>
            <a:r>
              <a:rPr lang="en-US" sz="2000" dirty="0">
                <a:solidFill>
                  <a:schemeClr val="tx1">
                    <a:lumMod val="50000"/>
                  </a:schemeClr>
                </a:solidFill>
              </a:rPr>
              <a:t>Students participating in professional conferences, organizations, or similar events</a:t>
            </a:r>
          </a:p>
          <a:p>
            <a:pPr>
              <a:lnSpc>
                <a:spcPct val="100000"/>
              </a:lnSpc>
              <a:spcBef>
                <a:spcPts val="0"/>
              </a:spcBef>
              <a:buFont typeface="Wingdings" panose="05000000000000000000" pitchFamily="2" charset="2"/>
              <a:buChar char="Ø"/>
            </a:pPr>
            <a:r>
              <a:rPr lang="en-US" sz="2000" dirty="0">
                <a:solidFill>
                  <a:schemeClr val="tx1">
                    <a:lumMod val="50000"/>
                  </a:schemeClr>
                </a:solidFill>
              </a:rPr>
              <a:t>Participation in college fairs</a:t>
            </a:r>
          </a:p>
          <a:p>
            <a:pPr>
              <a:lnSpc>
                <a:spcPct val="100000"/>
              </a:lnSpc>
              <a:spcBef>
                <a:spcPts val="0"/>
              </a:spcBef>
              <a:buFont typeface="Wingdings" panose="05000000000000000000" pitchFamily="2" charset="2"/>
              <a:buChar char="Ø"/>
            </a:pPr>
            <a:r>
              <a:rPr lang="en-US" sz="2000" dirty="0">
                <a:solidFill>
                  <a:schemeClr val="tx1">
                    <a:lumMod val="50000"/>
                  </a:schemeClr>
                </a:solidFill>
              </a:rPr>
              <a:t>Placement of students into supervised field experiences (including but not limited to: student teaching or </a:t>
            </a:r>
            <a:r>
              <a:rPr lang="en-US" sz="2000" dirty="0" err="1">
                <a:solidFill>
                  <a:schemeClr val="tx1">
                    <a:lumMod val="50000"/>
                  </a:schemeClr>
                </a:solidFill>
              </a:rPr>
              <a:t>practia</a:t>
            </a:r>
            <a:r>
              <a:rPr lang="en-US" sz="2000" dirty="0">
                <a:solidFill>
                  <a:schemeClr val="tx1">
                    <a:lumMod val="50000"/>
                  </a:schemeClr>
                </a:solidFill>
              </a:rPr>
              <a:t>, clinical rotations, internships, externships)</a:t>
            </a:r>
          </a:p>
          <a:p>
            <a:pPr>
              <a:buFont typeface="Wingdings" panose="05000000000000000000" pitchFamily="2" charset="2"/>
              <a:buChar char="Ø"/>
            </a:pPr>
            <a:endParaRPr lang="en-US" sz="2000" dirty="0">
              <a:solidFill>
                <a:schemeClr val="tx1">
                  <a:lumMod val="50000"/>
                </a:schemeClr>
              </a:solidFill>
            </a:endParaRPr>
          </a:p>
        </p:txBody>
      </p:sp>
      <p:cxnSp>
        <p:nvCxnSpPr>
          <p:cNvPr id="13" name="Straight Connector 12">
            <a:extLst>
              <a:ext uri="{FF2B5EF4-FFF2-40B4-BE49-F238E27FC236}">
                <a16:creationId xmlns:a16="http://schemas.microsoft.com/office/drawing/2014/main" id="{EA5AF21B-2F99-8FDC-D4AB-DB11FBAF58CF}"/>
              </a:ext>
            </a:extLst>
          </p:cNvPr>
          <p:cNvCxnSpPr/>
          <p:nvPr/>
        </p:nvCxnSpPr>
        <p:spPr>
          <a:xfrm>
            <a:off x="5625657" y="1911239"/>
            <a:ext cx="0" cy="4234380"/>
          </a:xfrm>
          <a:prstGeom prst="line">
            <a:avLst/>
          </a:prstGeom>
        </p:spPr>
        <p:style>
          <a:lnRef idx="3">
            <a:schemeClr val="accent3"/>
          </a:lnRef>
          <a:fillRef idx="0">
            <a:schemeClr val="accent3"/>
          </a:fillRef>
          <a:effectRef idx="2">
            <a:schemeClr val="accent3"/>
          </a:effectRef>
          <a:fontRef idx="minor">
            <a:schemeClr val="tx1"/>
          </a:fontRef>
        </p:style>
      </p:cxnSp>
    </p:spTree>
    <p:extLst>
      <p:ext uri="{BB962C8B-B14F-4D97-AF65-F5344CB8AC3E}">
        <p14:creationId xmlns:p14="http://schemas.microsoft.com/office/powerpoint/2010/main" val="1520594737"/>
      </p:ext>
    </p:extLst>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7D3E8A-EBCB-F907-E6F6-0FD1727F8890}"/>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12DECC4-C04C-8336-E380-ACCE1F8730B4}"/>
              </a:ext>
            </a:extLst>
          </p:cNvPr>
          <p:cNvSpPr>
            <a:spLocks noGrp="1"/>
          </p:cNvSpPr>
          <p:nvPr>
            <p:ph type="title"/>
          </p:nvPr>
        </p:nvSpPr>
        <p:spPr>
          <a:solidFill>
            <a:srgbClr val="D15420"/>
          </a:solidFill>
        </p:spPr>
        <p:txBody>
          <a:bodyPr>
            <a:normAutofit/>
          </a:bodyPr>
          <a:lstStyle/>
          <a:p>
            <a:pPr>
              <a:tabLst>
                <a:tab pos="1025525" algn="l"/>
              </a:tabLst>
            </a:pPr>
            <a:r>
              <a:rPr lang="en-US" sz="3200" dirty="0"/>
              <a:t>3.1	institutional accreditation and state 	authorization</a:t>
            </a:r>
          </a:p>
        </p:txBody>
      </p:sp>
      <p:sp>
        <p:nvSpPr>
          <p:cNvPr id="3" name="Content Placeholder 2">
            <a:extLst>
              <a:ext uri="{FF2B5EF4-FFF2-40B4-BE49-F238E27FC236}">
                <a16:creationId xmlns:a16="http://schemas.microsoft.com/office/drawing/2014/main" id="{6E9287FA-0DC0-B235-D073-1B167FEE4ADD}"/>
              </a:ext>
            </a:extLst>
          </p:cNvPr>
          <p:cNvSpPr>
            <a:spLocks noGrp="1"/>
          </p:cNvSpPr>
          <p:nvPr>
            <p:ph idx="1"/>
          </p:nvPr>
        </p:nvSpPr>
        <p:spPr>
          <a:xfrm>
            <a:off x="77831" y="1900052"/>
            <a:ext cx="11705544" cy="4543278"/>
          </a:xfrm>
        </p:spPr>
        <p:txBody>
          <a:bodyPr>
            <a:normAutofit lnSpcReduction="10000"/>
          </a:bodyPr>
          <a:lstStyle/>
          <a:p>
            <a:pPr marL="461963" indent="-461963">
              <a:lnSpc>
                <a:spcPct val="110000"/>
              </a:lnSpc>
              <a:spcBef>
                <a:spcPts val="0"/>
              </a:spcBef>
            </a:pPr>
            <a:r>
              <a:rPr lang="en-US" sz="2400" dirty="0">
                <a:solidFill>
                  <a:schemeClr val="tx1">
                    <a:lumMod val="50000"/>
                  </a:schemeClr>
                </a:solidFill>
              </a:rPr>
              <a:t>Standard for operation</a:t>
            </a:r>
          </a:p>
          <a:p>
            <a:pPr marL="1033463" lvl="1" indent="-461963">
              <a:lnSpc>
                <a:spcPct val="110000"/>
              </a:lnSpc>
              <a:spcBef>
                <a:spcPts val="0"/>
              </a:spcBef>
            </a:pPr>
            <a:r>
              <a:rPr lang="en-US" sz="2000" dirty="0">
                <a:solidFill>
                  <a:schemeClr val="tx1">
                    <a:lumMod val="50000"/>
                  </a:schemeClr>
                </a:solidFill>
              </a:rPr>
              <a:t>Comply with applicable laws and designate an Oklahoma location director.</a:t>
            </a:r>
          </a:p>
          <a:p>
            <a:pPr marL="1033463" lvl="1" indent="-461963">
              <a:lnSpc>
                <a:spcPct val="110000"/>
              </a:lnSpc>
              <a:spcBef>
                <a:spcPts val="0"/>
              </a:spcBef>
            </a:pPr>
            <a:r>
              <a:rPr lang="en-US" sz="2000" dirty="0">
                <a:solidFill>
                  <a:schemeClr val="tx1">
                    <a:lumMod val="50000"/>
                  </a:schemeClr>
                </a:solidFill>
              </a:rPr>
              <a:t>Maintain disaster recovery and student records disposition plans.</a:t>
            </a:r>
          </a:p>
          <a:p>
            <a:pPr marL="1033463" lvl="1" indent="-461963">
              <a:lnSpc>
                <a:spcPct val="110000"/>
              </a:lnSpc>
              <a:spcBef>
                <a:spcPts val="0"/>
              </a:spcBef>
            </a:pPr>
            <a:r>
              <a:rPr lang="en-US" sz="2000" dirty="0">
                <a:solidFill>
                  <a:schemeClr val="tx1">
                    <a:lumMod val="50000"/>
                  </a:schemeClr>
                </a:solidFill>
              </a:rPr>
              <a:t>Accurately disclose accreditation; avoid misleading marketing and unauthorized OSRHE endorsement claims.</a:t>
            </a:r>
          </a:p>
          <a:p>
            <a:pPr marL="1033463" lvl="1" indent="-461963">
              <a:lnSpc>
                <a:spcPct val="110000"/>
              </a:lnSpc>
              <a:spcBef>
                <a:spcPts val="0"/>
              </a:spcBef>
            </a:pPr>
            <a:r>
              <a:rPr lang="en-US" sz="2000" dirty="0">
                <a:solidFill>
                  <a:schemeClr val="tx1">
                    <a:lumMod val="50000"/>
                  </a:schemeClr>
                </a:solidFill>
              </a:rPr>
              <a:t>Provide complaint procedures, appeal processes, catalog/equivalent information, and enrollment agreements before payment</a:t>
            </a:r>
          </a:p>
          <a:p>
            <a:pPr marL="461963" indent="-461963">
              <a:lnSpc>
                <a:spcPct val="110000"/>
              </a:lnSpc>
            </a:pPr>
            <a:r>
              <a:rPr lang="en-US" sz="2400" dirty="0">
                <a:solidFill>
                  <a:schemeClr val="tx1">
                    <a:lumMod val="50000"/>
                  </a:schemeClr>
                </a:solidFill>
              </a:rPr>
              <a:t>Revocation of authorization</a:t>
            </a:r>
          </a:p>
          <a:p>
            <a:pPr marL="1033463" lvl="1" indent="-461963">
              <a:lnSpc>
                <a:spcPct val="110000"/>
              </a:lnSpc>
              <a:spcBef>
                <a:spcPts val="0"/>
              </a:spcBef>
            </a:pPr>
            <a:r>
              <a:rPr lang="en-US" sz="2000" dirty="0">
                <a:solidFill>
                  <a:schemeClr val="tx1">
                    <a:lumMod val="50000"/>
                  </a:schemeClr>
                </a:solidFill>
              </a:rPr>
              <a:t>Accreditor recognition is withdrawn, accreditation is withdrawn, or sanction/show cause/provisional/teach-out actions occur.</a:t>
            </a:r>
          </a:p>
          <a:p>
            <a:pPr marL="1033463" lvl="1" indent="-461963">
              <a:lnSpc>
                <a:spcPct val="110000"/>
              </a:lnSpc>
              <a:spcBef>
                <a:spcPts val="0"/>
              </a:spcBef>
            </a:pPr>
            <a:r>
              <a:rPr lang="en-US" sz="2000" dirty="0">
                <a:solidFill>
                  <a:schemeClr val="tx1">
                    <a:lumMod val="50000"/>
                  </a:schemeClr>
                </a:solidFill>
              </a:rPr>
              <a:t>Home state, tribal, or federal operating authority is lost or at risk of denial/withdrawal.</a:t>
            </a:r>
          </a:p>
          <a:p>
            <a:pPr marL="1033463" lvl="1" indent="-461963">
              <a:lnSpc>
                <a:spcPct val="110000"/>
              </a:lnSpc>
              <a:spcBef>
                <a:spcPts val="0"/>
              </a:spcBef>
            </a:pPr>
            <a:r>
              <a:rPr lang="en-US" sz="2000" dirty="0">
                <a:solidFill>
                  <a:schemeClr val="tx1">
                    <a:lumMod val="50000"/>
                  </a:schemeClr>
                </a:solidFill>
              </a:rPr>
              <a:t>Institution fails to disclose required information, comply with OSRHE policy, or maintain Title IV eligibility.</a:t>
            </a:r>
          </a:p>
        </p:txBody>
      </p:sp>
    </p:spTree>
    <p:extLst>
      <p:ext uri="{BB962C8B-B14F-4D97-AF65-F5344CB8AC3E}">
        <p14:creationId xmlns:p14="http://schemas.microsoft.com/office/powerpoint/2010/main" val="3762436826"/>
      </p:ext>
    </p:extLst>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6C96E4-BCD2-6AF4-EC88-6127EE4AB0D9}"/>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E8518E72-D1EE-FE31-D67C-2EAAB54FF684}"/>
              </a:ext>
            </a:extLst>
          </p:cNvPr>
          <p:cNvSpPr>
            <a:spLocks noGrp="1"/>
          </p:cNvSpPr>
          <p:nvPr>
            <p:ph type="title"/>
          </p:nvPr>
        </p:nvSpPr>
        <p:spPr>
          <a:solidFill>
            <a:srgbClr val="D15420"/>
          </a:solidFill>
        </p:spPr>
        <p:txBody>
          <a:bodyPr>
            <a:normAutofit/>
          </a:bodyPr>
          <a:lstStyle/>
          <a:p>
            <a:pPr>
              <a:tabLst>
                <a:tab pos="1025525" algn="l"/>
              </a:tabLst>
            </a:pPr>
            <a:r>
              <a:rPr lang="en-US" sz="3200" dirty="0"/>
              <a:t>3.1	institutional accreditation and state 	authorization</a:t>
            </a:r>
          </a:p>
        </p:txBody>
      </p:sp>
      <p:sp>
        <p:nvSpPr>
          <p:cNvPr id="3" name="Content Placeholder 2">
            <a:extLst>
              <a:ext uri="{FF2B5EF4-FFF2-40B4-BE49-F238E27FC236}">
                <a16:creationId xmlns:a16="http://schemas.microsoft.com/office/drawing/2014/main" id="{11BFDCD5-2190-52EF-B4E0-D000FD3CBEAB}"/>
              </a:ext>
            </a:extLst>
          </p:cNvPr>
          <p:cNvSpPr>
            <a:spLocks noGrp="1"/>
          </p:cNvSpPr>
          <p:nvPr>
            <p:ph idx="1"/>
          </p:nvPr>
        </p:nvSpPr>
        <p:spPr>
          <a:xfrm>
            <a:off x="77831" y="1596044"/>
            <a:ext cx="11705544" cy="4847286"/>
          </a:xfrm>
        </p:spPr>
        <p:txBody>
          <a:bodyPr>
            <a:normAutofit fontScale="92500" lnSpcReduction="20000"/>
          </a:bodyPr>
          <a:lstStyle/>
          <a:p>
            <a:pPr marL="461963" indent="-461963">
              <a:lnSpc>
                <a:spcPct val="110000"/>
              </a:lnSpc>
              <a:spcBef>
                <a:spcPts val="0"/>
              </a:spcBef>
            </a:pPr>
            <a:r>
              <a:rPr lang="en-US" sz="2400" dirty="0">
                <a:solidFill>
                  <a:schemeClr val="tx1">
                    <a:lumMod val="50000"/>
                  </a:schemeClr>
                </a:solidFill>
              </a:rPr>
              <a:t>Reporting</a:t>
            </a:r>
          </a:p>
          <a:p>
            <a:pPr marL="914400" lvl="1" indent="-461963">
              <a:lnSpc>
                <a:spcPct val="110000"/>
              </a:lnSpc>
              <a:spcBef>
                <a:spcPts val="0"/>
              </a:spcBef>
            </a:pPr>
            <a:r>
              <a:rPr lang="en-US" sz="2000" dirty="0">
                <a:solidFill>
                  <a:schemeClr val="tx1">
                    <a:lumMod val="50000"/>
                  </a:schemeClr>
                </a:solidFill>
              </a:rPr>
              <a:t>Substantive changes</a:t>
            </a:r>
          </a:p>
          <a:p>
            <a:pPr marL="914400" lvl="1" indent="-461963">
              <a:lnSpc>
                <a:spcPct val="110000"/>
              </a:lnSpc>
              <a:spcBef>
                <a:spcPts val="0"/>
              </a:spcBef>
            </a:pPr>
            <a:r>
              <a:rPr lang="en-US" sz="2000" dirty="0">
                <a:solidFill>
                  <a:schemeClr val="tx1">
                    <a:lumMod val="50000"/>
                  </a:schemeClr>
                </a:solidFill>
              </a:rPr>
              <a:t>Leadership changes</a:t>
            </a:r>
          </a:p>
          <a:p>
            <a:pPr marL="914400" lvl="1" indent="-461963">
              <a:lnSpc>
                <a:spcPct val="110000"/>
              </a:lnSpc>
              <a:spcBef>
                <a:spcPts val="0"/>
              </a:spcBef>
            </a:pPr>
            <a:r>
              <a:rPr lang="en-US" sz="2000" dirty="0">
                <a:solidFill>
                  <a:schemeClr val="tx1">
                    <a:lumMod val="50000"/>
                  </a:schemeClr>
                </a:solidFill>
              </a:rPr>
              <a:t>Required degree-related supervised field experiences for Oklahoma students.</a:t>
            </a:r>
          </a:p>
          <a:p>
            <a:pPr marL="461963" indent="-461963">
              <a:lnSpc>
                <a:spcPct val="110000"/>
              </a:lnSpc>
            </a:pPr>
            <a:r>
              <a:rPr lang="en-US" sz="2400" dirty="0">
                <a:solidFill>
                  <a:schemeClr val="tx1">
                    <a:lumMod val="50000"/>
                  </a:schemeClr>
                </a:solidFill>
              </a:rPr>
              <a:t>Marketing restrictions</a:t>
            </a:r>
          </a:p>
          <a:p>
            <a:pPr marL="914400" lvl="1" indent="-461963">
              <a:lnSpc>
                <a:spcPct val="120000"/>
              </a:lnSpc>
              <a:spcBef>
                <a:spcPts val="0"/>
              </a:spcBef>
            </a:pPr>
            <a:r>
              <a:rPr lang="en-US" sz="2000" dirty="0">
                <a:solidFill>
                  <a:schemeClr val="tx1">
                    <a:lumMod val="50000"/>
                  </a:schemeClr>
                </a:solidFill>
              </a:rPr>
              <a:t>No misleading, deceptive, or inaccurate statements.</a:t>
            </a:r>
          </a:p>
          <a:p>
            <a:pPr marL="914400" lvl="1" indent="-461963">
              <a:lnSpc>
                <a:spcPct val="120000"/>
              </a:lnSpc>
              <a:spcBef>
                <a:spcPts val="0"/>
              </a:spcBef>
            </a:pPr>
            <a:r>
              <a:rPr lang="en-US" sz="2000" dirty="0">
                <a:solidFill>
                  <a:schemeClr val="tx1">
                    <a:lumMod val="50000"/>
                  </a:schemeClr>
                </a:solidFill>
              </a:rPr>
              <a:t>No help-wanted classified ads for marketing.</a:t>
            </a:r>
          </a:p>
          <a:p>
            <a:pPr marL="914400" lvl="1" indent="-461963">
              <a:lnSpc>
                <a:spcPct val="120000"/>
              </a:lnSpc>
              <a:spcBef>
                <a:spcPts val="0"/>
              </a:spcBef>
            </a:pPr>
            <a:r>
              <a:rPr lang="en-US" sz="2000" dirty="0">
                <a:solidFill>
                  <a:schemeClr val="tx1">
                    <a:lumMod val="50000"/>
                  </a:schemeClr>
                </a:solidFill>
              </a:rPr>
              <a:t>Salary references require recent graduate wage data or an appropriate external source.</a:t>
            </a:r>
          </a:p>
          <a:p>
            <a:pPr marL="914400" lvl="1" indent="-461963">
              <a:lnSpc>
                <a:spcPct val="120000"/>
              </a:lnSpc>
              <a:spcBef>
                <a:spcPts val="0"/>
              </a:spcBef>
            </a:pPr>
            <a:r>
              <a:rPr lang="en-US" sz="2000" dirty="0">
                <a:solidFill>
                  <a:schemeClr val="tx1">
                    <a:lumMod val="50000"/>
                  </a:schemeClr>
                </a:solidFill>
              </a:rPr>
              <a:t>No guaranteed-employment claims during or after training.</a:t>
            </a:r>
          </a:p>
          <a:p>
            <a:pPr marL="461963" indent="-461963">
              <a:lnSpc>
                <a:spcPct val="110000"/>
              </a:lnSpc>
            </a:pPr>
            <a:r>
              <a:rPr lang="en-US" sz="2400" dirty="0">
                <a:solidFill>
                  <a:schemeClr val="tx1">
                    <a:lumMod val="50000"/>
                  </a:schemeClr>
                </a:solidFill>
              </a:rPr>
              <a:t>Student complaints</a:t>
            </a:r>
          </a:p>
          <a:p>
            <a:pPr marL="914400" lvl="1" indent="-461963">
              <a:lnSpc>
                <a:spcPct val="110000"/>
              </a:lnSpc>
            </a:pPr>
            <a:r>
              <a:rPr lang="en-US" sz="2000" dirty="0">
                <a:solidFill>
                  <a:schemeClr val="tx1">
                    <a:lumMod val="50000"/>
                  </a:schemeClr>
                </a:solidFill>
              </a:rPr>
              <a:t>Institutions must provide written complaint procedures independent of Title IX and student-conduct complaint procedures.</a:t>
            </a:r>
          </a:p>
          <a:p>
            <a:pPr marL="914400" lvl="1" indent="-461963">
              <a:lnSpc>
                <a:spcPct val="110000"/>
              </a:lnSpc>
            </a:pPr>
            <a:r>
              <a:rPr lang="en-US" sz="2000" dirty="0">
                <a:solidFill>
                  <a:schemeClr val="tx1">
                    <a:lumMod val="50000"/>
                  </a:schemeClr>
                </a:solidFill>
              </a:rPr>
              <a:t>Students must have an appeal procedure, and information about filing complaints with the State Regents is available on the State Regents website. (</a:t>
            </a:r>
            <a:r>
              <a:rPr lang="en-US" sz="2000" dirty="0">
                <a:solidFill>
                  <a:schemeClr val="tx1">
                    <a:lumMod val="50000"/>
                  </a:schemeClr>
                </a:solidFill>
                <a:hlinkClick r:id="rId3"/>
              </a:rPr>
              <a:t>SARA Complaints</a:t>
            </a:r>
            <a:r>
              <a:rPr lang="en-US" sz="2000" dirty="0">
                <a:solidFill>
                  <a:schemeClr val="tx1">
                    <a:lumMod val="50000"/>
                  </a:schemeClr>
                </a:solidFill>
              </a:rPr>
              <a:t>) (</a:t>
            </a:r>
            <a:r>
              <a:rPr lang="en-US" sz="2000" dirty="0">
                <a:solidFill>
                  <a:schemeClr val="tx1">
                    <a:lumMod val="50000"/>
                  </a:schemeClr>
                </a:solidFill>
                <a:hlinkClick r:id="rId4"/>
              </a:rPr>
              <a:t>Oklahoma Student Complaints</a:t>
            </a:r>
            <a:r>
              <a:rPr lang="en-US" sz="2000" dirty="0">
                <a:solidFill>
                  <a:schemeClr val="tx1">
                    <a:lumMod val="50000"/>
                  </a:schemeClr>
                </a:solidFill>
              </a:rPr>
              <a:t>)</a:t>
            </a:r>
          </a:p>
        </p:txBody>
      </p:sp>
    </p:spTree>
    <p:extLst>
      <p:ext uri="{BB962C8B-B14F-4D97-AF65-F5344CB8AC3E}">
        <p14:creationId xmlns:p14="http://schemas.microsoft.com/office/powerpoint/2010/main" val="152426582"/>
      </p:ext>
    </p:extLst>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5FE752-5D84-49AB-7D41-6E13BD11DD7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293AFB1-16ED-B0A0-8E02-939479ABF3EC}"/>
              </a:ext>
            </a:extLst>
          </p:cNvPr>
          <p:cNvSpPr>
            <a:spLocks noGrp="1"/>
          </p:cNvSpPr>
          <p:nvPr>
            <p:ph type="title"/>
          </p:nvPr>
        </p:nvSpPr>
        <p:spPr/>
        <p:txBody>
          <a:bodyPr>
            <a:normAutofit/>
          </a:bodyPr>
          <a:lstStyle/>
          <a:p>
            <a:pPr>
              <a:tabLst>
                <a:tab pos="1025525" algn="l"/>
              </a:tabLst>
            </a:pPr>
            <a:r>
              <a:rPr lang="en-US" sz="3200" dirty="0"/>
              <a:t>3.2	functions of public institutions</a:t>
            </a:r>
          </a:p>
        </p:txBody>
      </p:sp>
      <p:sp>
        <p:nvSpPr>
          <p:cNvPr id="3" name="Content Placeholder 2">
            <a:extLst>
              <a:ext uri="{FF2B5EF4-FFF2-40B4-BE49-F238E27FC236}">
                <a16:creationId xmlns:a16="http://schemas.microsoft.com/office/drawing/2014/main" id="{0BB177F1-76B6-C21E-E425-88987923884D}"/>
              </a:ext>
            </a:extLst>
          </p:cNvPr>
          <p:cNvSpPr>
            <a:spLocks noGrp="1"/>
          </p:cNvSpPr>
          <p:nvPr>
            <p:ph idx="1"/>
          </p:nvPr>
        </p:nvSpPr>
        <p:spPr>
          <a:xfrm>
            <a:off x="109729" y="2279903"/>
            <a:ext cx="11705544" cy="3644053"/>
          </a:xfrm>
        </p:spPr>
        <p:txBody>
          <a:bodyPr>
            <a:normAutofit/>
          </a:bodyPr>
          <a:lstStyle/>
          <a:p>
            <a:pPr marL="461963" indent="-461963">
              <a:lnSpc>
                <a:spcPct val="100000"/>
              </a:lnSpc>
            </a:pPr>
            <a:r>
              <a:rPr lang="en-US" sz="2400" dirty="0">
                <a:solidFill>
                  <a:schemeClr val="tx1">
                    <a:lumMod val="50000"/>
                  </a:schemeClr>
                </a:solidFill>
              </a:rPr>
              <a:t>OSRHE has constitutional authority to determine functions and courses of study</a:t>
            </a:r>
          </a:p>
          <a:p>
            <a:pPr marL="461963" indent="-461963">
              <a:lnSpc>
                <a:spcPct val="100000"/>
              </a:lnSpc>
              <a:spcBef>
                <a:spcPts val="500"/>
              </a:spcBef>
            </a:pPr>
            <a:r>
              <a:rPr lang="en-US" sz="2400" dirty="0">
                <a:solidFill>
                  <a:schemeClr val="tx1">
                    <a:lumMod val="50000"/>
                  </a:schemeClr>
                </a:solidFill>
              </a:rPr>
              <a:t>3.2 outlines the functions of the State System</a:t>
            </a:r>
          </a:p>
          <a:p>
            <a:pPr marL="461963" indent="-461963">
              <a:lnSpc>
                <a:spcPct val="100000"/>
              </a:lnSpc>
              <a:spcBef>
                <a:spcPts val="500"/>
              </a:spcBef>
            </a:pPr>
            <a:r>
              <a:rPr lang="en-US" sz="2400" dirty="0">
                <a:solidFill>
                  <a:schemeClr val="tx1">
                    <a:lumMod val="50000"/>
                  </a:schemeClr>
                </a:solidFill>
              </a:rPr>
              <a:t>Common functions</a:t>
            </a:r>
          </a:p>
          <a:p>
            <a:pPr marL="914400" lvl="1" indent="-457200">
              <a:lnSpc>
                <a:spcPct val="100000"/>
              </a:lnSpc>
            </a:pPr>
            <a:r>
              <a:rPr lang="en-US" sz="2000" dirty="0">
                <a:solidFill>
                  <a:schemeClr val="tx1">
                    <a:lumMod val="50000"/>
                  </a:schemeClr>
                </a:solidFill>
              </a:rPr>
              <a:t>Economic and community development</a:t>
            </a:r>
          </a:p>
          <a:p>
            <a:pPr marL="914400" lvl="1" indent="-457200">
              <a:lnSpc>
                <a:spcPct val="100000"/>
              </a:lnSpc>
            </a:pPr>
            <a:r>
              <a:rPr lang="en-US" sz="2000" dirty="0">
                <a:solidFill>
                  <a:schemeClr val="tx1">
                    <a:lumMod val="50000"/>
                  </a:schemeClr>
                </a:solidFill>
              </a:rPr>
              <a:t>Provide general education</a:t>
            </a:r>
          </a:p>
          <a:p>
            <a:pPr marL="914400" lvl="1" indent="-457200">
              <a:lnSpc>
                <a:spcPct val="100000"/>
              </a:lnSpc>
            </a:pPr>
            <a:r>
              <a:rPr lang="en-US" sz="2000" dirty="0">
                <a:solidFill>
                  <a:schemeClr val="tx1">
                    <a:lumMod val="50000"/>
                  </a:schemeClr>
                </a:solidFill>
              </a:rPr>
              <a:t>Offer concurrent enrollment</a:t>
            </a:r>
          </a:p>
          <a:p>
            <a:pPr marL="914400" lvl="1" indent="-457200">
              <a:lnSpc>
                <a:spcPct val="100000"/>
              </a:lnSpc>
            </a:pPr>
            <a:r>
              <a:rPr lang="en-US" sz="2000" dirty="0">
                <a:solidFill>
                  <a:schemeClr val="tx1">
                    <a:lumMod val="50000"/>
                  </a:schemeClr>
                </a:solidFill>
              </a:rPr>
              <a:t>Award micro-credentials, certificates, and degrees</a:t>
            </a:r>
          </a:p>
          <a:p>
            <a:pPr marL="914400" lvl="1" indent="-457200">
              <a:lnSpc>
                <a:spcPct val="100000"/>
              </a:lnSpc>
            </a:pPr>
            <a:r>
              <a:rPr lang="en-US" sz="2000" dirty="0">
                <a:solidFill>
                  <a:schemeClr val="tx1">
                    <a:lumMod val="50000"/>
                  </a:schemeClr>
                </a:solidFill>
              </a:rPr>
              <a:t>Research</a:t>
            </a:r>
          </a:p>
        </p:txBody>
      </p:sp>
    </p:spTree>
    <p:extLst>
      <p:ext uri="{BB962C8B-B14F-4D97-AF65-F5344CB8AC3E}">
        <p14:creationId xmlns:p14="http://schemas.microsoft.com/office/powerpoint/2010/main" val="4190996117"/>
      </p:ext>
    </p:extLst>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1E9862A-6027-FA41-D931-DB428ECF10B3}"/>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6FA30D65-C0A5-2EA8-E075-2F12778D2401}"/>
              </a:ext>
            </a:extLst>
          </p:cNvPr>
          <p:cNvSpPr>
            <a:spLocks noGrp="1"/>
          </p:cNvSpPr>
          <p:nvPr>
            <p:ph type="title"/>
          </p:nvPr>
        </p:nvSpPr>
        <p:spPr/>
        <p:txBody>
          <a:bodyPr>
            <a:normAutofit/>
          </a:bodyPr>
          <a:lstStyle/>
          <a:p>
            <a:pPr>
              <a:tabLst>
                <a:tab pos="1025525" algn="l"/>
              </a:tabLst>
            </a:pPr>
            <a:r>
              <a:rPr lang="en-US" sz="3200" dirty="0"/>
              <a:t>3.2	functions of public institutions</a:t>
            </a:r>
          </a:p>
        </p:txBody>
      </p:sp>
      <p:sp>
        <p:nvSpPr>
          <p:cNvPr id="3" name="Content Placeholder 2">
            <a:extLst>
              <a:ext uri="{FF2B5EF4-FFF2-40B4-BE49-F238E27FC236}">
                <a16:creationId xmlns:a16="http://schemas.microsoft.com/office/drawing/2014/main" id="{7EE3EC5B-6D16-BFC0-3E40-660CD71D971B}"/>
              </a:ext>
            </a:extLst>
          </p:cNvPr>
          <p:cNvSpPr>
            <a:spLocks noGrp="1"/>
          </p:cNvSpPr>
          <p:nvPr>
            <p:ph idx="1"/>
          </p:nvPr>
        </p:nvSpPr>
        <p:spPr>
          <a:xfrm>
            <a:off x="109729" y="1596044"/>
            <a:ext cx="11705544" cy="5133940"/>
          </a:xfrm>
        </p:spPr>
        <p:txBody>
          <a:bodyPr>
            <a:normAutofit fontScale="70000" lnSpcReduction="20000"/>
          </a:bodyPr>
          <a:lstStyle/>
          <a:p>
            <a:pPr marL="461963" indent="-461963">
              <a:lnSpc>
                <a:spcPct val="120000"/>
              </a:lnSpc>
            </a:pPr>
            <a:r>
              <a:rPr lang="en-US" sz="3400" dirty="0">
                <a:solidFill>
                  <a:schemeClr val="tx1">
                    <a:lumMod val="50000"/>
                  </a:schemeClr>
                </a:solidFill>
              </a:rPr>
              <a:t>3 Tiers</a:t>
            </a:r>
          </a:p>
          <a:p>
            <a:pPr marL="914400" lvl="1" indent="-457200">
              <a:lnSpc>
                <a:spcPct val="120000"/>
              </a:lnSpc>
            </a:pPr>
            <a:r>
              <a:rPr lang="en-US" sz="2900" dirty="0">
                <a:solidFill>
                  <a:schemeClr val="tx1">
                    <a:lumMod val="50000"/>
                  </a:schemeClr>
                </a:solidFill>
              </a:rPr>
              <a:t>Research Universities</a:t>
            </a:r>
          </a:p>
          <a:p>
            <a:pPr marL="1376363" lvl="2" indent="-461963">
              <a:lnSpc>
                <a:spcPct val="120000"/>
              </a:lnSpc>
            </a:pPr>
            <a:r>
              <a:rPr lang="en-US" sz="2600" dirty="0">
                <a:solidFill>
                  <a:schemeClr val="tx1">
                    <a:lumMod val="50000"/>
                  </a:schemeClr>
                </a:solidFill>
              </a:rPr>
              <a:t>OU, OSU</a:t>
            </a:r>
          </a:p>
          <a:p>
            <a:pPr marL="914400" lvl="1" indent="-457200">
              <a:lnSpc>
                <a:spcPct val="120000"/>
              </a:lnSpc>
            </a:pPr>
            <a:r>
              <a:rPr lang="en-US" sz="2900" dirty="0">
                <a:solidFill>
                  <a:schemeClr val="tx1">
                    <a:lumMod val="50000"/>
                  </a:schemeClr>
                </a:solidFill>
              </a:rPr>
              <a:t>4-Year/Regional Universities</a:t>
            </a:r>
          </a:p>
          <a:p>
            <a:pPr marL="1376363" lvl="2" indent="-461963">
              <a:lnSpc>
                <a:spcPct val="120000"/>
              </a:lnSpc>
            </a:pPr>
            <a:r>
              <a:rPr lang="en-US" sz="2600" dirty="0">
                <a:solidFill>
                  <a:schemeClr val="tx1">
                    <a:lumMod val="50000"/>
                  </a:schemeClr>
                </a:solidFill>
              </a:rPr>
              <a:t>CU, ECU, LU</a:t>
            </a:r>
            <a:r>
              <a:rPr lang="en-US" sz="2600" baseline="30000" dirty="0">
                <a:solidFill>
                  <a:schemeClr val="tx1">
                    <a:lumMod val="50000"/>
                  </a:schemeClr>
                </a:solidFill>
              </a:rPr>
              <a:t>*</a:t>
            </a:r>
            <a:r>
              <a:rPr lang="en-US" sz="2600" dirty="0">
                <a:solidFill>
                  <a:schemeClr val="tx1">
                    <a:lumMod val="50000"/>
                  </a:schemeClr>
                </a:solidFill>
              </a:rPr>
              <a:t>, NSU, NWOSU, OPSU, RSU, SEOSU, SWOSU, UCO, USAO</a:t>
            </a:r>
            <a:r>
              <a:rPr lang="en-US" sz="2600" baseline="30000" dirty="0">
                <a:solidFill>
                  <a:schemeClr val="tx1">
                    <a:lumMod val="50000"/>
                  </a:schemeClr>
                </a:solidFill>
              </a:rPr>
              <a:t>*</a:t>
            </a:r>
            <a:endParaRPr lang="en-US" sz="2600" dirty="0">
              <a:solidFill>
                <a:schemeClr val="tx1">
                  <a:lumMod val="50000"/>
                </a:schemeClr>
              </a:solidFill>
            </a:endParaRPr>
          </a:p>
          <a:p>
            <a:pPr marL="914400" lvl="1" indent="-457200">
              <a:lnSpc>
                <a:spcPct val="120000"/>
              </a:lnSpc>
            </a:pPr>
            <a:r>
              <a:rPr lang="en-US" sz="2900" dirty="0">
                <a:solidFill>
                  <a:schemeClr val="tx1">
                    <a:lumMod val="50000"/>
                  </a:schemeClr>
                </a:solidFill>
              </a:rPr>
              <a:t>Community Colleges</a:t>
            </a:r>
          </a:p>
          <a:p>
            <a:pPr marL="1376363" lvl="2" indent="-461963">
              <a:lnSpc>
                <a:spcPct val="120000"/>
              </a:lnSpc>
            </a:pPr>
            <a:r>
              <a:rPr lang="en-US" sz="2600" dirty="0">
                <a:solidFill>
                  <a:schemeClr val="tx1">
                    <a:lumMod val="50000"/>
                  </a:schemeClr>
                </a:solidFill>
              </a:rPr>
              <a:t>CASC, CSC, EOSC, MSC, NEOAMC, NOC, OCCC, RCC, RSC, SSC</a:t>
            </a:r>
          </a:p>
          <a:p>
            <a:pPr marL="461963" indent="-461963">
              <a:lnSpc>
                <a:spcPct val="120000"/>
              </a:lnSpc>
              <a:spcBef>
                <a:spcPts val="500"/>
              </a:spcBef>
            </a:pPr>
            <a:r>
              <a:rPr lang="en-US" sz="3400" dirty="0">
                <a:solidFill>
                  <a:schemeClr val="tx1">
                    <a:lumMod val="50000"/>
                  </a:schemeClr>
                </a:solidFill>
              </a:rPr>
              <a:t>Constituent Agencies</a:t>
            </a:r>
          </a:p>
          <a:p>
            <a:pPr marL="914400" lvl="1" indent="-457200">
              <a:lnSpc>
                <a:spcPct val="120000"/>
              </a:lnSpc>
            </a:pPr>
            <a:r>
              <a:rPr lang="en-US" sz="2900" dirty="0">
                <a:solidFill>
                  <a:schemeClr val="tx1">
                    <a:lumMod val="50000"/>
                  </a:schemeClr>
                </a:solidFill>
              </a:rPr>
              <a:t>OU</a:t>
            </a:r>
          </a:p>
          <a:p>
            <a:pPr marL="1376363" lvl="2" indent="-461963">
              <a:lnSpc>
                <a:spcPct val="120000"/>
              </a:lnSpc>
            </a:pPr>
            <a:r>
              <a:rPr lang="en-US" sz="2600" dirty="0">
                <a:solidFill>
                  <a:schemeClr val="tx1">
                    <a:lumMod val="50000"/>
                  </a:schemeClr>
                </a:solidFill>
              </a:rPr>
              <a:t>OUHC, OU-Law, OU Geological Survey, OU-Tulsa</a:t>
            </a:r>
          </a:p>
          <a:p>
            <a:pPr marL="914400" lvl="1" indent="-457200">
              <a:lnSpc>
                <a:spcPct val="120000"/>
              </a:lnSpc>
            </a:pPr>
            <a:r>
              <a:rPr lang="en-US" sz="2900" dirty="0">
                <a:solidFill>
                  <a:schemeClr val="tx1">
                    <a:lumMod val="50000"/>
                  </a:schemeClr>
                </a:solidFill>
              </a:rPr>
              <a:t>OSU</a:t>
            </a:r>
          </a:p>
          <a:p>
            <a:pPr marL="1376363" lvl="2" indent="-461963">
              <a:lnSpc>
                <a:spcPct val="120000"/>
              </a:lnSpc>
            </a:pPr>
            <a:r>
              <a:rPr lang="en-US" sz="2600" dirty="0">
                <a:solidFill>
                  <a:schemeClr val="tx1">
                    <a:lumMod val="50000"/>
                  </a:schemeClr>
                </a:solidFill>
              </a:rPr>
              <a:t>OSUCVM, OSUCOM, OSU Agricultural Experiment Station, OSU Agricultural Extension Division, OSUCHS, OSU- OKC, OSUIT</a:t>
            </a:r>
          </a:p>
          <a:p>
            <a:pPr marL="0" lvl="2" indent="0">
              <a:lnSpc>
                <a:spcPct val="120000"/>
              </a:lnSpc>
              <a:buNone/>
            </a:pPr>
            <a:r>
              <a:rPr lang="en-US" baseline="30000" dirty="0">
                <a:solidFill>
                  <a:schemeClr val="tx1">
                    <a:lumMod val="50000"/>
                  </a:schemeClr>
                </a:solidFill>
              </a:rPr>
              <a:t>*</a:t>
            </a:r>
            <a:r>
              <a:rPr lang="en-US" sz="2000" dirty="0">
                <a:solidFill>
                  <a:schemeClr val="tx1">
                    <a:lumMod val="50000"/>
                  </a:schemeClr>
                </a:solidFill>
              </a:rPr>
              <a:t>Has statewide function</a:t>
            </a:r>
            <a:endParaRPr lang="en-US" dirty="0">
              <a:solidFill>
                <a:schemeClr val="tx1">
                  <a:lumMod val="50000"/>
                </a:schemeClr>
              </a:solidFill>
            </a:endParaRPr>
          </a:p>
        </p:txBody>
      </p:sp>
    </p:spTree>
    <p:extLst>
      <p:ext uri="{BB962C8B-B14F-4D97-AF65-F5344CB8AC3E}">
        <p14:creationId xmlns:p14="http://schemas.microsoft.com/office/powerpoint/2010/main" val="765115639"/>
      </p:ext>
    </p:extLst>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A68DD32-BC0D-8703-DB8F-7ABA5F47D2E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A598EDC-7DF1-1103-3AFD-1C273EF808BD}"/>
              </a:ext>
            </a:extLst>
          </p:cNvPr>
          <p:cNvSpPr>
            <a:spLocks noGrp="1"/>
          </p:cNvSpPr>
          <p:nvPr>
            <p:ph type="title"/>
          </p:nvPr>
        </p:nvSpPr>
        <p:spPr/>
        <p:txBody>
          <a:bodyPr>
            <a:normAutofit/>
          </a:bodyPr>
          <a:lstStyle/>
          <a:p>
            <a:pPr>
              <a:tabLst>
                <a:tab pos="1025525" algn="l"/>
              </a:tabLst>
            </a:pPr>
            <a:r>
              <a:rPr lang="en-US" sz="3200" dirty="0"/>
              <a:t>3.2	functions of public institutions</a:t>
            </a:r>
          </a:p>
        </p:txBody>
      </p:sp>
      <p:sp>
        <p:nvSpPr>
          <p:cNvPr id="3" name="Content Placeholder 2">
            <a:extLst>
              <a:ext uri="{FF2B5EF4-FFF2-40B4-BE49-F238E27FC236}">
                <a16:creationId xmlns:a16="http://schemas.microsoft.com/office/drawing/2014/main" id="{13FA976F-F681-C5D6-D372-2C8E47A2EB3F}"/>
              </a:ext>
            </a:extLst>
          </p:cNvPr>
          <p:cNvSpPr>
            <a:spLocks noGrp="1"/>
          </p:cNvSpPr>
          <p:nvPr>
            <p:ph idx="1"/>
          </p:nvPr>
        </p:nvSpPr>
        <p:spPr>
          <a:xfrm>
            <a:off x="109729" y="1900844"/>
            <a:ext cx="11705544" cy="3975700"/>
          </a:xfrm>
        </p:spPr>
        <p:txBody>
          <a:bodyPr numCol="2">
            <a:normAutofit/>
          </a:bodyPr>
          <a:lstStyle/>
          <a:p>
            <a:pPr marL="461963" indent="-461963">
              <a:lnSpc>
                <a:spcPct val="100000"/>
              </a:lnSpc>
            </a:pPr>
            <a:r>
              <a:rPr lang="en-US" sz="2400" dirty="0">
                <a:solidFill>
                  <a:schemeClr val="tx1">
                    <a:lumMod val="50000"/>
                  </a:schemeClr>
                </a:solidFill>
              </a:rPr>
              <a:t>Branch Campuses</a:t>
            </a:r>
          </a:p>
          <a:p>
            <a:pPr marL="914400" lvl="1" indent="-457200">
              <a:lnSpc>
                <a:spcPct val="100000"/>
              </a:lnSpc>
              <a:spcBef>
                <a:spcPts val="0"/>
              </a:spcBef>
            </a:pPr>
            <a:r>
              <a:rPr lang="en-US" sz="2000" dirty="0">
                <a:solidFill>
                  <a:schemeClr val="tx1">
                    <a:lumMod val="50000"/>
                  </a:schemeClr>
                </a:solidFill>
              </a:rPr>
              <a:t>CASC – Sallisaw</a:t>
            </a:r>
          </a:p>
          <a:p>
            <a:pPr marL="914400" lvl="1" indent="-457200">
              <a:lnSpc>
                <a:spcPct val="100000"/>
              </a:lnSpc>
              <a:spcBef>
                <a:spcPts val="0"/>
              </a:spcBef>
            </a:pPr>
            <a:r>
              <a:rPr lang="en-US" sz="2000" dirty="0">
                <a:solidFill>
                  <a:schemeClr val="tx1">
                    <a:lumMod val="50000"/>
                  </a:schemeClr>
                </a:solidFill>
              </a:rPr>
              <a:t>CSC – Muskogee</a:t>
            </a:r>
          </a:p>
          <a:p>
            <a:pPr marL="914400" lvl="1" indent="-457200">
              <a:lnSpc>
                <a:spcPct val="100000"/>
              </a:lnSpc>
              <a:spcBef>
                <a:spcPts val="0"/>
              </a:spcBef>
            </a:pPr>
            <a:r>
              <a:rPr lang="en-US" sz="2000" dirty="0">
                <a:solidFill>
                  <a:schemeClr val="tx1">
                    <a:lumMod val="50000"/>
                  </a:schemeClr>
                </a:solidFill>
              </a:rPr>
              <a:t>CU – Duncan</a:t>
            </a:r>
          </a:p>
          <a:p>
            <a:pPr marL="914400" lvl="1" indent="-457200">
              <a:lnSpc>
                <a:spcPct val="100000"/>
              </a:lnSpc>
              <a:spcBef>
                <a:spcPts val="0"/>
              </a:spcBef>
            </a:pPr>
            <a:r>
              <a:rPr lang="en-US" sz="2000" dirty="0">
                <a:solidFill>
                  <a:schemeClr val="tx1">
                    <a:lumMod val="50000"/>
                  </a:schemeClr>
                </a:solidFill>
              </a:rPr>
              <a:t>EOSC – McAlester</a:t>
            </a:r>
          </a:p>
          <a:p>
            <a:pPr marL="914400" lvl="1" indent="-457200">
              <a:lnSpc>
                <a:spcPct val="100000"/>
              </a:lnSpc>
              <a:spcBef>
                <a:spcPts val="0"/>
              </a:spcBef>
            </a:pPr>
            <a:r>
              <a:rPr lang="en-US" sz="2000" dirty="0">
                <a:solidFill>
                  <a:schemeClr val="tx1">
                    <a:lumMod val="50000"/>
                  </a:schemeClr>
                </a:solidFill>
              </a:rPr>
              <a:t>LU – Tulsa</a:t>
            </a:r>
          </a:p>
          <a:p>
            <a:pPr marL="914400" lvl="1" indent="-457200">
              <a:lnSpc>
                <a:spcPct val="100000"/>
              </a:lnSpc>
              <a:spcBef>
                <a:spcPts val="0"/>
              </a:spcBef>
            </a:pPr>
            <a:r>
              <a:rPr lang="en-US" sz="2000" dirty="0">
                <a:solidFill>
                  <a:schemeClr val="tx1">
                    <a:lumMod val="50000"/>
                  </a:schemeClr>
                </a:solidFill>
              </a:rPr>
              <a:t>MSC – Ardmore</a:t>
            </a:r>
          </a:p>
          <a:p>
            <a:pPr marL="914400" lvl="1" indent="-457200">
              <a:lnSpc>
                <a:spcPct val="100000"/>
              </a:lnSpc>
              <a:spcBef>
                <a:spcPts val="0"/>
              </a:spcBef>
            </a:pPr>
            <a:r>
              <a:rPr lang="en-US" sz="2000" dirty="0">
                <a:solidFill>
                  <a:schemeClr val="tx1">
                    <a:lumMod val="50000"/>
                  </a:schemeClr>
                </a:solidFill>
              </a:rPr>
              <a:t>NOC – Enid</a:t>
            </a:r>
          </a:p>
          <a:p>
            <a:pPr marL="914400" lvl="1" indent="-457200">
              <a:lnSpc>
                <a:spcPct val="100000"/>
              </a:lnSpc>
              <a:spcBef>
                <a:spcPts val="0"/>
              </a:spcBef>
            </a:pPr>
            <a:r>
              <a:rPr lang="en-US" sz="2000" dirty="0">
                <a:solidFill>
                  <a:schemeClr val="tx1">
                    <a:lumMod val="50000"/>
                  </a:schemeClr>
                </a:solidFill>
              </a:rPr>
              <a:t>NSU – Broken Arrow</a:t>
            </a:r>
          </a:p>
          <a:p>
            <a:pPr lvl="1">
              <a:lnSpc>
                <a:spcPct val="100000"/>
              </a:lnSpc>
              <a:spcBef>
                <a:spcPts val="0"/>
              </a:spcBef>
            </a:pPr>
            <a:endParaRPr lang="en-US" sz="2000" dirty="0">
              <a:solidFill>
                <a:schemeClr val="tx1">
                  <a:lumMod val="50000"/>
                </a:schemeClr>
              </a:solidFill>
            </a:endParaRPr>
          </a:p>
          <a:p>
            <a:pPr lvl="1">
              <a:lnSpc>
                <a:spcPct val="100000"/>
              </a:lnSpc>
              <a:spcBef>
                <a:spcPts val="0"/>
              </a:spcBef>
            </a:pPr>
            <a:endParaRPr lang="en-US" sz="2000" dirty="0">
              <a:solidFill>
                <a:schemeClr val="tx1">
                  <a:lumMod val="50000"/>
                </a:schemeClr>
              </a:solidFill>
            </a:endParaRPr>
          </a:p>
          <a:p>
            <a:pPr lvl="1">
              <a:lnSpc>
                <a:spcPct val="100000"/>
              </a:lnSpc>
              <a:spcBef>
                <a:spcPts val="0"/>
              </a:spcBef>
            </a:pPr>
            <a:endParaRPr lang="en-US" sz="2000" dirty="0">
              <a:solidFill>
                <a:schemeClr val="tx1">
                  <a:lumMod val="50000"/>
                </a:schemeClr>
              </a:solidFill>
            </a:endParaRPr>
          </a:p>
          <a:p>
            <a:pPr lvl="1">
              <a:lnSpc>
                <a:spcPct val="100000"/>
              </a:lnSpc>
              <a:spcBef>
                <a:spcPts val="0"/>
              </a:spcBef>
            </a:pPr>
            <a:endParaRPr lang="en-US" sz="2000" dirty="0">
              <a:solidFill>
                <a:schemeClr val="tx1">
                  <a:lumMod val="50000"/>
                </a:schemeClr>
              </a:solidFill>
            </a:endParaRPr>
          </a:p>
          <a:p>
            <a:pPr marL="914400" lvl="1" indent="-457200">
              <a:lnSpc>
                <a:spcPct val="100000"/>
              </a:lnSpc>
              <a:spcBef>
                <a:spcPts val="0"/>
              </a:spcBef>
            </a:pPr>
            <a:r>
              <a:rPr lang="en-US" sz="2000" dirty="0">
                <a:solidFill>
                  <a:schemeClr val="tx1">
                    <a:lumMod val="50000"/>
                  </a:schemeClr>
                </a:solidFill>
              </a:rPr>
              <a:t>NWOSU – Enid</a:t>
            </a:r>
          </a:p>
          <a:p>
            <a:pPr marL="914400" lvl="1" indent="-457200">
              <a:lnSpc>
                <a:spcPct val="100000"/>
              </a:lnSpc>
              <a:spcBef>
                <a:spcPts val="0"/>
              </a:spcBef>
            </a:pPr>
            <a:r>
              <a:rPr lang="en-US" sz="2000" dirty="0">
                <a:solidFill>
                  <a:schemeClr val="tx1">
                    <a:lumMod val="50000"/>
                  </a:schemeClr>
                </a:solidFill>
              </a:rPr>
              <a:t>NWOSU – Woodward </a:t>
            </a:r>
          </a:p>
          <a:p>
            <a:pPr marL="914400" lvl="1" indent="-457200">
              <a:lnSpc>
                <a:spcPct val="100000"/>
              </a:lnSpc>
              <a:spcBef>
                <a:spcPts val="0"/>
              </a:spcBef>
            </a:pPr>
            <a:r>
              <a:rPr lang="en-US" sz="2000" dirty="0">
                <a:solidFill>
                  <a:schemeClr val="tx1">
                    <a:lumMod val="50000"/>
                  </a:schemeClr>
                </a:solidFill>
              </a:rPr>
              <a:t>OSU – Tulsa</a:t>
            </a:r>
          </a:p>
          <a:p>
            <a:pPr marL="914400" lvl="1" indent="-457200">
              <a:lnSpc>
                <a:spcPct val="100000"/>
              </a:lnSpc>
              <a:spcBef>
                <a:spcPts val="0"/>
              </a:spcBef>
            </a:pPr>
            <a:r>
              <a:rPr lang="en-US" sz="2000" dirty="0">
                <a:solidFill>
                  <a:schemeClr val="tx1">
                    <a:lumMod val="50000"/>
                  </a:schemeClr>
                </a:solidFill>
              </a:rPr>
              <a:t>RSU – Bartlesville</a:t>
            </a:r>
          </a:p>
          <a:p>
            <a:pPr marL="914400" lvl="1" indent="-457200">
              <a:lnSpc>
                <a:spcPct val="100000"/>
              </a:lnSpc>
              <a:spcBef>
                <a:spcPts val="0"/>
              </a:spcBef>
            </a:pPr>
            <a:r>
              <a:rPr lang="en-US" sz="2000" dirty="0">
                <a:solidFill>
                  <a:schemeClr val="tx1">
                    <a:lumMod val="50000"/>
                  </a:schemeClr>
                </a:solidFill>
              </a:rPr>
              <a:t>RSU – Pryor</a:t>
            </a:r>
          </a:p>
          <a:p>
            <a:pPr marL="914400" lvl="1" indent="-457200">
              <a:lnSpc>
                <a:spcPct val="100000"/>
              </a:lnSpc>
              <a:spcBef>
                <a:spcPts val="0"/>
              </a:spcBef>
            </a:pPr>
            <a:r>
              <a:rPr lang="en-US" sz="2000" dirty="0">
                <a:solidFill>
                  <a:schemeClr val="tx1">
                    <a:lumMod val="50000"/>
                  </a:schemeClr>
                </a:solidFill>
              </a:rPr>
              <a:t>SEOSU – McCurtain County</a:t>
            </a:r>
          </a:p>
          <a:p>
            <a:pPr marL="914400" lvl="1" indent="-457200">
              <a:lnSpc>
                <a:spcPct val="100000"/>
              </a:lnSpc>
              <a:spcBef>
                <a:spcPts val="0"/>
              </a:spcBef>
            </a:pPr>
            <a:r>
              <a:rPr lang="en-US" sz="2000" dirty="0">
                <a:solidFill>
                  <a:schemeClr val="tx1">
                    <a:lumMod val="50000"/>
                  </a:schemeClr>
                </a:solidFill>
              </a:rPr>
              <a:t>SWOSU – Sayre</a:t>
            </a:r>
          </a:p>
          <a:p>
            <a:pPr marL="914400" lvl="1" indent="-457200">
              <a:lnSpc>
                <a:spcPct val="100000"/>
              </a:lnSpc>
              <a:spcBef>
                <a:spcPts val="0"/>
              </a:spcBef>
            </a:pPr>
            <a:r>
              <a:rPr lang="en-US" sz="2000" dirty="0">
                <a:solidFill>
                  <a:schemeClr val="tx1">
                    <a:lumMod val="50000"/>
                  </a:schemeClr>
                </a:solidFill>
              </a:rPr>
              <a:t>OU – College of Medicine-Tulsa</a:t>
            </a:r>
          </a:p>
        </p:txBody>
      </p:sp>
    </p:spTree>
    <p:extLst>
      <p:ext uri="{BB962C8B-B14F-4D97-AF65-F5344CB8AC3E}">
        <p14:creationId xmlns:p14="http://schemas.microsoft.com/office/powerpoint/2010/main" val="2199689780"/>
      </p:ext>
    </p:extLst>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82A6DBF-F7AF-B055-7E65-6643DDAC55C1}"/>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D7A77912-D30F-0E5D-1B0E-67646D40BC2F}"/>
              </a:ext>
            </a:extLst>
          </p:cNvPr>
          <p:cNvSpPr>
            <a:spLocks noGrp="1"/>
          </p:cNvSpPr>
          <p:nvPr>
            <p:ph type="title"/>
          </p:nvPr>
        </p:nvSpPr>
        <p:spPr/>
        <p:txBody>
          <a:bodyPr>
            <a:normAutofit/>
          </a:bodyPr>
          <a:lstStyle/>
          <a:p>
            <a:pPr>
              <a:tabLst>
                <a:tab pos="1025525" algn="l"/>
              </a:tabLst>
            </a:pPr>
            <a:r>
              <a:rPr lang="en-US" sz="3200" dirty="0"/>
              <a:t>3.2	functions of public institutions</a:t>
            </a:r>
          </a:p>
        </p:txBody>
      </p:sp>
      <p:sp>
        <p:nvSpPr>
          <p:cNvPr id="3" name="Content Placeholder 2">
            <a:extLst>
              <a:ext uri="{FF2B5EF4-FFF2-40B4-BE49-F238E27FC236}">
                <a16:creationId xmlns:a16="http://schemas.microsoft.com/office/drawing/2014/main" id="{E4879242-1EE9-8A47-D7E1-4AC15B585371}"/>
              </a:ext>
            </a:extLst>
          </p:cNvPr>
          <p:cNvSpPr>
            <a:spLocks noGrp="1"/>
          </p:cNvSpPr>
          <p:nvPr>
            <p:ph idx="1"/>
          </p:nvPr>
        </p:nvSpPr>
        <p:spPr>
          <a:xfrm>
            <a:off x="97537" y="2152072"/>
            <a:ext cx="11705544" cy="4248727"/>
          </a:xfrm>
        </p:spPr>
        <p:txBody>
          <a:bodyPr>
            <a:normAutofit/>
          </a:bodyPr>
          <a:lstStyle/>
          <a:p>
            <a:pPr marL="461963" indent="-461963">
              <a:lnSpc>
                <a:spcPct val="100000"/>
              </a:lnSpc>
            </a:pPr>
            <a:r>
              <a:rPr lang="en-US" sz="2400" dirty="0">
                <a:solidFill>
                  <a:schemeClr val="tx1">
                    <a:lumMod val="50000"/>
                  </a:schemeClr>
                </a:solidFill>
              </a:rPr>
              <a:t>Institutions must offer degree programs within their function</a:t>
            </a:r>
          </a:p>
          <a:p>
            <a:pPr marL="914400" lvl="1" indent="-457200">
              <a:lnSpc>
                <a:spcPct val="100000"/>
              </a:lnSpc>
            </a:pPr>
            <a:r>
              <a:rPr lang="en-US" sz="2000" dirty="0">
                <a:solidFill>
                  <a:schemeClr val="tx1">
                    <a:lumMod val="50000"/>
                  </a:schemeClr>
                </a:solidFill>
              </a:rPr>
              <a:t>Research Universities</a:t>
            </a:r>
          </a:p>
          <a:p>
            <a:pPr marL="1376363" lvl="2" indent="-461963">
              <a:lnSpc>
                <a:spcPct val="100000"/>
              </a:lnSpc>
            </a:pPr>
            <a:r>
              <a:rPr lang="en-US" sz="1800" dirty="0">
                <a:solidFill>
                  <a:schemeClr val="tx1">
                    <a:lumMod val="50000"/>
                  </a:schemeClr>
                </a:solidFill>
              </a:rPr>
              <a:t>Lower/Upper division leading to bachelor’s degree</a:t>
            </a:r>
          </a:p>
          <a:p>
            <a:pPr marL="1376363" lvl="2" indent="-461963">
              <a:lnSpc>
                <a:spcPct val="100000"/>
              </a:lnSpc>
            </a:pPr>
            <a:r>
              <a:rPr lang="en-US" sz="1800" dirty="0">
                <a:solidFill>
                  <a:schemeClr val="tx1">
                    <a:lumMod val="50000"/>
                  </a:schemeClr>
                </a:solidFill>
              </a:rPr>
              <a:t>Graduate course work leading to master’s, doctorate, or first professional</a:t>
            </a:r>
          </a:p>
          <a:p>
            <a:pPr marL="914400" lvl="1" indent="-457200">
              <a:lnSpc>
                <a:spcPct val="100000"/>
              </a:lnSpc>
            </a:pPr>
            <a:r>
              <a:rPr lang="en-US" sz="2000" dirty="0">
                <a:solidFill>
                  <a:schemeClr val="tx1">
                    <a:lumMod val="50000"/>
                  </a:schemeClr>
                </a:solidFill>
              </a:rPr>
              <a:t>4-Year/Regional Universities</a:t>
            </a:r>
          </a:p>
          <a:p>
            <a:pPr marL="1376363" lvl="2" indent="-461963">
              <a:lnSpc>
                <a:spcPct val="100000"/>
              </a:lnSpc>
            </a:pPr>
            <a:r>
              <a:rPr lang="en-US" sz="1800" dirty="0">
                <a:solidFill>
                  <a:schemeClr val="tx1">
                    <a:lumMod val="50000"/>
                  </a:schemeClr>
                </a:solidFill>
              </a:rPr>
              <a:t>Lower/Upper division leading to bachelor’s degree</a:t>
            </a:r>
          </a:p>
          <a:p>
            <a:pPr marL="1376363" lvl="2" indent="-461963">
              <a:lnSpc>
                <a:spcPct val="100000"/>
              </a:lnSpc>
            </a:pPr>
            <a:r>
              <a:rPr lang="en-US" sz="1800" dirty="0">
                <a:solidFill>
                  <a:schemeClr val="tx1">
                    <a:lumMod val="50000"/>
                  </a:schemeClr>
                </a:solidFill>
              </a:rPr>
              <a:t>Graduate course work leading to master’s</a:t>
            </a:r>
          </a:p>
          <a:p>
            <a:pPr marL="1376363" lvl="2" indent="-461963">
              <a:lnSpc>
                <a:spcPct val="100000"/>
              </a:lnSpc>
            </a:pPr>
            <a:r>
              <a:rPr lang="en-US" sz="1800" dirty="0">
                <a:solidFill>
                  <a:schemeClr val="tx1">
                    <a:lumMod val="50000"/>
                  </a:schemeClr>
                </a:solidFill>
              </a:rPr>
              <a:t>Course work leading to first professional or doctorate when appropriate</a:t>
            </a:r>
          </a:p>
          <a:p>
            <a:pPr marL="914400" lvl="1" indent="-457200">
              <a:lnSpc>
                <a:spcPct val="100000"/>
              </a:lnSpc>
            </a:pPr>
            <a:r>
              <a:rPr lang="en-US" sz="2000" dirty="0">
                <a:solidFill>
                  <a:schemeClr val="tx1">
                    <a:lumMod val="50000"/>
                  </a:schemeClr>
                </a:solidFill>
              </a:rPr>
              <a:t>Community Colleges</a:t>
            </a:r>
          </a:p>
          <a:p>
            <a:pPr marL="1376363" lvl="2" indent="-461963">
              <a:lnSpc>
                <a:spcPct val="100000"/>
              </a:lnSpc>
            </a:pPr>
            <a:r>
              <a:rPr lang="en-US" sz="1800" dirty="0">
                <a:solidFill>
                  <a:schemeClr val="tx1">
                    <a:lumMod val="50000"/>
                  </a:schemeClr>
                </a:solidFill>
              </a:rPr>
              <a:t>Lower division leading to associate degree</a:t>
            </a:r>
          </a:p>
          <a:p>
            <a:pPr lvl="2">
              <a:lnSpc>
                <a:spcPct val="120000"/>
              </a:lnSpc>
            </a:pPr>
            <a:endParaRPr lang="en-US" sz="2600" dirty="0">
              <a:solidFill>
                <a:schemeClr val="tx1"/>
              </a:solidFill>
            </a:endParaRPr>
          </a:p>
        </p:txBody>
      </p:sp>
    </p:spTree>
    <p:extLst>
      <p:ext uri="{BB962C8B-B14F-4D97-AF65-F5344CB8AC3E}">
        <p14:creationId xmlns:p14="http://schemas.microsoft.com/office/powerpoint/2010/main" val="2364490484"/>
      </p:ext>
    </p:extLst>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35989AF-49A4-3CC9-BE9F-D86564141BAE}"/>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13856E0-72CC-D9EB-7AFB-3D6BC2922CD7}"/>
              </a:ext>
            </a:extLst>
          </p:cNvPr>
          <p:cNvSpPr>
            <a:spLocks noGrp="1"/>
          </p:cNvSpPr>
          <p:nvPr>
            <p:ph type="title"/>
          </p:nvPr>
        </p:nvSpPr>
        <p:spPr/>
        <p:txBody>
          <a:bodyPr>
            <a:normAutofit/>
          </a:bodyPr>
          <a:lstStyle/>
          <a:p>
            <a:pPr>
              <a:tabLst>
                <a:tab pos="1025525" algn="l"/>
              </a:tabLst>
            </a:pPr>
            <a:r>
              <a:rPr lang="en-US" sz="3200" dirty="0"/>
              <a:t>3.2	functions of public institutions</a:t>
            </a:r>
          </a:p>
        </p:txBody>
      </p:sp>
      <p:sp>
        <p:nvSpPr>
          <p:cNvPr id="3" name="Content Placeholder 2">
            <a:extLst>
              <a:ext uri="{FF2B5EF4-FFF2-40B4-BE49-F238E27FC236}">
                <a16:creationId xmlns:a16="http://schemas.microsoft.com/office/drawing/2014/main" id="{488529AE-E6CB-713D-08A7-45EF102854F5}"/>
              </a:ext>
            </a:extLst>
          </p:cNvPr>
          <p:cNvSpPr>
            <a:spLocks noGrp="1"/>
          </p:cNvSpPr>
          <p:nvPr>
            <p:ph idx="1"/>
          </p:nvPr>
        </p:nvSpPr>
        <p:spPr>
          <a:xfrm>
            <a:off x="109729" y="2279903"/>
            <a:ext cx="11705544" cy="3644053"/>
          </a:xfrm>
        </p:spPr>
        <p:txBody>
          <a:bodyPr>
            <a:normAutofit/>
          </a:bodyPr>
          <a:lstStyle/>
          <a:p>
            <a:pPr marL="461963" indent="-461963">
              <a:lnSpc>
                <a:spcPct val="100000"/>
              </a:lnSpc>
            </a:pPr>
            <a:r>
              <a:rPr lang="en-US" sz="2400" dirty="0">
                <a:solidFill>
                  <a:schemeClr val="tx1">
                    <a:lumMod val="50000"/>
                  </a:schemeClr>
                </a:solidFill>
              </a:rPr>
              <a:t>Function Exceptions</a:t>
            </a:r>
          </a:p>
          <a:p>
            <a:pPr marL="912813" lvl="1" indent="-450850">
              <a:lnSpc>
                <a:spcPct val="100000"/>
              </a:lnSpc>
            </a:pPr>
            <a:r>
              <a:rPr lang="en-US" sz="2000" dirty="0">
                <a:solidFill>
                  <a:schemeClr val="tx1">
                    <a:lumMod val="50000"/>
                  </a:schemeClr>
                </a:solidFill>
              </a:rPr>
              <a:t>Considered for unique and specific purposes</a:t>
            </a:r>
          </a:p>
          <a:p>
            <a:pPr marL="912813" lvl="1" indent="-450850">
              <a:lnSpc>
                <a:spcPct val="100000"/>
              </a:lnSpc>
            </a:pPr>
            <a:r>
              <a:rPr lang="en-US" sz="2000" dirty="0">
                <a:solidFill>
                  <a:schemeClr val="tx1">
                    <a:lumMod val="50000"/>
                  </a:schemeClr>
                </a:solidFill>
              </a:rPr>
              <a:t>Allowed </a:t>
            </a:r>
            <a:r>
              <a:rPr lang="en-US" sz="2000" b="1" dirty="0">
                <a:solidFill>
                  <a:schemeClr val="tx1">
                    <a:lumMod val="50000"/>
                  </a:schemeClr>
                </a:solidFill>
              </a:rPr>
              <a:t>ONE</a:t>
            </a:r>
            <a:r>
              <a:rPr lang="en-US" sz="2000" dirty="0">
                <a:solidFill>
                  <a:schemeClr val="tx1">
                    <a:lumMod val="50000"/>
                  </a:schemeClr>
                </a:solidFill>
              </a:rPr>
              <a:t> function exception</a:t>
            </a:r>
          </a:p>
          <a:p>
            <a:pPr marL="461963" indent="-461963">
              <a:lnSpc>
                <a:spcPct val="100000"/>
              </a:lnSpc>
              <a:spcBef>
                <a:spcPts val="500"/>
              </a:spcBef>
            </a:pPr>
            <a:r>
              <a:rPr lang="en-US" sz="2400" dirty="0">
                <a:solidFill>
                  <a:schemeClr val="tx1">
                    <a:lumMod val="50000"/>
                  </a:schemeClr>
                </a:solidFill>
              </a:rPr>
              <a:t>Change of Function</a:t>
            </a:r>
          </a:p>
          <a:p>
            <a:pPr marL="914400" lvl="1" indent="-457200">
              <a:lnSpc>
                <a:spcPct val="100000"/>
              </a:lnSpc>
            </a:pPr>
            <a:r>
              <a:rPr lang="en-US" sz="2000" dirty="0">
                <a:solidFill>
                  <a:schemeClr val="tx1">
                    <a:lumMod val="50000"/>
                  </a:schemeClr>
                </a:solidFill>
              </a:rPr>
              <a:t>Statute </a:t>
            </a:r>
            <a:r>
              <a:rPr lang="en-US" sz="2000" u="sng" dirty="0">
                <a:solidFill>
                  <a:schemeClr val="tx1">
                    <a:lumMod val="50000"/>
                  </a:schemeClr>
                </a:solidFill>
                <a:ea typeface="Times New Roman" panose="02020603050405020304" pitchFamily="18" charset="0"/>
                <a:hlinkClick r:id="rId2">
                  <a:extLst>
                    <a:ext uri="{A12FA001-AC4F-418D-AE19-62706E023703}">
                      <ahyp:hlinkClr xmlns:ahyp="http://schemas.microsoft.com/office/drawing/2018/hyperlinkcolor" val="tx"/>
                    </a:ext>
                  </a:extLst>
                </a:hlinkClick>
              </a:rPr>
              <a:t>70 O.S. § 3208</a:t>
            </a:r>
            <a:r>
              <a:rPr lang="en-US" sz="2000" dirty="0">
                <a:solidFill>
                  <a:schemeClr val="tx1">
                    <a:lumMod val="50000"/>
                  </a:schemeClr>
                </a:solidFill>
                <a:ea typeface="Times New Roman" panose="02020603050405020304" pitchFamily="18" charset="0"/>
              </a:rPr>
              <a:t> – requires approval or order of the State Regents</a:t>
            </a:r>
            <a:endParaRPr lang="en-US" sz="2000" dirty="0">
              <a:solidFill>
                <a:schemeClr val="tx1">
                  <a:lumMod val="50000"/>
                </a:schemeClr>
              </a:solidFill>
            </a:endParaRPr>
          </a:p>
          <a:p>
            <a:pPr lvl="1">
              <a:lnSpc>
                <a:spcPct val="100000"/>
              </a:lnSpc>
            </a:pPr>
            <a:endParaRPr lang="en-US" sz="2000" dirty="0">
              <a:solidFill>
                <a:schemeClr val="tx1"/>
              </a:solidFill>
            </a:endParaRPr>
          </a:p>
        </p:txBody>
      </p:sp>
    </p:spTree>
    <p:extLst>
      <p:ext uri="{BB962C8B-B14F-4D97-AF65-F5344CB8AC3E}">
        <p14:creationId xmlns:p14="http://schemas.microsoft.com/office/powerpoint/2010/main" val="1293755464"/>
      </p:ext>
    </p:extLst>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108D830-03E1-2EDA-4FF8-D1DFA1F705E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54C0FC6E-AF7A-1577-D021-B1ACEF964852}"/>
              </a:ext>
            </a:extLst>
          </p:cNvPr>
          <p:cNvSpPr>
            <a:spLocks noGrp="1"/>
          </p:cNvSpPr>
          <p:nvPr>
            <p:ph type="title"/>
          </p:nvPr>
        </p:nvSpPr>
        <p:spPr>
          <a:solidFill>
            <a:srgbClr val="326820"/>
          </a:solidFill>
        </p:spPr>
        <p:txBody>
          <a:bodyPr>
            <a:normAutofit/>
          </a:bodyPr>
          <a:lstStyle/>
          <a:p>
            <a:pPr marL="1025525" indent="-1025525">
              <a:tabLst>
                <a:tab pos="1025525" algn="l"/>
              </a:tabLst>
            </a:pPr>
            <a:r>
              <a:rPr lang="en-US" sz="3200" dirty="0"/>
              <a:t>3.3	function of research in the state system</a:t>
            </a:r>
          </a:p>
        </p:txBody>
      </p:sp>
      <p:sp>
        <p:nvSpPr>
          <p:cNvPr id="3" name="Content Placeholder 2">
            <a:extLst>
              <a:ext uri="{FF2B5EF4-FFF2-40B4-BE49-F238E27FC236}">
                <a16:creationId xmlns:a16="http://schemas.microsoft.com/office/drawing/2014/main" id="{B8AC739E-C1CC-D72E-13AC-070F3F255664}"/>
              </a:ext>
            </a:extLst>
          </p:cNvPr>
          <p:cNvSpPr>
            <a:spLocks noGrp="1"/>
          </p:cNvSpPr>
          <p:nvPr>
            <p:ph idx="1"/>
          </p:nvPr>
        </p:nvSpPr>
        <p:spPr>
          <a:xfrm>
            <a:off x="109729" y="2279903"/>
            <a:ext cx="11705544" cy="3644053"/>
          </a:xfrm>
        </p:spPr>
        <p:txBody>
          <a:bodyPr>
            <a:normAutofit/>
          </a:bodyPr>
          <a:lstStyle/>
          <a:p>
            <a:pPr marL="461963" indent="-461963">
              <a:lnSpc>
                <a:spcPct val="100000"/>
              </a:lnSpc>
            </a:pPr>
            <a:r>
              <a:rPr lang="en-US" sz="2400" dirty="0">
                <a:solidFill>
                  <a:schemeClr val="tx1">
                    <a:lumMod val="50000"/>
                  </a:schemeClr>
                </a:solidFill>
              </a:rPr>
              <a:t>Provides guidance State System institutions on function of research</a:t>
            </a:r>
          </a:p>
          <a:p>
            <a:pPr marL="912813" lvl="1" indent="-450850">
              <a:lnSpc>
                <a:spcPct val="100000"/>
              </a:lnSpc>
            </a:pPr>
            <a:r>
              <a:rPr lang="en-US" sz="2000" dirty="0">
                <a:solidFill>
                  <a:schemeClr val="tx1">
                    <a:lumMod val="50000"/>
                  </a:schemeClr>
                </a:solidFill>
              </a:rPr>
              <a:t>Research must be appropriate to institutional mission and function</a:t>
            </a:r>
          </a:p>
          <a:p>
            <a:pPr marL="461963" indent="-461963">
              <a:lnSpc>
                <a:spcPct val="100000"/>
              </a:lnSpc>
              <a:spcBef>
                <a:spcPts val="500"/>
              </a:spcBef>
            </a:pPr>
            <a:r>
              <a:rPr lang="en-US" sz="2400" dirty="0">
                <a:solidFill>
                  <a:schemeClr val="tx1">
                    <a:lumMod val="50000"/>
                  </a:schemeClr>
                </a:solidFill>
              </a:rPr>
              <a:t>State Regents</a:t>
            </a:r>
          </a:p>
          <a:p>
            <a:pPr lvl="1">
              <a:lnSpc>
                <a:spcPct val="100000"/>
              </a:lnSpc>
            </a:pPr>
            <a:r>
              <a:rPr lang="en-US" sz="2000" dirty="0">
                <a:solidFill>
                  <a:schemeClr val="tx1">
                    <a:lumMod val="50000"/>
                  </a:schemeClr>
                </a:solidFill>
              </a:rPr>
              <a:t>Related to the coordination and planning of goals, functions, and objectives for State System</a:t>
            </a:r>
          </a:p>
          <a:p>
            <a:pPr marL="461963" indent="-461963">
              <a:lnSpc>
                <a:spcPct val="100000"/>
              </a:lnSpc>
              <a:spcBef>
                <a:spcPts val="500"/>
              </a:spcBef>
            </a:pPr>
            <a:r>
              <a:rPr lang="en-US" sz="2400" dirty="0">
                <a:solidFill>
                  <a:schemeClr val="tx1">
                    <a:lumMod val="50000"/>
                  </a:schemeClr>
                </a:solidFill>
              </a:rPr>
              <a:t>Provides policy and procedures for external grants</a:t>
            </a:r>
          </a:p>
          <a:p>
            <a:pPr lvl="1">
              <a:lnSpc>
                <a:spcPct val="100000"/>
              </a:lnSpc>
            </a:pPr>
            <a:r>
              <a:rPr lang="en-US" sz="2000" dirty="0">
                <a:solidFill>
                  <a:schemeClr val="tx1">
                    <a:lumMod val="50000"/>
                  </a:schemeClr>
                </a:solidFill>
              </a:rPr>
              <a:t>Federal funds follow Uniform Guidance / 2 CFR 200</a:t>
            </a:r>
          </a:p>
          <a:p>
            <a:pPr lvl="1">
              <a:lnSpc>
                <a:spcPct val="100000"/>
              </a:lnSpc>
            </a:pPr>
            <a:endParaRPr lang="en-US" sz="2000" dirty="0">
              <a:solidFill>
                <a:schemeClr val="tx1"/>
              </a:solidFill>
            </a:endParaRPr>
          </a:p>
        </p:txBody>
      </p:sp>
    </p:spTree>
    <p:extLst>
      <p:ext uri="{BB962C8B-B14F-4D97-AF65-F5344CB8AC3E}">
        <p14:creationId xmlns:p14="http://schemas.microsoft.com/office/powerpoint/2010/main" val="4200362079"/>
      </p:ext>
    </p:extLst>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7AE7DEA-7C81-7B5D-A57B-B4F37CEADB6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1561F065-1D39-0F68-1724-BCE89A53C033}"/>
              </a:ext>
            </a:extLst>
          </p:cNvPr>
          <p:cNvSpPr>
            <a:spLocks noGrp="1"/>
          </p:cNvSpPr>
          <p:nvPr>
            <p:ph type="title"/>
          </p:nvPr>
        </p:nvSpPr>
        <p:spPr>
          <a:solidFill>
            <a:srgbClr val="DE9027"/>
          </a:solidFill>
        </p:spPr>
        <p:txBody>
          <a:bodyPr>
            <a:normAutofit/>
          </a:bodyPr>
          <a:lstStyle/>
          <a:p>
            <a:pPr marL="1025525" indent="-1025525"/>
            <a:r>
              <a:rPr lang="en-US" sz="3200" dirty="0"/>
              <a:t>3.9	institutional admission and retention</a:t>
            </a:r>
          </a:p>
        </p:txBody>
      </p:sp>
      <p:sp>
        <p:nvSpPr>
          <p:cNvPr id="3" name="Content Placeholder 2">
            <a:extLst>
              <a:ext uri="{FF2B5EF4-FFF2-40B4-BE49-F238E27FC236}">
                <a16:creationId xmlns:a16="http://schemas.microsoft.com/office/drawing/2014/main" id="{CDA06783-2F09-BB2E-276B-6EF8F4505D26}"/>
              </a:ext>
            </a:extLst>
          </p:cNvPr>
          <p:cNvSpPr>
            <a:spLocks noGrp="1"/>
          </p:cNvSpPr>
          <p:nvPr>
            <p:ph idx="1"/>
          </p:nvPr>
        </p:nvSpPr>
        <p:spPr>
          <a:xfrm>
            <a:off x="109729" y="1792224"/>
            <a:ext cx="11705544" cy="4596383"/>
          </a:xfrm>
        </p:spPr>
        <p:txBody>
          <a:bodyPr>
            <a:normAutofit/>
          </a:bodyPr>
          <a:lstStyle/>
          <a:p>
            <a:pPr marL="461963" indent="-461963">
              <a:lnSpc>
                <a:spcPct val="100000"/>
              </a:lnSpc>
            </a:pPr>
            <a:r>
              <a:rPr lang="en-US" dirty="0">
                <a:solidFill>
                  <a:schemeClr val="tx1">
                    <a:lumMod val="50000"/>
                  </a:schemeClr>
                </a:solidFill>
              </a:rPr>
              <a:t>Purpose</a:t>
            </a:r>
          </a:p>
          <a:p>
            <a:pPr marL="912813" lvl="1" indent="-450850">
              <a:lnSpc>
                <a:spcPct val="100000"/>
              </a:lnSpc>
            </a:pPr>
            <a:r>
              <a:rPr lang="en-US" dirty="0">
                <a:solidFill>
                  <a:schemeClr val="tx1">
                    <a:lumMod val="50000"/>
                  </a:schemeClr>
                </a:solidFill>
              </a:rPr>
              <a:t>Outlines high school requirements for college admissions</a:t>
            </a:r>
          </a:p>
          <a:p>
            <a:pPr marL="1255713" lvl="2" indent="-341313">
              <a:lnSpc>
                <a:spcPct val="100000"/>
              </a:lnSpc>
            </a:pPr>
            <a:r>
              <a:rPr lang="en-US" sz="1800" dirty="0">
                <a:solidFill>
                  <a:schemeClr val="tx1">
                    <a:lumMod val="50000"/>
                  </a:schemeClr>
                </a:solidFill>
              </a:rPr>
              <a:t>Performance requirements</a:t>
            </a:r>
          </a:p>
          <a:p>
            <a:pPr marL="1255713" lvl="2" indent="-341313">
              <a:lnSpc>
                <a:spcPct val="100000"/>
              </a:lnSpc>
            </a:pPr>
            <a:r>
              <a:rPr lang="en-US" sz="1800" dirty="0">
                <a:solidFill>
                  <a:schemeClr val="tx1">
                    <a:lumMod val="50000"/>
                  </a:schemeClr>
                </a:solidFill>
              </a:rPr>
              <a:t>Curricular requirements</a:t>
            </a:r>
          </a:p>
          <a:p>
            <a:pPr marL="912813" lvl="1" indent="-450850">
              <a:lnSpc>
                <a:spcPct val="100000"/>
              </a:lnSpc>
            </a:pPr>
            <a:r>
              <a:rPr lang="en-US" dirty="0">
                <a:solidFill>
                  <a:schemeClr val="tx1">
                    <a:lumMod val="50000"/>
                  </a:schemeClr>
                </a:solidFill>
              </a:rPr>
              <a:t>Provides guidance on:</a:t>
            </a:r>
          </a:p>
          <a:p>
            <a:pPr marL="1255713" lvl="2" indent="-341313">
              <a:lnSpc>
                <a:spcPct val="100000"/>
              </a:lnSpc>
            </a:pPr>
            <a:r>
              <a:rPr lang="en-US" sz="1800" dirty="0">
                <a:solidFill>
                  <a:schemeClr val="tx1">
                    <a:lumMod val="50000"/>
                  </a:schemeClr>
                </a:solidFill>
              </a:rPr>
              <a:t>International student admission</a:t>
            </a:r>
          </a:p>
          <a:p>
            <a:pPr marL="1255713" lvl="2" indent="-341313">
              <a:lnSpc>
                <a:spcPct val="100000"/>
              </a:lnSpc>
            </a:pPr>
            <a:r>
              <a:rPr lang="en-US" sz="1800" dirty="0">
                <a:solidFill>
                  <a:schemeClr val="tx1">
                    <a:lumMod val="50000"/>
                  </a:schemeClr>
                </a:solidFill>
              </a:rPr>
              <a:t>Admission of transfer students</a:t>
            </a:r>
          </a:p>
          <a:p>
            <a:pPr marL="1255713" lvl="2" indent="-341313">
              <a:lnSpc>
                <a:spcPct val="100000"/>
              </a:lnSpc>
            </a:pPr>
            <a:r>
              <a:rPr lang="en-US" sz="1800" dirty="0">
                <a:solidFill>
                  <a:schemeClr val="tx1">
                    <a:lumMod val="50000"/>
                  </a:schemeClr>
                </a:solidFill>
              </a:rPr>
              <a:t>Retention standards</a:t>
            </a:r>
            <a:endParaRPr lang="en-US" sz="1400" dirty="0">
              <a:solidFill>
                <a:schemeClr val="tx1">
                  <a:lumMod val="50000"/>
                </a:schemeClr>
              </a:solidFill>
            </a:endParaRPr>
          </a:p>
          <a:p>
            <a:pPr marL="912813" lvl="1" indent="-395288">
              <a:lnSpc>
                <a:spcPct val="100000"/>
              </a:lnSpc>
            </a:pPr>
            <a:r>
              <a:rPr lang="en-US" dirty="0">
                <a:solidFill>
                  <a:schemeClr val="tx1">
                    <a:lumMod val="50000"/>
                  </a:schemeClr>
                </a:solidFill>
              </a:rPr>
              <a:t>State Regents’ policy are considered minimum</a:t>
            </a:r>
          </a:p>
          <a:p>
            <a:pPr lvl="1">
              <a:lnSpc>
                <a:spcPct val="100000"/>
              </a:lnSpc>
            </a:pPr>
            <a:endParaRPr lang="en-US" sz="2000" dirty="0">
              <a:solidFill>
                <a:schemeClr val="tx1"/>
              </a:solidFill>
            </a:endParaRPr>
          </a:p>
        </p:txBody>
      </p:sp>
    </p:spTree>
    <p:extLst>
      <p:ext uri="{BB962C8B-B14F-4D97-AF65-F5344CB8AC3E}">
        <p14:creationId xmlns:p14="http://schemas.microsoft.com/office/powerpoint/2010/main" val="1386432984"/>
      </p:ext>
    </p:extLst>
  </p:cSld>
  <p:clrMapOvr>
    <a:masterClrMapping/>
  </p:clrMapOvr>
</p:sld>
</file>

<file path=ppt/theme/theme1.xml><?xml version="1.0" encoding="utf-8"?>
<a:theme xmlns:a="http://schemas.openxmlformats.org/drawingml/2006/main" name="Office Theme">
  <a:themeElements>
    <a:clrScheme name="Custom 4">
      <a:dk1>
        <a:srgbClr val="464646"/>
      </a:dk1>
      <a:lt1>
        <a:sysClr val="window" lastClr="FFFFFF"/>
      </a:lt1>
      <a:dk2>
        <a:srgbClr val="787878"/>
      </a:dk2>
      <a:lt2>
        <a:srgbClr val="D8D8D8"/>
      </a:lt2>
      <a:accent1>
        <a:srgbClr val="004E9A"/>
      </a:accent1>
      <a:accent2>
        <a:srgbClr val="326820"/>
      </a:accent2>
      <a:accent3>
        <a:srgbClr val="D15420"/>
      </a:accent3>
      <a:accent4>
        <a:srgbClr val="DE9027"/>
      </a:accent4>
      <a:accent5>
        <a:srgbClr val="1CA6DF"/>
      </a:accent5>
      <a:accent6>
        <a:srgbClr val="326820"/>
      </a:accent6>
      <a:hlink>
        <a:srgbClr val="1CA6DF"/>
      </a:hlink>
      <a:folHlink>
        <a:srgbClr val="32682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SRHE PowerPoint Template" id="{2E308CE3-3584-4F66-B689-55F2B2C9B7E7}" vid="{C6AC5D34-196D-418A-859E-F95D7E47D2BB}"/>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72b8a51b-08d1-4d14-a7b4-ff767462a449}" enabled="1" method="Standard" siteId="{f3996c88-1035-4508-9259-b125f4c50b1d}" contentBits="0" removed="0"/>
</clbl:labelList>
</file>

<file path=docProps/app.xml><?xml version="1.0" encoding="utf-8"?>
<Properties xmlns="http://schemas.openxmlformats.org/officeDocument/2006/extended-properties" xmlns:vt="http://schemas.openxmlformats.org/officeDocument/2006/docPropsVTypes">
  <Template/>
  <TotalTime>5871</TotalTime>
  <Words>9060</Words>
  <Application>Microsoft Office PowerPoint</Application>
  <PresentationFormat>Widescreen</PresentationFormat>
  <Paragraphs>1281</Paragraphs>
  <Slides>118</Slides>
  <Notes>24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118</vt:i4>
      </vt:variant>
    </vt:vector>
  </HeadingPairs>
  <TitlesOfParts>
    <vt:vector size="125" baseType="lpstr">
      <vt:lpstr>Aptos</vt:lpstr>
      <vt:lpstr>Aptos Narrow</vt:lpstr>
      <vt:lpstr>Arial</vt:lpstr>
      <vt:lpstr>Calibri</vt:lpstr>
      <vt:lpstr>Times New Roman</vt:lpstr>
      <vt:lpstr>Wingdings</vt:lpstr>
      <vt:lpstr>Office Theme</vt:lpstr>
      <vt:lpstr>Osrhe policy workshop</vt:lpstr>
      <vt:lpstr>welcome</vt:lpstr>
      <vt:lpstr>housekeeping</vt:lpstr>
      <vt:lpstr>About the Oklahoma state regents for higher education</vt:lpstr>
      <vt:lpstr>Governing boards</vt:lpstr>
      <vt:lpstr>Current state regents &amp; chancellor</vt:lpstr>
      <vt:lpstr>Coordinating vs governing</vt:lpstr>
      <vt:lpstr>Advisory councils to the state regents</vt:lpstr>
      <vt:lpstr>How is policy developed at osrhe</vt:lpstr>
      <vt:lpstr>Internal Policy development examples and process example</vt:lpstr>
      <vt:lpstr>Legislative Policy development examples</vt:lpstr>
      <vt:lpstr>Where is chapter 3</vt:lpstr>
      <vt:lpstr>Okhighered.org</vt:lpstr>
      <vt:lpstr>Where is chapter 3</vt:lpstr>
      <vt:lpstr>osrhe policy manuals</vt:lpstr>
      <vt:lpstr>PowerPoint Presentation</vt:lpstr>
      <vt:lpstr>SARA POLICY WORKSHOP</vt:lpstr>
      <vt:lpstr>SARA OKLAHOMA POLICY WORKSHOP – preliminary agenda</vt:lpstr>
      <vt:lpstr>RENEWALS FOR THIS SUMMER/FALL</vt:lpstr>
      <vt:lpstr>PLEASE HELP!</vt:lpstr>
      <vt:lpstr>ANNUAL RENEWAL</vt:lpstr>
      <vt:lpstr>End DATE &amp; the renewal cycle</vt:lpstr>
      <vt:lpstr>Renewal process</vt:lpstr>
      <vt:lpstr>Complete the application</vt:lpstr>
      <vt:lpstr>SUBMIT the application</vt:lpstr>
      <vt:lpstr>Review and approval</vt:lpstr>
      <vt:lpstr>SARA FEES</vt:lpstr>
      <vt:lpstr>The Grace Period</vt:lpstr>
      <vt:lpstr>Non-Compliant applications</vt:lpstr>
      <vt:lpstr>payment by check</vt:lpstr>
      <vt:lpstr>PLD Resources</vt:lpstr>
      <vt:lpstr>Fed Regs – Federal resources</vt:lpstr>
      <vt:lpstr>Fed regs – other resources</vt:lpstr>
      <vt:lpstr>PowerPoint Presentation</vt:lpstr>
      <vt:lpstr>2.30 Innovation council</vt:lpstr>
      <vt:lpstr>PowerPoint Presentation</vt:lpstr>
      <vt:lpstr>3.21 teacher education</vt:lpstr>
      <vt:lpstr>3.21 teacher education (con’t.)</vt:lpstr>
      <vt:lpstr>3.21 teacher education (con’t.)</vt:lpstr>
      <vt:lpstr>3.22 Oklahoma teacher connection</vt:lpstr>
      <vt:lpstr>PowerPoint Presentation</vt:lpstr>
      <vt:lpstr>3.6 Cooperative agreements</vt:lpstr>
      <vt:lpstr>3.11 Undergraduate transfer and articulation or courses</vt:lpstr>
      <vt:lpstr>3.11 Undergraduate transfer and articulation or courses (con’t)</vt:lpstr>
      <vt:lpstr>3.11 Undergraduate transfer and articulation or courses (con’t)</vt:lpstr>
      <vt:lpstr>3.16 Credit for prior learning</vt:lpstr>
      <vt:lpstr>3.16 Credit for prior learning (Con’t)</vt:lpstr>
      <vt:lpstr>3.16 Credit for prior learning (Con’t)</vt:lpstr>
      <vt:lpstr>Break for lunch</vt:lpstr>
      <vt:lpstr>PowerPoint Presentation</vt:lpstr>
      <vt:lpstr>3.10 Concurrent enrollment</vt:lpstr>
      <vt:lpstr>3.10  Concurrent enrollment</vt:lpstr>
      <vt:lpstr>3.10  Concurrent enrollment</vt:lpstr>
      <vt:lpstr>3.10  Concurrent enrollment</vt:lpstr>
      <vt:lpstr>3.10  Concurrent enrollment</vt:lpstr>
      <vt:lpstr>3.10  Concurrent enrollment</vt:lpstr>
      <vt:lpstr>3.10  Concurrent enrollment</vt:lpstr>
      <vt:lpstr>3.10  Concurrent enrollment</vt:lpstr>
      <vt:lpstr>3.10  Concurrent enrollment</vt:lpstr>
      <vt:lpstr>3.10  Concurrent enrollment</vt:lpstr>
      <vt:lpstr>3.20  Student assessment</vt:lpstr>
      <vt:lpstr>3.20 Student assessment</vt:lpstr>
      <vt:lpstr>3.20  Student assessment</vt:lpstr>
      <vt:lpstr>3.20  Student assessment</vt:lpstr>
      <vt:lpstr>PowerPoint Presentation</vt:lpstr>
      <vt:lpstr>3.4  Academic Program approval</vt:lpstr>
      <vt:lpstr>3.4  Academic Program approval</vt:lpstr>
      <vt:lpstr>3.4  Academic Program approval</vt:lpstr>
      <vt:lpstr>3.4  Academic Program approval</vt:lpstr>
      <vt:lpstr>3.4  Academic Program approval</vt:lpstr>
      <vt:lpstr>3.4  Academic Program approval</vt:lpstr>
      <vt:lpstr>3.4  Academic Program approval</vt:lpstr>
      <vt:lpstr>3.5 Intensive English program</vt:lpstr>
      <vt:lpstr>3.7 Academic program review</vt:lpstr>
      <vt:lpstr>3.7 Academic program review</vt:lpstr>
      <vt:lpstr>3.7   Academic program review</vt:lpstr>
      <vt:lpstr>3.7 Academic program review</vt:lpstr>
      <vt:lpstr>3.7 Academic program review</vt:lpstr>
      <vt:lpstr>3.7 Academic program review</vt:lpstr>
      <vt:lpstr>3.7 Academic program review</vt:lpstr>
      <vt:lpstr>3.7 Academic program review</vt:lpstr>
      <vt:lpstr>3.7 Academic program review</vt:lpstr>
      <vt:lpstr>3.7 Academic program review</vt:lpstr>
      <vt:lpstr>3.8 changes in academic structure    and nomenclature</vt:lpstr>
      <vt:lpstr>3.19 Academic calendars</vt:lpstr>
      <vt:lpstr>3.19 Academic calendars</vt:lpstr>
      <vt:lpstr>PowerPoint Presentation</vt:lpstr>
      <vt:lpstr>3.1 institutional accreditation and state  authorization</vt:lpstr>
      <vt:lpstr>3.1 institutional accreditation and state  authorization</vt:lpstr>
      <vt:lpstr>3.1 institutional accreditation and state  authorization</vt:lpstr>
      <vt:lpstr>3.1 institutional accreditation and state  authorization</vt:lpstr>
      <vt:lpstr>3.1 institutional accreditation and state  authorization</vt:lpstr>
      <vt:lpstr>3.2 functions of public institutions</vt:lpstr>
      <vt:lpstr>3.2 functions of public institutions</vt:lpstr>
      <vt:lpstr>3.2 functions of public institutions</vt:lpstr>
      <vt:lpstr>3.2 functions of public institutions</vt:lpstr>
      <vt:lpstr>3.2 functions of public institutions</vt:lpstr>
      <vt:lpstr>3.3 function of research in the state system</vt:lpstr>
      <vt:lpstr>3.9 institutional admission and retention</vt:lpstr>
      <vt:lpstr>3.9 institutional admission and retention</vt:lpstr>
      <vt:lpstr>3.9 institutional admission and retention</vt:lpstr>
      <vt:lpstr>3.9 institutional admission and retention</vt:lpstr>
      <vt:lpstr>3.12 grading</vt:lpstr>
      <vt:lpstr>3.12 grading</vt:lpstr>
      <vt:lpstr>3.12 grading</vt:lpstr>
      <vt:lpstr>3.13 undergraduate academic courseload</vt:lpstr>
      <vt:lpstr>Break for lunch</vt:lpstr>
      <vt:lpstr>PowerPoint Presentation</vt:lpstr>
      <vt:lpstr>3.14 granting of degrees and other awards</vt:lpstr>
      <vt:lpstr>3.15 undergraduate degree requirements</vt:lpstr>
      <vt:lpstr>3.15 undergraduate degree requirements</vt:lpstr>
      <vt:lpstr>3.15 undergraduate degree requirements</vt:lpstr>
      <vt:lpstr>3.15 undergraduate degree requirements</vt:lpstr>
      <vt:lpstr>3.15 distance education and traditional off-campus courses and programs</vt:lpstr>
      <vt:lpstr>3.15 distance education and traditional off-campus courses and programs</vt:lpstr>
      <vt:lpstr>3.18 in-state/out-of-state status of enrolled students</vt:lpstr>
      <vt:lpstr>3.23 instructors’ English proficiency 3.24 professional programs</vt:lpstr>
      <vt:lpstr>Questions?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Stelter, Erin</dc:creator>
  <cp:lastModifiedBy>Beauchamp, Stephanie</cp:lastModifiedBy>
  <cp:revision>96</cp:revision>
  <dcterms:created xsi:type="dcterms:W3CDTF">2022-03-24T18:40:43Z</dcterms:created>
  <dcterms:modified xsi:type="dcterms:W3CDTF">2026-07-27T18:48:12Z</dcterms:modified>
</cp:coreProperties>
</file>