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7" r:id="rId2"/>
    <p:sldId id="283" r:id="rId3"/>
    <p:sldId id="266" r:id="rId4"/>
    <p:sldId id="626" r:id="rId5"/>
    <p:sldId id="624" r:id="rId6"/>
    <p:sldId id="343" r:id="rId7"/>
    <p:sldId id="498" r:id="rId8"/>
    <p:sldId id="625" r:id="rId9"/>
    <p:sldId id="500" r:id="rId10"/>
    <p:sldId id="501" r:id="rId11"/>
    <p:sldId id="502" r:id="rId12"/>
    <p:sldId id="627" r:id="rId13"/>
    <p:sldId id="613" r:id="rId14"/>
    <p:sldId id="612" r:id="rId15"/>
    <p:sldId id="614" r:id="rId16"/>
    <p:sldId id="507" r:id="rId17"/>
    <p:sldId id="615" r:id="rId18"/>
    <p:sldId id="616" r:id="rId19"/>
    <p:sldId id="510" r:id="rId20"/>
    <p:sldId id="511" r:id="rId21"/>
    <p:sldId id="512" r:id="rId22"/>
    <p:sldId id="52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8599A-BF0D-4C70-88D2-68B45D30EA76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B6FC4-3DFF-400D-AAD8-B706953F6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0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AA392-3436-4120-BDCD-308FB7A67B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513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Navigate around SAN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AA392-3436-4120-BDCD-308FB7A67B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501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E7112-FAE2-4F13-8B23-364BE4B74FE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2C7E4-84A8-4281-9FCE-C54299D74E7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7FC319-3B6C-4D62-A0D8-2C5936A667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71" y="6459785"/>
            <a:ext cx="111545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97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E7112-FAE2-4F13-8B23-364BE4B74FE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2C7E4-84A8-4281-9FCE-C54299D74E7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2B350F-2692-4F79-B858-43CFDBD0F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71" y="6459785"/>
            <a:ext cx="111545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1412-2D39-4373-8CF8-25EBE353C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B187F4-5432-4811-824E-1586884985A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170518"/>
            <a:ext cx="4997451" cy="45233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25641EE-3079-4B3D-9BED-C804B60053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584952" y="1167342"/>
            <a:ext cx="4997451" cy="4523316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7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E7112-FAE2-4F13-8B23-364BE4B74FE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2C7E4-84A8-4281-9FCE-C54299D74E7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450BB3-53E2-443D-B834-9DE2AF298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71" y="6459785"/>
            <a:ext cx="111545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5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E7112-FAE2-4F13-8B23-364BE4B74FEA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8/25/2020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D2C7E4-84A8-4281-9FCE-C54299D74E7F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616CD-21B8-436E-8636-1707CE062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271" y="6459785"/>
            <a:ext cx="111545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3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09600" y="1752600"/>
            <a:ext cx="11074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lvl1pPr>
            <a:lvl2pPr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lvl2pPr>
            <a:lvl3pPr>
              <a:buClr>
                <a:srgbClr val="FFC000"/>
              </a:buClr>
              <a:buSzPct val="110000"/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48814"/>
            <a:ext cx="10972800" cy="104658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76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65E7112-FAE2-4F13-8B23-364BE4B74FEA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3D2C7E4-84A8-4281-9FCE-C54299D74E7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56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cetsan.wiche.edu/events/back-basics-workshop-2020" TargetMode="External"/><Relationship Id="rId3" Type="http://schemas.openxmlformats.org/officeDocument/2006/relationships/hyperlink" Target="https://wcetsan.wiche.edu/" TargetMode="External"/><Relationship Id="rId7" Type="http://schemas.openxmlformats.org/officeDocument/2006/relationships/hyperlink" Target="https://wcetfrontiers.org/2019/12/11/early-implementation-of-state-authorization-federal-reg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ederalregister.gov/documents/2019/11/01/2019-23129/student-assistance-general-provisions-the-secretarys-recognition-of-accrediting-agencies-the" TargetMode="External"/><Relationship Id="rId5" Type="http://schemas.openxmlformats.org/officeDocument/2006/relationships/hyperlink" Target="https://wcetfrontiers.org/2019/11/04/final-fed-regs-for-state-auth-released/" TargetMode="External"/><Relationship Id="rId10" Type="http://schemas.openxmlformats.org/officeDocument/2006/relationships/image" Target="../media/image1.png"/><Relationship Id="rId4" Type="http://schemas.openxmlformats.org/officeDocument/2006/relationships/hyperlink" Target="https://wcetfrontiers.org/" TargetMode="External"/><Relationship Id="rId9" Type="http://schemas.openxmlformats.org/officeDocument/2006/relationships/hyperlink" Target="https://nasasps.org/event-calendarevent-calendar/annual-conferenc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cetsan.wiche.ed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cetfrontiers.org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c-sara.org/resources/sara-manual-192-effective-06012019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0751" y="1287854"/>
            <a:ext cx="3561538" cy="44516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>
              <a:defRPr/>
            </a:pPr>
            <a:r>
              <a:rPr lang="en-US" sz="4400" dirty="0">
                <a:solidFill>
                  <a:schemeClr val="bg1"/>
                </a:solidFill>
              </a:rPr>
              <a:t>Cheryl Dowd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D3F03-4C72-4444-A9D9-F532C2904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758" y="3165045"/>
            <a:ext cx="3252842" cy="3379124"/>
          </a:xfrm>
        </p:spPr>
        <p:txBody>
          <a:bodyPr>
            <a:normAutofit/>
          </a:bodyPr>
          <a:lstStyle/>
          <a:p>
            <a:r>
              <a:rPr lang="en-US" sz="4000" dirty="0"/>
              <a:t>Director, </a:t>
            </a:r>
          </a:p>
          <a:p>
            <a:r>
              <a:rPr lang="en-US" sz="4000" dirty="0"/>
              <a:t>WCET/State Authorization Network (SAN)</a:t>
            </a:r>
          </a:p>
          <a:p>
            <a:r>
              <a:rPr lang="en-US" sz="2400" dirty="0"/>
              <a:t>cdowd@wiche.edu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lIns="18288" tIns="45720" rIns="18288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55F7C63-A8BF-485E-995A-4EA8359D7B8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9C5D31-6628-476C-A92F-D4B3B82F0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8" y="6361289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2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D17F6-2D5A-4B25-94D6-58C2E6A6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Timeline for Packages of Regulations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0350B2-D3C1-4518-B1C8-6DF2AA6D1F56}"/>
              </a:ext>
            </a:extLst>
          </p:cNvPr>
          <p:cNvSpPr txBox="1"/>
          <p:nvPr/>
        </p:nvSpPr>
        <p:spPr>
          <a:xfrm>
            <a:off x="447675" y="1942955"/>
            <a:ext cx="12165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Consensus, USED indicated proposed regulations will be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released in multiple packages (not necessarily corresponding to the buckets).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6CE11-1301-47FA-B26D-56D229981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51" y="212425"/>
            <a:ext cx="855380" cy="749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18D75D-8404-48BF-90A3-4016245B0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4166" y="195986"/>
            <a:ext cx="855380" cy="749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1F82AD-E5C7-482C-9972-891111F9C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380" y="212425"/>
            <a:ext cx="938695" cy="8223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DB4E6C-6366-43C4-A936-F6BFB250A295}"/>
              </a:ext>
            </a:extLst>
          </p:cNvPr>
          <p:cNvSpPr txBox="1"/>
          <p:nvPr/>
        </p:nvSpPr>
        <p:spPr>
          <a:xfrm>
            <a:off x="0" y="3628371"/>
            <a:ext cx="23020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Timeline: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3C4385-6B7A-4145-B063-DD18DDD19611}"/>
              </a:ext>
            </a:extLst>
          </p:cNvPr>
          <p:cNvSpPr txBox="1"/>
          <p:nvPr/>
        </p:nvSpPr>
        <p:spPr>
          <a:xfrm>
            <a:off x="283056" y="3967490"/>
            <a:ext cx="11277600" cy="2144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June 12, 2019: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Package #1 released for public comment.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Nov 1, 2019: 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Package #1 Final regs released.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1, 2020: 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Regulations of Package #1 go into effect*.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Nov 1, 2019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Package #2 &amp; #3 to be released.  Earliest effective date would be July 1, 2021*.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2A76F0-F538-4E8D-A449-255E05A5DB38}"/>
              </a:ext>
            </a:extLst>
          </p:cNvPr>
          <p:cNvSpPr txBox="1"/>
          <p:nvPr/>
        </p:nvSpPr>
        <p:spPr>
          <a:xfrm>
            <a:off x="1426633" y="5962652"/>
            <a:ext cx="933873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Final Regulations can be subject to early implementation as designated by USED.</a:t>
            </a:r>
          </a:p>
        </p:txBody>
      </p:sp>
    </p:spTree>
    <p:extLst>
      <p:ext uri="{BB962C8B-B14F-4D97-AF65-F5344CB8AC3E}">
        <p14:creationId xmlns:p14="http://schemas.microsoft.com/office/powerpoint/2010/main" val="80936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D786-358D-4618-91CC-2652545FA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03922"/>
            <a:ext cx="10058400" cy="1450757"/>
          </a:xfrm>
        </p:spPr>
        <p:txBody>
          <a:bodyPr/>
          <a:lstStyle/>
          <a:p>
            <a:pPr algn="l"/>
            <a:r>
              <a:rPr lang="en-US" dirty="0"/>
              <a:t>Federal Lawsuit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FD5A67-7230-40C6-A723-8390CB51BAF3}"/>
              </a:ext>
            </a:extLst>
          </p:cNvPr>
          <p:cNvSpPr/>
          <p:nvPr/>
        </p:nvSpPr>
        <p:spPr>
          <a:xfrm>
            <a:off x="839949" y="1661029"/>
            <a:ext cx="11523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NEA, California Teachers Assoc. et al., v. Betsy DeVos, USED, et al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005978-BE90-4FFE-87DF-20DBC2A961FA}"/>
              </a:ext>
            </a:extLst>
          </p:cNvPr>
          <p:cNvSpPr/>
          <p:nvPr/>
        </p:nvSpPr>
        <p:spPr>
          <a:xfrm>
            <a:off x="451173" y="2406432"/>
            <a:ext cx="11978952" cy="4411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26, 2019 Ruling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Vacatur of the Delayed 2016 Federal Regulations.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Court indicates USED improper process to delay the regulations.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Ruling Stayed for 30 days.</a:t>
            </a:r>
          </a:p>
          <a:p>
            <a:pPr marL="268217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26, 2019 – 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 Federal Regulations effective.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guidance from the Department until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July 22, 2019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Institutions were not sure what to do.</a:t>
            </a:r>
          </a:p>
          <a:p>
            <a:pPr marL="268217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004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AE6C737-FF55-4064-94B7-0B21D2EB6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E54278-80BF-4358-955B-BCE43121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>
                <a:solidFill>
                  <a:schemeClr val="tx1">
                    <a:lumMod val="85000"/>
                    <a:lumOff val="15000"/>
                  </a:schemeClr>
                </a:solidFill>
              </a:rPr>
              <a:t>2019 Federal Regulations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BF9E1E-9EEF-4B68-B4E4-56B65D256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02" y="205021"/>
            <a:ext cx="6819631" cy="596717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5B1DD8-6224-4137-8621-32982B0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8218D9F-38B6-4AE0-9051-5434D19A5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3DCA99-84AF-487A-BF72-91C5FA6B0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0587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b="1" dirty="0"/>
              <a:t>State Authorization Reciprocity Agreement</a:t>
            </a:r>
            <a:br>
              <a:rPr lang="en-US" sz="4400" dirty="0"/>
            </a:br>
            <a:r>
              <a:rPr lang="en-US" sz="4400" dirty="0"/>
              <a:t>34 CFR 600.2</a:t>
            </a:r>
          </a:p>
        </p:txBody>
      </p:sp>
      <p:pic>
        <p:nvPicPr>
          <p:cNvPr id="4" name="Picture 3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EFFC11A6-889C-4BD6-B13A-44705B7FF3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/>
          <a:stretch/>
        </p:blipFill>
        <p:spPr>
          <a:xfrm>
            <a:off x="1076432" y="1916318"/>
            <a:ext cx="3094997" cy="34710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55F7C63-A8BF-485E-995A-4EA8359D7B80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F33D9-96B7-4F5D-BB03-943515C99804}"/>
              </a:ext>
            </a:extLst>
          </p:cNvPr>
          <p:cNvSpPr txBox="1"/>
          <p:nvPr/>
        </p:nvSpPr>
        <p:spPr>
          <a:xfrm>
            <a:off x="4448175" y="1916318"/>
            <a:ext cx="75723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Agreement between 2 or more states that allows institutions to provide educational activities in other states as directed by the agreement.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States that volunteered to participate are to follow reciprocity agreement processes for distance education authorization.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may enforce its own general purpose laws that would apply to any business.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7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666828" cy="1450757"/>
          </a:xfrm>
        </p:spPr>
        <p:txBody>
          <a:bodyPr/>
          <a:lstStyle/>
          <a:p>
            <a:r>
              <a:rPr lang="en-US" b="1" dirty="0"/>
              <a:t>State Authorization</a:t>
            </a:r>
            <a:br>
              <a:rPr lang="en-US" dirty="0"/>
            </a:br>
            <a:r>
              <a:rPr lang="en-US" sz="3600" dirty="0"/>
              <a:t>34 CFR 600.9(c)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F7C63-A8BF-485E-995A-4EA8359D7B8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DDD3DF-6F36-402C-9BC6-E8CBFAB36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986411"/>
            <a:ext cx="7870874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Tied to Aid– Eligibility to disburse aid tied to the institution having approvals demonstrated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Direct approval by the state.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Through a state authorization reciprocity agreement.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Student </a:t>
            </a:r>
            <a:r>
              <a:rPr lang="en-US" sz="2800" u="sng" dirty="0"/>
              <a:t>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Defensible Process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At enrollment or Formal receipt of information from the student that the location has changed.</a:t>
            </a:r>
          </a:p>
        </p:txBody>
      </p:sp>
      <p:pic>
        <p:nvPicPr>
          <p:cNvPr id="8" name="Picture 7" descr="A picture containing map&#10;&#10;Description generated with high confidence">
            <a:extLst>
              <a:ext uri="{FF2B5EF4-FFF2-40B4-BE49-F238E27FC236}">
                <a16:creationId xmlns:a16="http://schemas.microsoft.com/office/drawing/2014/main" id="{6BAC09B5-E795-4F14-B0FF-02EBD655F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886" y="2636519"/>
            <a:ext cx="3968639" cy="24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9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4608" y="33090"/>
            <a:ext cx="10666828" cy="162826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Disclosures &amp; Professional Licensure Disclosures</a:t>
            </a:r>
            <a:br>
              <a:rPr lang="en-US" dirty="0"/>
            </a:br>
            <a:r>
              <a:rPr lang="en-US" sz="3600" strike="sngStrike" dirty="0">
                <a:ea typeface="Calibri" panose="020F0502020204030204" pitchFamily="34" charset="0"/>
                <a:cs typeface="Times New Roman" panose="02020603050405020304" pitchFamily="18" charset="0"/>
              </a:rPr>
              <a:t>34 CFR 668.50;</a:t>
            </a: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34 CFR 668.43(a)(5)(v) and 34 CFR 668.43(c)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F7C63-A8BF-485E-995A-4EA8359D7B8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66AF2A-1125-48EC-92AC-63D0D5CDAAEA}"/>
              </a:ext>
            </a:extLst>
          </p:cNvPr>
          <p:cNvSpPr/>
          <p:nvPr/>
        </p:nvSpPr>
        <p:spPr>
          <a:xfrm>
            <a:off x="162188" y="2079067"/>
            <a:ext cx="5933812" cy="401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52C9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Distance Education Disclosures removed to eliminate redundancy as most were required elsewhere.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52C9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2019 Proposed Federal Regulations disclosure requirements for professional licensure/certification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for all modalities.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(Face to face!)</a:t>
            </a:r>
            <a:endParaRPr kumimoji="0" lang="en-US" sz="2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52C9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General and Direct Disclosures.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52C9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4BC7C66-6A99-476C-86EA-EACD27119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87860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4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F0D5A-46C4-47A3-8ADB-B8C4157A7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-84872"/>
            <a:ext cx="11753850" cy="1450757"/>
          </a:xfrm>
        </p:spPr>
        <p:txBody>
          <a:bodyPr/>
          <a:lstStyle/>
          <a:p>
            <a:pPr algn="l"/>
            <a:r>
              <a:rPr lang="en-US" dirty="0"/>
              <a:t>2016 Distance Ed Disclosures removed- 668.50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761F0-B561-4DDE-89D1-F12986E10E72}"/>
              </a:ext>
            </a:extLst>
          </p:cNvPr>
          <p:cNvSpPr txBox="1"/>
          <p:nvPr/>
        </p:nvSpPr>
        <p:spPr>
          <a:xfrm>
            <a:off x="0" y="2016937"/>
            <a:ext cx="75232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Disclosures </a:t>
            </a:r>
            <a:r>
              <a:rPr kumimoji="0" lang="en-US" sz="2400" b="0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educational programs offered solely through distance education: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Authorization by the state or reciprocity.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Complaint process where the institution’s main campus is located.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Complaint process where the student resides.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Adverse Actions initiated by State entities.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Adverse Actions initiated by accrediting agencies.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Refund Policies required by a State 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Professional Licensure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43A7E5-19A5-4FA3-883A-59A219F2AA09}"/>
              </a:ext>
            </a:extLst>
          </p:cNvPr>
          <p:cNvSpPr txBox="1"/>
          <p:nvPr/>
        </p:nvSpPr>
        <p:spPr>
          <a:xfrm>
            <a:off x="7418284" y="2027808"/>
            <a:ext cx="466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General Disclosures all modalities:  668.43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DB14F-50F3-4A9D-B38C-422407B0E73C}"/>
              </a:ext>
            </a:extLst>
          </p:cNvPr>
          <p:cNvSpPr txBox="1"/>
          <p:nvPr/>
        </p:nvSpPr>
        <p:spPr>
          <a:xfrm>
            <a:off x="7635320" y="2765846"/>
            <a:ext cx="4227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 CFR 668.43 (a)(6)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 CFR 668.43 (b)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provided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 CFR 668.43 (a)(20)*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 CFR 668.43 (a)(19)*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 CFR 668.43 (a) (2)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 CFR 668.43(a)(5)(v) &amp; 34 CFR 668.43(c)</a:t>
            </a:r>
          </a:p>
        </p:txBody>
      </p:sp>
    </p:spTree>
    <p:extLst>
      <p:ext uri="{BB962C8B-B14F-4D97-AF65-F5344CB8AC3E}">
        <p14:creationId xmlns:p14="http://schemas.microsoft.com/office/powerpoint/2010/main" val="1785149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94620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spcAft>
                <a:spcPts val="800"/>
              </a:spcAft>
            </a:pPr>
            <a:r>
              <a:rPr lang="en-US" b="1" dirty="0"/>
              <a:t>General Disclosures – Professional Licensure</a:t>
            </a:r>
            <a:br>
              <a:rPr lang="en-US" dirty="0"/>
            </a:br>
            <a:r>
              <a:rPr lang="en-US" dirty="0"/>
              <a:t>CFR 668.43(a)(5)(v)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66AF2A-1125-48EC-92AC-63D0D5CDAAEA}"/>
              </a:ext>
            </a:extLst>
          </p:cNvPr>
          <p:cNvSpPr/>
          <p:nvPr/>
        </p:nvSpPr>
        <p:spPr>
          <a:xfrm>
            <a:off x="1097279" y="1845734"/>
            <a:ext cx="6454987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52C9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52C90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list of states for which the institution has determined that the curriculum meets licensure requirements.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52C90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list of states for which the institution has determined that the curriculum does not meet licensure requirements.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52C90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list of states for which the institution has not made a determination whether the curriculum meets licensure requirements.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52C90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52C90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52C90"/>
              </a:buClr>
              <a:buSzPct val="100000"/>
              <a:buFont typeface="Calibri" panose="020F050202020403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creen shot of a computer&#10;&#10;Description automatically generated">
            <a:extLst>
              <a:ext uri="{FF2B5EF4-FFF2-40B4-BE49-F238E27FC236}">
                <a16:creationId xmlns:a16="http://schemas.microsoft.com/office/drawing/2014/main" id="{C6325407-FF4A-4E1C-A07A-E52202C16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8" y="1916318"/>
            <a:ext cx="2620613" cy="347101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55F7C63-A8BF-485E-995A-4EA8359D7B8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48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4608" y="33090"/>
            <a:ext cx="10666828" cy="162826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/>
              <a:t>Direct Disclosures</a:t>
            </a:r>
            <a:br>
              <a:rPr lang="en-US" dirty="0"/>
            </a:b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34 CFR 668.43(c)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F7C63-A8BF-485E-995A-4EA8359D7B8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66AF2A-1125-48EC-92AC-63D0D5CDAAEA}"/>
              </a:ext>
            </a:extLst>
          </p:cNvPr>
          <p:cNvSpPr/>
          <p:nvPr/>
        </p:nvSpPr>
        <p:spPr>
          <a:xfrm>
            <a:off x="440981" y="2159538"/>
            <a:ext cx="11310038" cy="362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52C90"/>
              </a:buClr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 institution indicates that it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not meet or has not made a determination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prospective student is located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notice to that student must take place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the student’s enrollment in the program.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52C90"/>
              </a:buClr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 institution makes the determination that the program does not meet requirements in a state where an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enrolled student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currently located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the institution must provide that notice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 14 days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making that determination.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52C90"/>
              </a:buClr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Disclosures are to be directly to the student in writing. – email is sufficient.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652C90"/>
              </a:buClr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to location will be upon formal receipt of information from the student that the student has changed to another state.</a:t>
            </a:r>
          </a:p>
        </p:txBody>
      </p:sp>
    </p:spTree>
    <p:extLst>
      <p:ext uri="{BB962C8B-B14F-4D97-AF65-F5344CB8AC3E}">
        <p14:creationId xmlns:p14="http://schemas.microsoft.com/office/powerpoint/2010/main" val="17479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7735A-C8F7-466A-AA27-52145908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6" y="651432"/>
            <a:ext cx="10972800" cy="853440"/>
          </a:xfrm>
        </p:spPr>
        <p:txBody>
          <a:bodyPr/>
          <a:lstStyle/>
          <a:p>
            <a:pPr algn="l"/>
            <a:r>
              <a:rPr lang="en-US" dirty="0"/>
              <a:t>Early Implementation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22DF4-7298-4E94-BF34-FEBF379AC367}"/>
              </a:ext>
            </a:extLst>
          </p:cNvPr>
          <p:cNvSpPr txBox="1"/>
          <p:nvPr/>
        </p:nvSpPr>
        <p:spPr>
          <a:xfrm>
            <a:off x="609600" y="1880250"/>
            <a:ext cx="11218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Authority exercised by the Secretary of the USED.</a:t>
            </a:r>
          </a:p>
          <a:p>
            <a:pPr marL="380990" marR="0" lvl="0" indent="-38099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Designate certain regulations for early implementation.</a:t>
            </a:r>
          </a:p>
          <a:p>
            <a:pPr marL="380990" marR="0" lvl="0" indent="-38099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the discretion of the institution.</a:t>
            </a:r>
          </a:p>
        </p:txBody>
      </p:sp>
      <p:pic>
        <p:nvPicPr>
          <p:cNvPr id="5" name="Picture 4" descr="A close up of a stop sign&#10;&#10;Description automatically generated">
            <a:extLst>
              <a:ext uri="{FF2B5EF4-FFF2-40B4-BE49-F238E27FC236}">
                <a16:creationId xmlns:a16="http://schemas.microsoft.com/office/drawing/2014/main" id="{72285440-5191-4049-BF3C-361075794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176" y="3651952"/>
            <a:ext cx="3787648" cy="16703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41E944-C7FF-4D55-9429-8593608D5191}"/>
              </a:ext>
            </a:extLst>
          </p:cNvPr>
          <p:cNvSpPr txBox="1"/>
          <p:nvPr/>
        </p:nvSpPr>
        <p:spPr>
          <a:xfrm>
            <a:off x="117007" y="3825288"/>
            <a:ext cx="4085169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2016 Fed Regs now.</a:t>
            </a:r>
          </a:p>
          <a:p>
            <a:pPr marL="380990" marR="0" lvl="0" indent="-38099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Implement new 2019 Fed Regs for 7/1/20.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D0387-7EA3-487B-B957-242C35D1AF2E}"/>
              </a:ext>
            </a:extLst>
          </p:cNvPr>
          <p:cNvSpPr txBox="1"/>
          <p:nvPr/>
        </p:nvSpPr>
        <p:spPr>
          <a:xfrm>
            <a:off x="3372908" y="5899676"/>
            <a:ext cx="6714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 choice:  Do nothing until July 1, 2020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D510E-F6DB-4721-A477-8ACCCB1EBBBE}"/>
              </a:ext>
            </a:extLst>
          </p:cNvPr>
          <p:cNvSpPr txBox="1"/>
          <p:nvPr/>
        </p:nvSpPr>
        <p:spPr>
          <a:xfrm>
            <a:off x="8106832" y="4124993"/>
            <a:ext cx="3721101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Implement new 2019 Fed Regs now.</a:t>
            </a:r>
          </a:p>
        </p:txBody>
      </p:sp>
    </p:spTree>
    <p:extLst>
      <p:ext uri="{BB962C8B-B14F-4D97-AF65-F5344CB8AC3E}">
        <p14:creationId xmlns:p14="http://schemas.microsoft.com/office/powerpoint/2010/main" val="107169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Who is SAN?</a:t>
            </a:r>
          </a:p>
        </p:txBody>
      </p:sp>
      <p:pic>
        <p:nvPicPr>
          <p:cNvPr id="11" name="Content Placeholder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422446B-9AD7-4144-A87E-5BB9A75F54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315009"/>
            <a:ext cx="9160163" cy="453428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55F7C63-A8BF-485E-995A-4EA8359D7B80}" type="slidenum">
              <a:rPr lang="en-US" smtClean="0"/>
              <a:pPr defTabSz="914400">
                <a:spcAft>
                  <a:spcPts val="600"/>
                </a:spcAft>
                <a:defRPr/>
              </a:pPr>
              <a:t>2</a:t>
            </a:fld>
            <a:endParaRPr lang="en-US"/>
          </a:p>
        </p:txBody>
      </p:sp>
      <p:pic>
        <p:nvPicPr>
          <p:cNvPr id="15" name="Picture 1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FB3E4072-623B-4E6E-90BA-92EC139CF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50" y="6473899"/>
            <a:ext cx="1115953" cy="3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84F6C-7F9B-4D1A-B27F-68B55E56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630" y="0"/>
            <a:ext cx="10058400" cy="1450757"/>
          </a:xfrm>
        </p:spPr>
        <p:txBody>
          <a:bodyPr/>
          <a:lstStyle/>
          <a:p>
            <a:pPr algn="l"/>
            <a:r>
              <a:rPr lang="en-US" dirty="0"/>
              <a:t>Compliance Strategies - Processes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D53A6-046A-45E5-8A09-C70902101837}"/>
              </a:ext>
            </a:extLst>
          </p:cNvPr>
          <p:cNvSpPr txBox="1"/>
          <p:nvPr/>
        </p:nvSpPr>
        <p:spPr>
          <a:xfrm>
            <a:off x="3267075" y="1377124"/>
            <a:ext cx="690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Institutional Processes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D3932-C8F6-4391-AA46-3E0365028B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41" y="2928821"/>
            <a:ext cx="4707287" cy="31381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A5AA43-8B17-4F41-B6DA-BA3EE8587A71}"/>
              </a:ext>
            </a:extLst>
          </p:cNvPr>
          <p:cNvSpPr txBox="1"/>
          <p:nvPr/>
        </p:nvSpPr>
        <p:spPr>
          <a:xfrm>
            <a:off x="79376" y="2340327"/>
            <a:ext cx="7095765" cy="3868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 with Key Stakeholders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Provosts, VP’s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 Counsel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Financial Aid Staff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Departments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Admissions &amp; Registration Staff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Academic Advisors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&amp; Institutional Research </a:t>
            </a:r>
          </a:p>
          <a:p>
            <a:pPr marL="457189" marR="0" lvl="0" indent="-457189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Others??</a:t>
            </a:r>
          </a:p>
        </p:txBody>
      </p:sp>
    </p:spTree>
    <p:extLst>
      <p:ext uri="{BB962C8B-B14F-4D97-AF65-F5344CB8AC3E}">
        <p14:creationId xmlns:p14="http://schemas.microsoft.com/office/powerpoint/2010/main" val="4258491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2FF502-A284-4010-929B-2552C354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10972800" cy="853017"/>
          </a:xfrm>
        </p:spPr>
        <p:txBody>
          <a:bodyPr/>
          <a:lstStyle/>
          <a:p>
            <a:pPr algn="l"/>
            <a:r>
              <a:rPr lang="en-US" dirty="0"/>
              <a:t>Compliance Strategies - Document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77D894-A676-4FF4-88BF-629FEAE98795}"/>
              </a:ext>
            </a:extLst>
          </p:cNvPr>
          <p:cNvSpPr/>
          <p:nvPr/>
        </p:nvSpPr>
        <p:spPr>
          <a:xfrm>
            <a:off x="553909" y="1125379"/>
            <a:ext cx="9098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Institutional Processes &amp; Implementation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E7CD38-DEC2-4454-A6C4-04716460720A}"/>
              </a:ext>
            </a:extLst>
          </p:cNvPr>
          <p:cNvSpPr txBox="1"/>
          <p:nvPr/>
        </p:nvSpPr>
        <p:spPr>
          <a:xfrm>
            <a:off x="553908" y="2345717"/>
            <a:ext cx="11311467" cy="296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Institutional Processes should be documented for staff to implement.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 of the processes should be documented to show consistent practices at the institution.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Documentation showing consistent practices may then be available to show evidence of State/Reciprocity or Federal compliance.</a:t>
            </a:r>
          </a:p>
        </p:txBody>
      </p:sp>
    </p:spTree>
    <p:extLst>
      <p:ext uri="{BB962C8B-B14F-4D97-AF65-F5344CB8AC3E}">
        <p14:creationId xmlns:p14="http://schemas.microsoft.com/office/powerpoint/2010/main" val="1871675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60D3DA-559E-4A3F-859E-58A6B530E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73102B-5606-4D36-8F5F-440D2DD785CB}"/>
              </a:ext>
            </a:extLst>
          </p:cNvPr>
          <p:cNvSpPr txBox="1"/>
          <p:nvPr/>
        </p:nvSpPr>
        <p:spPr>
          <a:xfrm>
            <a:off x="1104900" y="1781176"/>
            <a:ext cx="10553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 Website: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https://wcetSAN.wiche.edu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WCET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Frontiers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https://wcetfrontiers.org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Final Federal Regulations for State Authorization Released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WCET Frontiers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Final Regulations published Nov 1, 2019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Federal Register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hlinkClick r:id="rId7"/>
              </a:rPr>
              <a:t>Considerations for Early Implementation of State Authorization Federal Regulations</a:t>
            </a:r>
            <a:r>
              <a:rPr lang="en-US" sz="2400" dirty="0">
                <a:solidFill>
                  <a:prstClr val="black"/>
                </a:solidFill>
              </a:rPr>
              <a:t>, WCET Frontiers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 Basics Workshop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Boulder, CO; June 3-4, 2020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Information is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Here!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NASASPS Conference with coordination by SAN – New Orleans, LA; April 26-29, 2020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Information is Here!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object&#10;&#10;Description automatically generated">
            <a:extLst>
              <a:ext uri="{FF2B5EF4-FFF2-40B4-BE49-F238E27FC236}">
                <a16:creationId xmlns:a16="http://schemas.microsoft.com/office/drawing/2014/main" id="{90A3FBD7-C257-4496-818C-A989BE27FF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0931" y="6488069"/>
            <a:ext cx="1130137" cy="36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85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33907" y="239089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Resources Available Through SAN 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F92C2970-5C8C-4F5A-9539-0FF00D7532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981170"/>
            <a:ext cx="6912217" cy="4371977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55F7C63-A8BF-485E-995A-4EA8359D7B80}" type="slidenum">
              <a:rPr lang="en-US" smtClean="0"/>
              <a:pPr defTabSz="914400"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90CDCC-E949-47F0-8371-3B4EF93EFEE6}"/>
              </a:ext>
            </a:extLst>
          </p:cNvPr>
          <p:cNvSpPr txBox="1"/>
          <p:nvPr/>
        </p:nvSpPr>
        <p:spPr>
          <a:xfrm>
            <a:off x="891584" y="239089"/>
            <a:ext cx="6386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Website:  </a:t>
            </a:r>
            <a:r>
              <a:rPr lang="en-US" sz="32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https://wcetSAN.wiche.edu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11" name="Picture 1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296A5D0-5123-4959-BF28-BD4E314A6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50" y="6473899"/>
            <a:ext cx="1115953" cy="3652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06084C-0722-4612-99CF-6A19E1F6F4CB}"/>
              </a:ext>
            </a:extLst>
          </p:cNvPr>
          <p:cNvSpPr txBox="1"/>
          <p:nvPr/>
        </p:nvSpPr>
        <p:spPr>
          <a:xfrm>
            <a:off x="8033907" y="4761697"/>
            <a:ext cx="3733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3200" b="1" dirty="0">
                <a:solidFill>
                  <a:prstClr val="black"/>
                </a:solidFill>
              </a:rPr>
              <a:t>Also very helpful:</a:t>
            </a:r>
          </a:p>
          <a:p>
            <a:pPr lvl="0" defTabSz="914400"/>
            <a:r>
              <a:rPr lang="en-US" sz="3200" b="1" dirty="0">
                <a:solidFill>
                  <a:prstClr val="black"/>
                </a:solidFill>
              </a:rPr>
              <a:t>WCET </a:t>
            </a:r>
            <a:r>
              <a:rPr lang="en-US" sz="3200" b="1" i="1" dirty="0">
                <a:solidFill>
                  <a:prstClr val="black"/>
                </a:solidFill>
              </a:rPr>
              <a:t>Frontiers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https://wcetfrontiers.org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421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33907" y="789713"/>
            <a:ext cx="3401961" cy="31353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Required Approvals Outside of Reciprocity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F92C2970-5C8C-4F5A-9539-0FF00D7532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3" y="-550305"/>
            <a:ext cx="6936967" cy="67616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F55F7C63-A8BF-485E-995A-4EA8359D7B80}" type="slidenum">
              <a:rPr lang="en-US" smtClean="0"/>
              <a:pPr defTabSz="914400"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pic>
        <p:nvPicPr>
          <p:cNvPr id="11" name="Picture 10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5296A5D0-5123-4959-BF28-BD4E314A6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50" y="6473899"/>
            <a:ext cx="1115953" cy="3652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06084C-0722-4612-99CF-6A19E1F6F4CB}"/>
              </a:ext>
            </a:extLst>
          </p:cNvPr>
          <p:cNvSpPr txBox="1"/>
          <p:nvPr/>
        </p:nvSpPr>
        <p:spPr>
          <a:xfrm>
            <a:off x="7942954" y="4520055"/>
            <a:ext cx="3733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/>
            <a:r>
              <a:rPr lang="en-US" sz="3200" b="1" dirty="0">
                <a:solidFill>
                  <a:prstClr val="black"/>
                </a:solidFill>
              </a:rPr>
              <a:t>International</a:t>
            </a:r>
          </a:p>
          <a:p>
            <a:pPr lvl="0" defTabSz="914400"/>
            <a:r>
              <a:rPr lang="en-US" sz="3200" b="1" dirty="0">
                <a:solidFill>
                  <a:prstClr val="black"/>
                </a:solidFill>
              </a:rPr>
              <a:t>Secretary of State</a:t>
            </a:r>
          </a:p>
          <a:p>
            <a:pPr lvl="0" defTabSz="914400"/>
            <a:r>
              <a:rPr lang="en-US" sz="3200" b="1" dirty="0">
                <a:solidFill>
                  <a:prstClr val="black"/>
                </a:solidFill>
              </a:rPr>
              <a:t>Workers Comp Ins.</a:t>
            </a:r>
          </a:p>
        </p:txBody>
      </p:sp>
    </p:spTree>
    <p:extLst>
      <p:ext uri="{BB962C8B-B14F-4D97-AF65-F5344CB8AC3E}">
        <p14:creationId xmlns:p14="http://schemas.microsoft.com/office/powerpoint/2010/main" val="224682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E8B80-C39F-4C95-A5A2-91052CBFA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Fundamentals of State Compliance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A9C16B85-5DF1-4022-BDBA-2A4262C1F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91" y="1878155"/>
            <a:ext cx="1818595" cy="3287855"/>
          </a:xfrm>
          <a:prstGeom prst="rect">
            <a:avLst/>
          </a:prstGeom>
        </p:spPr>
      </p:pic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7F1A4DDD-6A61-40BF-B24A-3C94A7B5C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913">
            <a:off x="69091" y="1797867"/>
            <a:ext cx="2371389" cy="2689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49BF7D-7AA0-4BFB-9C2B-591A72157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61" y="2340021"/>
            <a:ext cx="3718401" cy="6649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45CA60-737F-4EC2-9DA6-C7C2EDC1E7A5}"/>
              </a:ext>
            </a:extLst>
          </p:cNvPr>
          <p:cNvSpPr/>
          <p:nvPr/>
        </p:nvSpPr>
        <p:spPr>
          <a:xfrm>
            <a:off x="6326363" y="1878157"/>
            <a:ext cx="5392300" cy="4277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State authorization…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if you are crossing a state line to perform ANY activity you should check to see if it is regulated by that state.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(State compliance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368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1C383C-016A-43A7-A07A-4D5422B1B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55" y="-8332"/>
            <a:ext cx="5513070" cy="1450757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Options for State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Compliance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BB578D-3FFF-4535-ADC3-06127A2DE2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4892" y="1941459"/>
            <a:ext cx="5683200" cy="3944991"/>
          </a:xfrm>
        </p:spPr>
        <p:txBody>
          <a:bodyPr/>
          <a:lstStyle/>
          <a:p>
            <a:r>
              <a:rPr lang="en-US" sz="3200" b="1" u="sng" dirty="0"/>
              <a:t>State by State Compliance: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Varied Oversight by State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Varied Applications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Varied Definitions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Varied Reporting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Varied Costs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75C16E-ED9B-43FB-8DC4-AA823470FF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3910" y="1941459"/>
            <a:ext cx="6096000" cy="3944991"/>
          </a:xfrm>
        </p:spPr>
        <p:txBody>
          <a:bodyPr/>
          <a:lstStyle/>
          <a:p>
            <a:r>
              <a:rPr lang="en-US" sz="3200" b="1" u="sng" dirty="0"/>
              <a:t>Reciprocity: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Interstate agreement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Consistent Oversight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Uniform Process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Voluntary for States to join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3200" dirty="0"/>
              <a:t>Institutions apply to their state</a:t>
            </a:r>
            <a:r>
              <a:rPr lang="en-US" dirty="0"/>
              <a:t>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close up of a card&#10;&#10;Description automatically generated">
            <a:extLst>
              <a:ext uri="{FF2B5EF4-FFF2-40B4-BE49-F238E27FC236}">
                <a16:creationId xmlns:a16="http://schemas.microsoft.com/office/drawing/2014/main" id="{5965F97E-C6D8-4079-9BD5-3EEB77DB0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0167" y="1849772"/>
            <a:ext cx="1183309" cy="1128928"/>
          </a:xfrm>
          <a:prstGeom prst="rect">
            <a:avLst/>
          </a:prstGeom>
        </p:spPr>
      </p:pic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4D4DC2EC-5F04-4B4D-9A6F-2417FB454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734" y="6385484"/>
            <a:ext cx="1524481" cy="4990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CCABC1-F459-4B09-A2E1-AC2B4AC4BB71}"/>
              </a:ext>
            </a:extLst>
          </p:cNvPr>
          <p:cNvSpPr/>
          <p:nvPr/>
        </p:nvSpPr>
        <p:spPr>
          <a:xfrm>
            <a:off x="10680167" y="2978700"/>
            <a:ext cx="2123017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SARA Manual  </a:t>
            </a:r>
            <a:endParaRPr kumimoji="0" lang="en-US" sz="1467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4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B2112-4E48-43B2-816C-0F66DF2B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120" y="-102458"/>
            <a:ext cx="10058400" cy="1450757"/>
          </a:xfrm>
        </p:spPr>
        <p:txBody>
          <a:bodyPr/>
          <a:lstStyle/>
          <a:p>
            <a:pPr algn="l"/>
            <a:r>
              <a:rPr lang="en-US" dirty="0"/>
              <a:t>Federal Compliance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2654F-1251-4C51-88A4-2516C84D0150}"/>
              </a:ext>
            </a:extLst>
          </p:cNvPr>
          <p:cNvSpPr txBox="1"/>
          <p:nvPr/>
        </p:nvSpPr>
        <p:spPr>
          <a:xfrm>
            <a:off x="0" y="1950544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Federal Regulations:  tying State compliance to participation in Title IV HEA programs.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72D41C-07FA-4E39-8133-4FCC8AE18C72}"/>
              </a:ext>
            </a:extLst>
          </p:cNvPr>
          <p:cNvSpPr txBox="1"/>
          <p:nvPr/>
        </p:nvSpPr>
        <p:spPr>
          <a:xfrm>
            <a:off x="0" y="3027762"/>
            <a:ext cx="584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years in the making: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2B4B4-4760-42BE-A87E-53612E0A42CD}"/>
              </a:ext>
            </a:extLst>
          </p:cNvPr>
          <p:cNvSpPr txBox="1"/>
          <p:nvPr/>
        </p:nvSpPr>
        <p:spPr>
          <a:xfrm>
            <a:off x="198641" y="3630007"/>
            <a:ext cx="11993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2009 – A negotiated rulemaking committee discussed the issue of state authorization.</a:t>
            </a:r>
          </a:p>
          <a:p>
            <a:pPr marL="380990" marR="0" lvl="0" indent="-38099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2010 – Final regulations for State Authorization- includes distance ed. (600.9(c)).</a:t>
            </a:r>
          </a:p>
          <a:p>
            <a:pPr marL="380990" marR="0" lvl="0" indent="-38099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2011-2012 – Federal Courts struck 600.9(c) on procedural grounds.</a:t>
            </a:r>
          </a:p>
          <a:p>
            <a:pPr marL="380990" marR="0" lvl="0" indent="-38099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2014 – A negotiated rulemaking committee- no consensus.</a:t>
            </a:r>
          </a:p>
          <a:p>
            <a:pPr marL="380990" marR="0" lvl="0" indent="-38099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2016 – Final regulation released for state authorization of distance ed (w/disclosures).</a:t>
            </a:r>
          </a:p>
          <a:p>
            <a:pPr marL="380990" marR="0" lvl="0" indent="-38099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3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2018, July - USED Delays regulations for review and revision.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48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CED53B-67BD-47AA-A5D1-C3216EAD8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759" y="478860"/>
            <a:ext cx="6574972" cy="1690048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Negotiated Rulemaking</a:t>
            </a:r>
            <a:br>
              <a:rPr lang="en-US" sz="3400" dirty="0"/>
            </a:br>
            <a:br>
              <a:rPr lang="en-US" sz="3400" dirty="0"/>
            </a:br>
            <a:r>
              <a:rPr lang="en-US" sz="4900" dirty="0"/>
              <a:t>Accreditation and Innovation</a:t>
            </a:r>
          </a:p>
        </p:txBody>
      </p:sp>
      <p:pic>
        <p:nvPicPr>
          <p:cNvPr id="9" name="Content Placeholder 5" descr="A group of people in front of a building&#10;&#10;Description generated with very high confidence">
            <a:extLst>
              <a:ext uri="{FF2B5EF4-FFF2-40B4-BE49-F238E27FC236}">
                <a16:creationId xmlns:a16="http://schemas.microsoft.com/office/drawing/2014/main" id="{ECBBD0B5-22DB-495A-B352-3D636F2C5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9" r="13719"/>
          <a:stretch/>
        </p:blipFill>
        <p:spPr>
          <a:xfrm>
            <a:off x="314325" y="523684"/>
            <a:ext cx="4001315" cy="531440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42B15F1-404F-42AA-8732-8B743440E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077" y="2402395"/>
            <a:ext cx="7056598" cy="32699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Purpose: Define or revise regulations.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Long list of issues identified.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Three subcommittees named.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If the main committee doesn’t reach “consensus,” the Department writes the rules.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06685-5215-4F7C-87ED-72034B3B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0FE1C8C-ED16-4A66-A19E-B0A074115A81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2B12D80C-7741-4E49-9CDB-A585626714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50" y="6473899"/>
            <a:ext cx="1115953" cy="3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9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DB2F-40F8-4733-B1B5-8BE72DEB4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005" y="-180605"/>
            <a:ext cx="10058400" cy="1450757"/>
          </a:xfrm>
        </p:spPr>
        <p:txBody>
          <a:bodyPr/>
          <a:lstStyle/>
          <a:p>
            <a:pPr algn="l"/>
            <a:r>
              <a:rPr lang="en-US" dirty="0"/>
              <a:t>Consensus Reached! </a:t>
            </a:r>
            <a:r>
              <a:rPr lang="en-US" sz="2667" dirty="0"/>
              <a:t>(April 3, 2019)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E43BF-C2D9-40F6-81AF-66337F7F957A}"/>
              </a:ext>
            </a:extLst>
          </p:cNvPr>
          <p:cNvSpPr txBox="1">
            <a:spLocks/>
          </p:cNvSpPr>
          <p:nvPr/>
        </p:nvSpPr>
        <p:spPr>
          <a:xfrm>
            <a:off x="315240" y="1737360"/>
            <a:ext cx="8687929" cy="53644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</a:rPr>
              <a:t>Bucket #1 – Accreditation, Definition of Credit Hour and Byrd Scholarship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</a:rPr>
              <a:t>Bucket #2 – TEACH Grant and Religious Freedom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</a:rPr>
              <a:t>Bucket #3 – Distance Education, State Authorization for Distance Education, and Competency Based Education</a:t>
            </a:r>
          </a:p>
        </p:txBody>
      </p:sp>
      <p:pic>
        <p:nvPicPr>
          <p:cNvPr id="4" name="Picture 3" descr="A picture containing cup, sitting, indoor, table&#10;&#10;Description generated with very high confidence">
            <a:extLst>
              <a:ext uri="{FF2B5EF4-FFF2-40B4-BE49-F238E27FC236}">
                <a16:creationId xmlns:a16="http://schemas.microsoft.com/office/drawing/2014/main" id="{24CEE084-EA86-4238-9E56-C2F625141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7" r="-2" b="762"/>
          <a:stretch/>
        </p:blipFill>
        <p:spPr>
          <a:xfrm>
            <a:off x="9177867" y="1807965"/>
            <a:ext cx="1445428" cy="1621035"/>
          </a:xfrm>
          <a:prstGeom prst="rect">
            <a:avLst/>
          </a:prstGeom>
        </p:spPr>
      </p:pic>
      <p:pic>
        <p:nvPicPr>
          <p:cNvPr id="5" name="Picture 4" descr="A picture containing cup, sitting, indoor, table&#10;&#10;Description generated with very high confidence">
            <a:extLst>
              <a:ext uri="{FF2B5EF4-FFF2-40B4-BE49-F238E27FC236}">
                <a16:creationId xmlns:a16="http://schemas.microsoft.com/office/drawing/2014/main" id="{21891536-8ED3-4E33-9E79-FCB66E401C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7" r="-2" b="762"/>
          <a:stretch/>
        </p:blipFill>
        <p:spPr>
          <a:xfrm>
            <a:off x="9177867" y="3183596"/>
            <a:ext cx="1377692" cy="1545069"/>
          </a:xfrm>
          <a:prstGeom prst="rect">
            <a:avLst/>
          </a:prstGeom>
        </p:spPr>
      </p:pic>
      <p:pic>
        <p:nvPicPr>
          <p:cNvPr id="6" name="Picture 5" descr="A picture containing cup, sitting, indoor, table&#10;&#10;Description generated with very high confidence">
            <a:extLst>
              <a:ext uri="{FF2B5EF4-FFF2-40B4-BE49-F238E27FC236}">
                <a16:creationId xmlns:a16="http://schemas.microsoft.com/office/drawing/2014/main" id="{D3CCFA26-2765-4520-AB45-ABCFD5B24B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7" r="-2" b="762"/>
          <a:stretch/>
        </p:blipFill>
        <p:spPr>
          <a:xfrm>
            <a:off x="9177867" y="4692191"/>
            <a:ext cx="1377693" cy="15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418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SAN">
      <a:dk1>
        <a:sysClr val="windowText" lastClr="000000"/>
      </a:dk1>
      <a:lt1>
        <a:sysClr val="window" lastClr="FFFFFF"/>
      </a:lt1>
      <a:dk2>
        <a:srgbClr val="373545"/>
      </a:dk2>
      <a:lt2>
        <a:srgbClr val="F2F2F2"/>
      </a:lt2>
      <a:accent1>
        <a:srgbClr val="652C90"/>
      </a:accent1>
      <a:accent2>
        <a:srgbClr val="AB73D5"/>
      </a:accent2>
      <a:accent3>
        <a:srgbClr val="5D739A"/>
      </a:accent3>
      <a:accent4>
        <a:srgbClr val="6997AF"/>
      </a:accent4>
      <a:accent5>
        <a:srgbClr val="6F8183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1268</Words>
  <Application>Microsoft Office PowerPoint</Application>
  <PresentationFormat>Widescreen</PresentationFormat>
  <Paragraphs>160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Retrospect</vt:lpstr>
      <vt:lpstr>Cheryl Dowd</vt:lpstr>
      <vt:lpstr>Who is SAN?</vt:lpstr>
      <vt:lpstr>Resources Available Through SAN </vt:lpstr>
      <vt:lpstr>Required Approvals Outside of Reciprocity</vt:lpstr>
      <vt:lpstr>Fundamentals of State Compliance</vt:lpstr>
      <vt:lpstr>Options for State  Compliance</vt:lpstr>
      <vt:lpstr>Federal Compliance</vt:lpstr>
      <vt:lpstr>Negotiated Rulemaking  Accreditation and Innovation</vt:lpstr>
      <vt:lpstr>Consensus Reached! (April 3, 2019)</vt:lpstr>
      <vt:lpstr>Timeline for Packages of Regulations</vt:lpstr>
      <vt:lpstr>Federal Lawsuit</vt:lpstr>
      <vt:lpstr>2019 Federal Regulations</vt:lpstr>
      <vt:lpstr>State Authorization Reciprocity Agreement 34 CFR 600.2</vt:lpstr>
      <vt:lpstr>State Authorization 34 CFR 600.9(c)</vt:lpstr>
      <vt:lpstr>Disclosures &amp; Professional Licensure Disclosures 34 CFR 668.50;34 CFR 668.43(a)(5)(v) and 34 CFR 668.43(c)</vt:lpstr>
      <vt:lpstr>2016 Distance Ed Disclosures removed- 668.50</vt:lpstr>
      <vt:lpstr>General Disclosures – Professional Licensure CFR 668.43(a)(5)(v)</vt:lpstr>
      <vt:lpstr>Direct Disclosures 34 CFR 668.43(c)</vt:lpstr>
      <vt:lpstr>Early Implementation</vt:lpstr>
      <vt:lpstr>Compliance Strategies - Processes</vt:lpstr>
      <vt:lpstr>Compliance Strategies - Document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Cheryl Dowd</dc:title>
  <dc:creator>Cheryl Dowd</dc:creator>
  <cp:lastModifiedBy>Elisa Jaden</cp:lastModifiedBy>
  <cp:revision>2</cp:revision>
  <dcterms:created xsi:type="dcterms:W3CDTF">2019-12-10T23:41:18Z</dcterms:created>
  <dcterms:modified xsi:type="dcterms:W3CDTF">2020-08-25T15:41:37Z</dcterms:modified>
</cp:coreProperties>
</file>