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7" r:id="rId2"/>
    <p:sldId id="373" r:id="rId3"/>
    <p:sldId id="355" r:id="rId4"/>
    <p:sldId id="280" r:id="rId5"/>
    <p:sldId id="259" r:id="rId6"/>
    <p:sldId id="305" r:id="rId7"/>
    <p:sldId id="285" r:id="rId8"/>
    <p:sldId id="313" r:id="rId9"/>
    <p:sldId id="314" r:id="rId10"/>
    <p:sldId id="390" r:id="rId11"/>
    <p:sldId id="322" r:id="rId12"/>
    <p:sldId id="394" r:id="rId13"/>
    <p:sldId id="376" r:id="rId14"/>
    <p:sldId id="380" r:id="rId15"/>
    <p:sldId id="381" r:id="rId16"/>
    <p:sldId id="382" r:id="rId17"/>
    <p:sldId id="389" r:id="rId18"/>
    <p:sldId id="282" r:id="rId19"/>
    <p:sldId id="320" r:id="rId20"/>
    <p:sldId id="366" r:id="rId21"/>
    <p:sldId id="362" r:id="rId2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E658547-9E40-42F6-B333-AB812CAFC610}">
          <p14:sldIdLst>
            <p14:sldId id="257"/>
            <p14:sldId id="373"/>
            <p14:sldId id="355"/>
            <p14:sldId id="280"/>
            <p14:sldId id="259"/>
            <p14:sldId id="305"/>
            <p14:sldId id="285"/>
            <p14:sldId id="313"/>
            <p14:sldId id="314"/>
            <p14:sldId id="390"/>
            <p14:sldId id="322"/>
            <p14:sldId id="394"/>
            <p14:sldId id="376"/>
            <p14:sldId id="380"/>
            <p14:sldId id="381"/>
            <p14:sldId id="382"/>
            <p14:sldId id="389"/>
            <p14:sldId id="282"/>
            <p14:sldId id="320"/>
            <p14:sldId id="366"/>
            <p14:sldId id="3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4660"/>
  </p:normalViewPr>
  <p:slideViewPr>
    <p:cSldViewPr snapToGrid="0">
      <p:cViewPr varScale="1">
        <p:scale>
          <a:sx n="104" d="100"/>
          <a:sy n="104" d="100"/>
        </p:scale>
        <p:origin x="12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3102231-955C-4281-B5C2-114B7414D428}" type="datetimeFigureOut">
              <a:rPr lang="en-US" smtClean="0"/>
              <a:t>8/19/2022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B66AE4C-0C05-462D-8E14-B2E36AC97948}" type="slidenum">
              <a:rPr lang="en-US" smtClean="0"/>
              <a:t>‹#›</a:t>
            </a:fld>
            <a:endParaRPr lang="en-US"/>
          </a:p>
        </p:txBody>
      </p:sp>
    </p:spTree>
    <p:extLst>
      <p:ext uri="{BB962C8B-B14F-4D97-AF65-F5344CB8AC3E}">
        <p14:creationId xmlns:p14="http://schemas.microsoft.com/office/powerpoint/2010/main" val="263517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808E532-AC47-4682-B5D3-94E7688CEF7B}"/>
              </a:ext>
            </a:extLst>
          </p:cNvPr>
          <p:cNvSpPr>
            <a:spLocks noGrp="1" noChangeArrowheads="1"/>
          </p:cNvSpPr>
          <p:nvPr>
            <p:ph type="sldNum" sz="quarter" idx="5"/>
          </p:nvPr>
        </p:nvSpPr>
        <p:spPr>
          <a:noFill/>
        </p:spPr>
        <p:txBody>
          <a:bodyPr/>
          <a:lstStyle>
            <a:lvl1pPr defTabSz="959160">
              <a:defRPr>
                <a:solidFill>
                  <a:schemeClr val="tx1"/>
                </a:solidFill>
                <a:latin typeface="Arial" panose="020B0604020202020204" pitchFamily="34" charset="0"/>
              </a:defRPr>
            </a:lvl1pPr>
            <a:lvl2pPr marL="764736" indent="-293257" defTabSz="959160">
              <a:defRPr>
                <a:solidFill>
                  <a:schemeClr val="tx1"/>
                </a:solidFill>
                <a:latin typeface="Arial" panose="020B0604020202020204" pitchFamily="34" charset="0"/>
              </a:defRPr>
            </a:lvl2pPr>
            <a:lvl3pPr marL="1177888" indent="-234930" defTabSz="959160">
              <a:defRPr>
                <a:solidFill>
                  <a:schemeClr val="tx1"/>
                </a:solidFill>
                <a:latin typeface="Arial" panose="020B0604020202020204" pitchFamily="34" charset="0"/>
              </a:defRPr>
            </a:lvl3pPr>
            <a:lvl4pPr marL="1649366" indent="-234930" defTabSz="959160">
              <a:defRPr>
                <a:solidFill>
                  <a:schemeClr val="tx1"/>
                </a:solidFill>
                <a:latin typeface="Arial" panose="020B0604020202020204" pitchFamily="34" charset="0"/>
              </a:defRPr>
            </a:lvl4pPr>
            <a:lvl5pPr marL="2120846" indent="-234930" defTabSz="959160">
              <a:defRPr>
                <a:solidFill>
                  <a:schemeClr val="tx1"/>
                </a:solidFill>
                <a:latin typeface="Arial" panose="020B0604020202020204" pitchFamily="34" charset="0"/>
              </a:defRPr>
            </a:lvl5pPr>
            <a:lvl6pPr marL="2587464" indent="-234930" defTabSz="959160" eaLnBrk="0" fontAlgn="base" hangingPunct="0">
              <a:spcBef>
                <a:spcPct val="0"/>
              </a:spcBef>
              <a:spcAft>
                <a:spcPct val="0"/>
              </a:spcAft>
              <a:defRPr>
                <a:solidFill>
                  <a:schemeClr val="tx1"/>
                </a:solidFill>
                <a:latin typeface="Arial" panose="020B0604020202020204" pitchFamily="34" charset="0"/>
              </a:defRPr>
            </a:lvl6pPr>
            <a:lvl7pPr marL="3054082" indent="-234930" defTabSz="959160" eaLnBrk="0" fontAlgn="base" hangingPunct="0">
              <a:spcBef>
                <a:spcPct val="0"/>
              </a:spcBef>
              <a:spcAft>
                <a:spcPct val="0"/>
              </a:spcAft>
              <a:defRPr>
                <a:solidFill>
                  <a:schemeClr val="tx1"/>
                </a:solidFill>
                <a:latin typeface="Arial" panose="020B0604020202020204" pitchFamily="34" charset="0"/>
              </a:defRPr>
            </a:lvl7pPr>
            <a:lvl8pPr marL="3520701" indent="-234930" defTabSz="959160" eaLnBrk="0" fontAlgn="base" hangingPunct="0">
              <a:spcBef>
                <a:spcPct val="0"/>
              </a:spcBef>
              <a:spcAft>
                <a:spcPct val="0"/>
              </a:spcAft>
              <a:defRPr>
                <a:solidFill>
                  <a:schemeClr val="tx1"/>
                </a:solidFill>
                <a:latin typeface="Arial" panose="020B0604020202020204" pitchFamily="34" charset="0"/>
              </a:defRPr>
            </a:lvl8pPr>
            <a:lvl9pPr marL="3987319" indent="-234930" defTabSz="959160" eaLnBrk="0" fontAlgn="base" hangingPunct="0">
              <a:spcBef>
                <a:spcPct val="0"/>
              </a:spcBef>
              <a:spcAft>
                <a:spcPct val="0"/>
              </a:spcAft>
              <a:defRPr>
                <a:solidFill>
                  <a:schemeClr val="tx1"/>
                </a:solidFill>
                <a:latin typeface="Arial" panose="020B0604020202020204" pitchFamily="34" charset="0"/>
              </a:defRPr>
            </a:lvl9pPr>
          </a:lstStyle>
          <a:p>
            <a:fld id="{6F278FB8-0742-42F5-AE8F-1DC875EE6486}" type="slidenum">
              <a:rPr lang="en-US" altLang="en-US" smtClean="0"/>
              <a:pPr/>
              <a:t>1</a:t>
            </a:fld>
            <a:endParaRPr lang="en-US" altLang="en-US"/>
          </a:p>
        </p:txBody>
      </p:sp>
      <p:sp>
        <p:nvSpPr>
          <p:cNvPr id="20483" name="Rectangle 2">
            <a:extLst>
              <a:ext uri="{FF2B5EF4-FFF2-40B4-BE49-F238E27FC236}">
                <a16:creationId xmlns:a16="http://schemas.microsoft.com/office/drawing/2014/main" id="{B6A0BCAC-1418-42AB-BFF6-231D1FA6F692}"/>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2BE4141E-90BC-4368-974B-E1FE30B32DE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will open your academy up to more students from diverse backgrounds. There are many things you need to consider in your planning, but it may help with the low participation that many commuter academies had this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families cannot take their child to an academy that starts an 9 and ends at 4 for a week.  </a:t>
            </a:r>
          </a:p>
          <a:p>
            <a:endParaRPr lang="en-US" dirty="0"/>
          </a:p>
        </p:txBody>
      </p:sp>
      <p:sp>
        <p:nvSpPr>
          <p:cNvPr id="4" name="Slide Number Placeholder 3"/>
          <p:cNvSpPr>
            <a:spLocks noGrp="1"/>
          </p:cNvSpPr>
          <p:nvPr>
            <p:ph type="sldNum" sz="quarter" idx="5"/>
          </p:nvPr>
        </p:nvSpPr>
        <p:spPr/>
        <p:txBody>
          <a:bodyPr/>
          <a:lstStyle/>
          <a:p>
            <a:fld id="{8B66AE4C-0C05-462D-8E14-B2E36AC97948}" type="slidenum">
              <a:rPr lang="en-US" smtClean="0"/>
              <a:t>10</a:t>
            </a:fld>
            <a:endParaRPr lang="en-US"/>
          </a:p>
        </p:txBody>
      </p:sp>
    </p:spTree>
    <p:extLst>
      <p:ext uri="{BB962C8B-B14F-4D97-AF65-F5344CB8AC3E}">
        <p14:creationId xmlns:p14="http://schemas.microsoft.com/office/powerpoint/2010/main" val="2363564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We’d like to encourage you to include this in your application.  We may require it and include it in the FY 24 RFP.</a:t>
            </a:r>
          </a:p>
        </p:txBody>
      </p:sp>
      <p:sp>
        <p:nvSpPr>
          <p:cNvPr id="4" name="Slide Number Placeholder 3"/>
          <p:cNvSpPr>
            <a:spLocks noGrp="1"/>
          </p:cNvSpPr>
          <p:nvPr>
            <p:ph type="sldNum" sz="quarter" idx="5"/>
          </p:nvPr>
        </p:nvSpPr>
        <p:spPr/>
        <p:txBody>
          <a:bodyPr/>
          <a:lstStyle/>
          <a:p>
            <a:fld id="{8B66AE4C-0C05-462D-8E14-B2E36AC97948}" type="slidenum">
              <a:rPr lang="en-US" smtClean="0"/>
              <a:t>11</a:t>
            </a:fld>
            <a:endParaRPr lang="en-US"/>
          </a:p>
        </p:txBody>
      </p:sp>
    </p:spTree>
    <p:extLst>
      <p:ext uri="{BB962C8B-B14F-4D97-AF65-F5344CB8AC3E}">
        <p14:creationId xmlns:p14="http://schemas.microsoft.com/office/powerpoint/2010/main" val="3005853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66AE4C-0C05-462D-8E14-B2E36AC97948}" type="slidenum">
              <a:rPr lang="en-US" smtClean="0"/>
              <a:t>13</a:t>
            </a:fld>
            <a:endParaRPr lang="en-US"/>
          </a:p>
        </p:txBody>
      </p:sp>
    </p:spTree>
    <p:extLst>
      <p:ext uri="{BB962C8B-B14F-4D97-AF65-F5344CB8AC3E}">
        <p14:creationId xmlns:p14="http://schemas.microsoft.com/office/powerpoint/2010/main" val="824882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75B76AD-6C0C-401C-B1E5-3795599A005A}"/>
              </a:ext>
            </a:extLst>
          </p:cNvPr>
          <p:cNvSpPr>
            <a:spLocks noGrp="1" noChangeArrowheads="1"/>
          </p:cNvSpPr>
          <p:nvPr>
            <p:ph type="sldNum" sz="quarter" idx="5"/>
          </p:nvPr>
        </p:nvSpPr>
        <p:spPr>
          <a:noFill/>
        </p:spPr>
        <p:txBody>
          <a:bodyPr/>
          <a:lstStyle>
            <a:lvl1pPr defTabSz="959160">
              <a:defRPr>
                <a:solidFill>
                  <a:schemeClr val="tx1"/>
                </a:solidFill>
                <a:latin typeface="Arial" panose="020B0604020202020204" pitchFamily="34" charset="0"/>
              </a:defRPr>
            </a:lvl1pPr>
            <a:lvl2pPr marL="764736" indent="-293257" defTabSz="959160">
              <a:defRPr>
                <a:solidFill>
                  <a:schemeClr val="tx1"/>
                </a:solidFill>
                <a:latin typeface="Arial" panose="020B0604020202020204" pitchFamily="34" charset="0"/>
              </a:defRPr>
            </a:lvl2pPr>
            <a:lvl3pPr marL="1177888" indent="-234930" defTabSz="959160">
              <a:defRPr>
                <a:solidFill>
                  <a:schemeClr val="tx1"/>
                </a:solidFill>
                <a:latin typeface="Arial" panose="020B0604020202020204" pitchFamily="34" charset="0"/>
              </a:defRPr>
            </a:lvl3pPr>
            <a:lvl4pPr marL="1649366" indent="-234930" defTabSz="959160">
              <a:defRPr>
                <a:solidFill>
                  <a:schemeClr val="tx1"/>
                </a:solidFill>
                <a:latin typeface="Arial" panose="020B0604020202020204" pitchFamily="34" charset="0"/>
              </a:defRPr>
            </a:lvl4pPr>
            <a:lvl5pPr marL="2120846" indent="-234930" defTabSz="959160">
              <a:defRPr>
                <a:solidFill>
                  <a:schemeClr val="tx1"/>
                </a:solidFill>
                <a:latin typeface="Arial" panose="020B0604020202020204" pitchFamily="34" charset="0"/>
              </a:defRPr>
            </a:lvl5pPr>
            <a:lvl6pPr marL="2587464" indent="-234930" defTabSz="959160" eaLnBrk="0" fontAlgn="base" hangingPunct="0">
              <a:spcBef>
                <a:spcPct val="0"/>
              </a:spcBef>
              <a:spcAft>
                <a:spcPct val="0"/>
              </a:spcAft>
              <a:defRPr>
                <a:solidFill>
                  <a:schemeClr val="tx1"/>
                </a:solidFill>
                <a:latin typeface="Arial" panose="020B0604020202020204" pitchFamily="34" charset="0"/>
              </a:defRPr>
            </a:lvl6pPr>
            <a:lvl7pPr marL="3054082" indent="-234930" defTabSz="959160" eaLnBrk="0" fontAlgn="base" hangingPunct="0">
              <a:spcBef>
                <a:spcPct val="0"/>
              </a:spcBef>
              <a:spcAft>
                <a:spcPct val="0"/>
              </a:spcAft>
              <a:defRPr>
                <a:solidFill>
                  <a:schemeClr val="tx1"/>
                </a:solidFill>
                <a:latin typeface="Arial" panose="020B0604020202020204" pitchFamily="34" charset="0"/>
              </a:defRPr>
            </a:lvl7pPr>
            <a:lvl8pPr marL="3520701" indent="-234930" defTabSz="959160" eaLnBrk="0" fontAlgn="base" hangingPunct="0">
              <a:spcBef>
                <a:spcPct val="0"/>
              </a:spcBef>
              <a:spcAft>
                <a:spcPct val="0"/>
              </a:spcAft>
              <a:defRPr>
                <a:solidFill>
                  <a:schemeClr val="tx1"/>
                </a:solidFill>
                <a:latin typeface="Arial" panose="020B0604020202020204" pitchFamily="34" charset="0"/>
              </a:defRPr>
            </a:lvl8pPr>
            <a:lvl9pPr marL="3987319" indent="-234930" defTabSz="959160" eaLnBrk="0" fontAlgn="base" hangingPunct="0">
              <a:spcBef>
                <a:spcPct val="0"/>
              </a:spcBef>
              <a:spcAft>
                <a:spcPct val="0"/>
              </a:spcAft>
              <a:defRPr>
                <a:solidFill>
                  <a:schemeClr val="tx1"/>
                </a:solidFill>
                <a:latin typeface="Arial" panose="020B0604020202020204" pitchFamily="34" charset="0"/>
              </a:defRPr>
            </a:lvl9pPr>
          </a:lstStyle>
          <a:p>
            <a:fld id="{63AA3AE8-CF82-4FD2-A6FE-B12DE3CBA2DF}" type="slidenum">
              <a:rPr lang="en-US" altLang="en-US" smtClean="0"/>
              <a:pPr/>
              <a:t>18</a:t>
            </a:fld>
            <a:endParaRPr lang="en-US" altLang="en-US"/>
          </a:p>
        </p:txBody>
      </p:sp>
      <p:sp>
        <p:nvSpPr>
          <p:cNvPr id="43011" name="Rectangle 2">
            <a:extLst>
              <a:ext uri="{FF2B5EF4-FFF2-40B4-BE49-F238E27FC236}">
                <a16:creationId xmlns:a16="http://schemas.microsoft.com/office/drawing/2014/main" id="{9ABD6896-06C0-496D-B61B-A33B388DB6FD}"/>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30584644-6264-46E1-A332-1D28A5530BF7}"/>
              </a:ext>
            </a:extLst>
          </p:cNvPr>
          <p:cNvSpPr>
            <a:spLocks noGrp="1" noChangeArrowheads="1"/>
          </p:cNvSpPr>
          <p:nvPr>
            <p:ph type="body" idx="1"/>
          </p:nvPr>
        </p:nvSpPr>
        <p:spPr>
          <a:noFill/>
        </p:spPr>
        <p:txBody>
          <a:bodyPr/>
          <a:lstStyle/>
          <a:p>
            <a:pPr eaLnBrk="1" hangingPunct="1"/>
            <a:r>
              <a:rPr lang="en-US" altLang="en-US" sz="1800" dirty="0">
                <a:latin typeface="Arial" panose="020B0604020202020204" pitchFamily="34" charset="0"/>
              </a:rPr>
              <a:t>Student incentives are allowed		</a:t>
            </a:r>
            <a:endParaRPr lang="en-US" altLang="en-US" sz="1800" b="1"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76BB6E8A-279F-4CC8-893A-0000A6FF3C6E}"/>
              </a:ext>
            </a:extLst>
          </p:cNvPr>
          <p:cNvSpPr>
            <a:spLocks noGrp="1" noChangeArrowheads="1"/>
          </p:cNvSpPr>
          <p:nvPr>
            <p:ph type="sldNum" sz="quarter" idx="5"/>
          </p:nvPr>
        </p:nvSpPr>
        <p:spPr>
          <a:noFill/>
        </p:spPr>
        <p:txBody>
          <a:bodyPr/>
          <a:lstStyle>
            <a:lvl1pPr defTabSz="959160">
              <a:defRPr>
                <a:solidFill>
                  <a:schemeClr val="tx1"/>
                </a:solidFill>
                <a:latin typeface="Arial" panose="020B0604020202020204" pitchFamily="34" charset="0"/>
              </a:defRPr>
            </a:lvl1pPr>
            <a:lvl2pPr marL="764736" indent="-293257" defTabSz="959160">
              <a:defRPr>
                <a:solidFill>
                  <a:schemeClr val="tx1"/>
                </a:solidFill>
                <a:latin typeface="Arial" panose="020B0604020202020204" pitchFamily="34" charset="0"/>
              </a:defRPr>
            </a:lvl2pPr>
            <a:lvl3pPr marL="1177888" indent="-234930" defTabSz="959160">
              <a:defRPr>
                <a:solidFill>
                  <a:schemeClr val="tx1"/>
                </a:solidFill>
                <a:latin typeface="Arial" panose="020B0604020202020204" pitchFamily="34" charset="0"/>
              </a:defRPr>
            </a:lvl3pPr>
            <a:lvl4pPr marL="1649366" indent="-234930" defTabSz="959160">
              <a:defRPr>
                <a:solidFill>
                  <a:schemeClr val="tx1"/>
                </a:solidFill>
                <a:latin typeface="Arial" panose="020B0604020202020204" pitchFamily="34" charset="0"/>
              </a:defRPr>
            </a:lvl4pPr>
            <a:lvl5pPr marL="2120846" indent="-234930" defTabSz="959160">
              <a:defRPr>
                <a:solidFill>
                  <a:schemeClr val="tx1"/>
                </a:solidFill>
                <a:latin typeface="Arial" panose="020B0604020202020204" pitchFamily="34" charset="0"/>
              </a:defRPr>
            </a:lvl5pPr>
            <a:lvl6pPr marL="2587464" indent="-234930" defTabSz="959160" eaLnBrk="0" fontAlgn="base" hangingPunct="0">
              <a:spcBef>
                <a:spcPct val="0"/>
              </a:spcBef>
              <a:spcAft>
                <a:spcPct val="0"/>
              </a:spcAft>
              <a:defRPr>
                <a:solidFill>
                  <a:schemeClr val="tx1"/>
                </a:solidFill>
                <a:latin typeface="Arial" panose="020B0604020202020204" pitchFamily="34" charset="0"/>
              </a:defRPr>
            </a:lvl6pPr>
            <a:lvl7pPr marL="3054082" indent="-234930" defTabSz="959160" eaLnBrk="0" fontAlgn="base" hangingPunct="0">
              <a:spcBef>
                <a:spcPct val="0"/>
              </a:spcBef>
              <a:spcAft>
                <a:spcPct val="0"/>
              </a:spcAft>
              <a:defRPr>
                <a:solidFill>
                  <a:schemeClr val="tx1"/>
                </a:solidFill>
                <a:latin typeface="Arial" panose="020B0604020202020204" pitchFamily="34" charset="0"/>
              </a:defRPr>
            </a:lvl7pPr>
            <a:lvl8pPr marL="3520701" indent="-234930" defTabSz="959160" eaLnBrk="0" fontAlgn="base" hangingPunct="0">
              <a:spcBef>
                <a:spcPct val="0"/>
              </a:spcBef>
              <a:spcAft>
                <a:spcPct val="0"/>
              </a:spcAft>
              <a:defRPr>
                <a:solidFill>
                  <a:schemeClr val="tx1"/>
                </a:solidFill>
                <a:latin typeface="Arial" panose="020B0604020202020204" pitchFamily="34" charset="0"/>
              </a:defRPr>
            </a:lvl8pPr>
            <a:lvl9pPr marL="3987319" indent="-234930" defTabSz="959160" eaLnBrk="0" fontAlgn="base" hangingPunct="0">
              <a:spcBef>
                <a:spcPct val="0"/>
              </a:spcBef>
              <a:spcAft>
                <a:spcPct val="0"/>
              </a:spcAft>
              <a:defRPr>
                <a:solidFill>
                  <a:schemeClr val="tx1"/>
                </a:solidFill>
                <a:latin typeface="Arial" panose="020B0604020202020204" pitchFamily="34" charset="0"/>
              </a:defRPr>
            </a:lvl9pPr>
          </a:lstStyle>
          <a:p>
            <a:fld id="{2966F936-AA51-4D6A-8D9C-7995359CFE1B}" type="slidenum">
              <a:rPr lang="en-US" altLang="en-US" smtClean="0"/>
              <a:pPr/>
              <a:t>19</a:t>
            </a:fld>
            <a:endParaRPr lang="en-US" altLang="en-US"/>
          </a:p>
        </p:txBody>
      </p:sp>
      <p:sp>
        <p:nvSpPr>
          <p:cNvPr id="50179" name="Rectangle 2">
            <a:extLst>
              <a:ext uri="{FF2B5EF4-FFF2-40B4-BE49-F238E27FC236}">
                <a16:creationId xmlns:a16="http://schemas.microsoft.com/office/drawing/2014/main" id="{E80C2746-FACF-4023-85E8-1D5C8612CC4E}"/>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EA12C630-CDBE-4B7C-9046-8685B89065B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66AE4C-0C05-462D-8E14-B2E36AC97948}" type="slidenum">
              <a:rPr lang="en-US" smtClean="0"/>
              <a:t>20</a:t>
            </a:fld>
            <a:endParaRPr lang="en-US"/>
          </a:p>
        </p:txBody>
      </p:sp>
    </p:spTree>
    <p:extLst>
      <p:ext uri="{BB962C8B-B14F-4D97-AF65-F5344CB8AC3E}">
        <p14:creationId xmlns:p14="http://schemas.microsoft.com/office/powerpoint/2010/main" val="3620553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66AE4C-0C05-462D-8E14-B2E36AC97948}" type="slidenum">
              <a:rPr lang="en-US" smtClean="0"/>
              <a:t>21</a:t>
            </a:fld>
            <a:endParaRPr lang="en-US"/>
          </a:p>
        </p:txBody>
      </p:sp>
    </p:spTree>
    <p:extLst>
      <p:ext uri="{BB962C8B-B14F-4D97-AF65-F5344CB8AC3E}">
        <p14:creationId xmlns:p14="http://schemas.microsoft.com/office/powerpoint/2010/main" val="279073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66AE4C-0C05-462D-8E14-B2E36AC97948}" type="slidenum">
              <a:rPr lang="en-US" smtClean="0"/>
              <a:t>2</a:t>
            </a:fld>
            <a:endParaRPr lang="en-US"/>
          </a:p>
        </p:txBody>
      </p:sp>
    </p:spTree>
    <p:extLst>
      <p:ext uri="{BB962C8B-B14F-4D97-AF65-F5344CB8AC3E}">
        <p14:creationId xmlns:p14="http://schemas.microsoft.com/office/powerpoint/2010/main" val="4068577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66AE4C-0C05-462D-8E14-B2E36AC97948}" type="slidenum">
              <a:rPr lang="en-US" smtClean="0"/>
              <a:t>3</a:t>
            </a:fld>
            <a:endParaRPr lang="en-US"/>
          </a:p>
        </p:txBody>
      </p:sp>
    </p:spTree>
    <p:extLst>
      <p:ext uri="{BB962C8B-B14F-4D97-AF65-F5344CB8AC3E}">
        <p14:creationId xmlns:p14="http://schemas.microsoft.com/office/powerpoint/2010/main" val="11235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30B7F8C5-E569-4718-9AA5-75538377C0D1}"/>
              </a:ext>
            </a:extLst>
          </p:cNvPr>
          <p:cNvSpPr>
            <a:spLocks noGrp="1" noChangeArrowheads="1"/>
          </p:cNvSpPr>
          <p:nvPr>
            <p:ph type="sldNum" sz="quarter" idx="5"/>
          </p:nvPr>
        </p:nvSpPr>
        <p:spPr>
          <a:noFill/>
        </p:spPr>
        <p:txBody>
          <a:bodyPr/>
          <a:lstStyle>
            <a:lvl1pPr defTabSz="959160">
              <a:defRPr>
                <a:solidFill>
                  <a:schemeClr val="tx1"/>
                </a:solidFill>
                <a:latin typeface="Arial" panose="020B0604020202020204" pitchFamily="34" charset="0"/>
              </a:defRPr>
            </a:lvl1pPr>
            <a:lvl2pPr marL="764736" indent="-293257" defTabSz="959160">
              <a:defRPr>
                <a:solidFill>
                  <a:schemeClr val="tx1"/>
                </a:solidFill>
                <a:latin typeface="Arial" panose="020B0604020202020204" pitchFamily="34" charset="0"/>
              </a:defRPr>
            </a:lvl2pPr>
            <a:lvl3pPr marL="1177888" indent="-234930" defTabSz="959160">
              <a:defRPr>
                <a:solidFill>
                  <a:schemeClr val="tx1"/>
                </a:solidFill>
                <a:latin typeface="Arial" panose="020B0604020202020204" pitchFamily="34" charset="0"/>
              </a:defRPr>
            </a:lvl3pPr>
            <a:lvl4pPr marL="1649366" indent="-234930" defTabSz="959160">
              <a:defRPr>
                <a:solidFill>
                  <a:schemeClr val="tx1"/>
                </a:solidFill>
                <a:latin typeface="Arial" panose="020B0604020202020204" pitchFamily="34" charset="0"/>
              </a:defRPr>
            </a:lvl4pPr>
            <a:lvl5pPr marL="2120846" indent="-234930" defTabSz="959160">
              <a:defRPr>
                <a:solidFill>
                  <a:schemeClr val="tx1"/>
                </a:solidFill>
                <a:latin typeface="Arial" panose="020B0604020202020204" pitchFamily="34" charset="0"/>
              </a:defRPr>
            </a:lvl5pPr>
            <a:lvl6pPr marL="2587464" indent="-234930" defTabSz="959160" eaLnBrk="0" fontAlgn="base" hangingPunct="0">
              <a:spcBef>
                <a:spcPct val="0"/>
              </a:spcBef>
              <a:spcAft>
                <a:spcPct val="0"/>
              </a:spcAft>
              <a:defRPr>
                <a:solidFill>
                  <a:schemeClr val="tx1"/>
                </a:solidFill>
                <a:latin typeface="Arial" panose="020B0604020202020204" pitchFamily="34" charset="0"/>
              </a:defRPr>
            </a:lvl6pPr>
            <a:lvl7pPr marL="3054082" indent="-234930" defTabSz="959160" eaLnBrk="0" fontAlgn="base" hangingPunct="0">
              <a:spcBef>
                <a:spcPct val="0"/>
              </a:spcBef>
              <a:spcAft>
                <a:spcPct val="0"/>
              </a:spcAft>
              <a:defRPr>
                <a:solidFill>
                  <a:schemeClr val="tx1"/>
                </a:solidFill>
                <a:latin typeface="Arial" panose="020B0604020202020204" pitchFamily="34" charset="0"/>
              </a:defRPr>
            </a:lvl7pPr>
            <a:lvl8pPr marL="3520701" indent="-234930" defTabSz="959160" eaLnBrk="0" fontAlgn="base" hangingPunct="0">
              <a:spcBef>
                <a:spcPct val="0"/>
              </a:spcBef>
              <a:spcAft>
                <a:spcPct val="0"/>
              </a:spcAft>
              <a:defRPr>
                <a:solidFill>
                  <a:schemeClr val="tx1"/>
                </a:solidFill>
                <a:latin typeface="Arial" panose="020B0604020202020204" pitchFamily="34" charset="0"/>
              </a:defRPr>
            </a:lvl8pPr>
            <a:lvl9pPr marL="3987319" indent="-234930" defTabSz="959160" eaLnBrk="0" fontAlgn="base" hangingPunct="0">
              <a:spcBef>
                <a:spcPct val="0"/>
              </a:spcBef>
              <a:spcAft>
                <a:spcPct val="0"/>
              </a:spcAft>
              <a:defRPr>
                <a:solidFill>
                  <a:schemeClr val="tx1"/>
                </a:solidFill>
                <a:latin typeface="Arial" panose="020B0604020202020204" pitchFamily="34" charset="0"/>
              </a:defRPr>
            </a:lvl9pPr>
          </a:lstStyle>
          <a:p>
            <a:fld id="{6F8A7FF1-3D82-485D-A6E3-6414ECD3913D}" type="slidenum">
              <a:rPr lang="en-US" altLang="en-US" smtClean="0"/>
              <a:pPr/>
              <a:t>4</a:t>
            </a:fld>
            <a:endParaRPr lang="en-US" altLang="en-US"/>
          </a:p>
        </p:txBody>
      </p:sp>
      <p:sp>
        <p:nvSpPr>
          <p:cNvPr id="40963" name="Rectangle 2">
            <a:extLst>
              <a:ext uri="{FF2B5EF4-FFF2-40B4-BE49-F238E27FC236}">
                <a16:creationId xmlns:a16="http://schemas.microsoft.com/office/drawing/2014/main" id="{B09E651E-4319-4065-BD6F-F545C5BE4A01}"/>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5F4F469F-D1AF-42A4-813D-C9909E9345BB}"/>
              </a:ext>
            </a:extLst>
          </p:cNvPr>
          <p:cNvSpPr>
            <a:spLocks noGrp="1" noChangeArrowheads="1"/>
          </p:cNvSpPr>
          <p:nvPr>
            <p:ph type="body" idx="1"/>
          </p:nvPr>
        </p:nvSpPr>
        <p:spPr>
          <a:noFill/>
        </p:spPr>
        <p:txBody>
          <a:bodyPr/>
          <a:lstStyle/>
          <a:p>
            <a:pPr eaLnBrk="1" hangingPunct="1"/>
            <a:endParaRPr lang="en-US" altLang="en-US" sz="1800"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50DA9C87-9CDC-4BE6-A372-C0FA975B244F}"/>
              </a:ext>
            </a:extLst>
          </p:cNvPr>
          <p:cNvSpPr>
            <a:spLocks noGrp="1" noChangeArrowheads="1"/>
          </p:cNvSpPr>
          <p:nvPr>
            <p:ph type="sldNum" sz="quarter" idx="5"/>
          </p:nvPr>
        </p:nvSpPr>
        <p:spPr>
          <a:noFill/>
        </p:spPr>
        <p:txBody>
          <a:bodyPr/>
          <a:lstStyle>
            <a:lvl1pPr defTabSz="959160">
              <a:defRPr>
                <a:solidFill>
                  <a:schemeClr val="tx1"/>
                </a:solidFill>
                <a:latin typeface="Arial" panose="020B0604020202020204" pitchFamily="34" charset="0"/>
              </a:defRPr>
            </a:lvl1pPr>
            <a:lvl2pPr marL="764736" indent="-293257" defTabSz="959160">
              <a:defRPr>
                <a:solidFill>
                  <a:schemeClr val="tx1"/>
                </a:solidFill>
                <a:latin typeface="Arial" panose="020B0604020202020204" pitchFamily="34" charset="0"/>
              </a:defRPr>
            </a:lvl2pPr>
            <a:lvl3pPr marL="1177888" indent="-234930" defTabSz="959160">
              <a:defRPr>
                <a:solidFill>
                  <a:schemeClr val="tx1"/>
                </a:solidFill>
                <a:latin typeface="Arial" panose="020B0604020202020204" pitchFamily="34" charset="0"/>
              </a:defRPr>
            </a:lvl3pPr>
            <a:lvl4pPr marL="1649366" indent="-234930" defTabSz="959160">
              <a:defRPr>
                <a:solidFill>
                  <a:schemeClr val="tx1"/>
                </a:solidFill>
                <a:latin typeface="Arial" panose="020B0604020202020204" pitchFamily="34" charset="0"/>
              </a:defRPr>
            </a:lvl4pPr>
            <a:lvl5pPr marL="2120846" indent="-234930" defTabSz="959160">
              <a:defRPr>
                <a:solidFill>
                  <a:schemeClr val="tx1"/>
                </a:solidFill>
                <a:latin typeface="Arial" panose="020B0604020202020204" pitchFamily="34" charset="0"/>
              </a:defRPr>
            </a:lvl5pPr>
            <a:lvl6pPr marL="2587464" indent="-234930" defTabSz="959160" eaLnBrk="0" fontAlgn="base" hangingPunct="0">
              <a:spcBef>
                <a:spcPct val="0"/>
              </a:spcBef>
              <a:spcAft>
                <a:spcPct val="0"/>
              </a:spcAft>
              <a:defRPr>
                <a:solidFill>
                  <a:schemeClr val="tx1"/>
                </a:solidFill>
                <a:latin typeface="Arial" panose="020B0604020202020204" pitchFamily="34" charset="0"/>
              </a:defRPr>
            </a:lvl6pPr>
            <a:lvl7pPr marL="3054082" indent="-234930" defTabSz="959160" eaLnBrk="0" fontAlgn="base" hangingPunct="0">
              <a:spcBef>
                <a:spcPct val="0"/>
              </a:spcBef>
              <a:spcAft>
                <a:spcPct val="0"/>
              </a:spcAft>
              <a:defRPr>
                <a:solidFill>
                  <a:schemeClr val="tx1"/>
                </a:solidFill>
                <a:latin typeface="Arial" panose="020B0604020202020204" pitchFamily="34" charset="0"/>
              </a:defRPr>
            </a:lvl7pPr>
            <a:lvl8pPr marL="3520701" indent="-234930" defTabSz="959160" eaLnBrk="0" fontAlgn="base" hangingPunct="0">
              <a:spcBef>
                <a:spcPct val="0"/>
              </a:spcBef>
              <a:spcAft>
                <a:spcPct val="0"/>
              </a:spcAft>
              <a:defRPr>
                <a:solidFill>
                  <a:schemeClr val="tx1"/>
                </a:solidFill>
                <a:latin typeface="Arial" panose="020B0604020202020204" pitchFamily="34" charset="0"/>
              </a:defRPr>
            </a:lvl8pPr>
            <a:lvl9pPr marL="3987319" indent="-234930" defTabSz="959160" eaLnBrk="0" fontAlgn="base" hangingPunct="0">
              <a:spcBef>
                <a:spcPct val="0"/>
              </a:spcBef>
              <a:spcAft>
                <a:spcPct val="0"/>
              </a:spcAft>
              <a:defRPr>
                <a:solidFill>
                  <a:schemeClr val="tx1"/>
                </a:solidFill>
                <a:latin typeface="Arial" panose="020B0604020202020204" pitchFamily="34" charset="0"/>
              </a:defRPr>
            </a:lvl9pPr>
          </a:lstStyle>
          <a:p>
            <a:fld id="{6AD8C488-4DDF-474D-ABE8-E553C6F4755E}" type="slidenum">
              <a:rPr lang="en-US" altLang="en-US" smtClean="0"/>
              <a:pPr/>
              <a:t>5</a:t>
            </a:fld>
            <a:endParaRPr lang="en-US" altLang="en-US"/>
          </a:p>
        </p:txBody>
      </p:sp>
      <p:sp>
        <p:nvSpPr>
          <p:cNvPr id="24579" name="Rectangle 2">
            <a:extLst>
              <a:ext uri="{FF2B5EF4-FFF2-40B4-BE49-F238E27FC236}">
                <a16:creationId xmlns:a16="http://schemas.microsoft.com/office/drawing/2014/main" id="{B3A612C2-67A2-47E0-BF75-F2A3F2C454A3}"/>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A7CABF8F-79D7-4994-9EA6-ED4B80FD526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66AE4C-0C05-462D-8E14-B2E36AC97948}" type="slidenum">
              <a:rPr lang="en-US" smtClean="0"/>
              <a:t>6</a:t>
            </a:fld>
            <a:endParaRPr lang="en-US"/>
          </a:p>
        </p:txBody>
      </p:sp>
    </p:spTree>
    <p:extLst>
      <p:ext uri="{BB962C8B-B14F-4D97-AF65-F5344CB8AC3E}">
        <p14:creationId xmlns:p14="http://schemas.microsoft.com/office/powerpoint/2010/main" val="1063806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9A42C0C-B636-4E92-AA7A-B82CF3DFDAD6}"/>
              </a:ext>
            </a:extLst>
          </p:cNvPr>
          <p:cNvSpPr>
            <a:spLocks noGrp="1" noChangeArrowheads="1"/>
          </p:cNvSpPr>
          <p:nvPr>
            <p:ph type="sldNum" sz="quarter" idx="5"/>
          </p:nvPr>
        </p:nvSpPr>
        <p:spPr>
          <a:noFill/>
        </p:spPr>
        <p:txBody>
          <a:bodyPr/>
          <a:lstStyle>
            <a:lvl1pPr defTabSz="959160">
              <a:defRPr>
                <a:solidFill>
                  <a:schemeClr val="tx1"/>
                </a:solidFill>
                <a:latin typeface="Arial" panose="020B0604020202020204" pitchFamily="34" charset="0"/>
              </a:defRPr>
            </a:lvl1pPr>
            <a:lvl2pPr marL="764736" indent="-293257" defTabSz="959160">
              <a:defRPr>
                <a:solidFill>
                  <a:schemeClr val="tx1"/>
                </a:solidFill>
                <a:latin typeface="Arial" panose="020B0604020202020204" pitchFamily="34" charset="0"/>
              </a:defRPr>
            </a:lvl2pPr>
            <a:lvl3pPr marL="1177888" indent="-234930" defTabSz="959160">
              <a:defRPr>
                <a:solidFill>
                  <a:schemeClr val="tx1"/>
                </a:solidFill>
                <a:latin typeface="Arial" panose="020B0604020202020204" pitchFamily="34" charset="0"/>
              </a:defRPr>
            </a:lvl3pPr>
            <a:lvl4pPr marL="1649366" indent="-234930" defTabSz="959160">
              <a:defRPr>
                <a:solidFill>
                  <a:schemeClr val="tx1"/>
                </a:solidFill>
                <a:latin typeface="Arial" panose="020B0604020202020204" pitchFamily="34" charset="0"/>
              </a:defRPr>
            </a:lvl4pPr>
            <a:lvl5pPr marL="2120846" indent="-234930" defTabSz="959160">
              <a:defRPr>
                <a:solidFill>
                  <a:schemeClr val="tx1"/>
                </a:solidFill>
                <a:latin typeface="Arial" panose="020B0604020202020204" pitchFamily="34" charset="0"/>
              </a:defRPr>
            </a:lvl5pPr>
            <a:lvl6pPr marL="2587464" indent="-234930" defTabSz="959160" eaLnBrk="0" fontAlgn="base" hangingPunct="0">
              <a:spcBef>
                <a:spcPct val="0"/>
              </a:spcBef>
              <a:spcAft>
                <a:spcPct val="0"/>
              </a:spcAft>
              <a:defRPr>
                <a:solidFill>
                  <a:schemeClr val="tx1"/>
                </a:solidFill>
                <a:latin typeface="Arial" panose="020B0604020202020204" pitchFamily="34" charset="0"/>
              </a:defRPr>
            </a:lvl6pPr>
            <a:lvl7pPr marL="3054082" indent="-234930" defTabSz="959160" eaLnBrk="0" fontAlgn="base" hangingPunct="0">
              <a:spcBef>
                <a:spcPct val="0"/>
              </a:spcBef>
              <a:spcAft>
                <a:spcPct val="0"/>
              </a:spcAft>
              <a:defRPr>
                <a:solidFill>
                  <a:schemeClr val="tx1"/>
                </a:solidFill>
                <a:latin typeface="Arial" panose="020B0604020202020204" pitchFamily="34" charset="0"/>
              </a:defRPr>
            </a:lvl7pPr>
            <a:lvl8pPr marL="3520701" indent="-234930" defTabSz="959160" eaLnBrk="0" fontAlgn="base" hangingPunct="0">
              <a:spcBef>
                <a:spcPct val="0"/>
              </a:spcBef>
              <a:spcAft>
                <a:spcPct val="0"/>
              </a:spcAft>
              <a:defRPr>
                <a:solidFill>
                  <a:schemeClr val="tx1"/>
                </a:solidFill>
                <a:latin typeface="Arial" panose="020B0604020202020204" pitchFamily="34" charset="0"/>
              </a:defRPr>
            </a:lvl8pPr>
            <a:lvl9pPr marL="3987319" indent="-234930" defTabSz="959160" eaLnBrk="0" fontAlgn="base" hangingPunct="0">
              <a:spcBef>
                <a:spcPct val="0"/>
              </a:spcBef>
              <a:spcAft>
                <a:spcPct val="0"/>
              </a:spcAft>
              <a:defRPr>
                <a:solidFill>
                  <a:schemeClr val="tx1"/>
                </a:solidFill>
                <a:latin typeface="Arial" panose="020B0604020202020204" pitchFamily="34" charset="0"/>
              </a:defRPr>
            </a:lvl9pPr>
          </a:lstStyle>
          <a:p>
            <a:fld id="{6E715FC0-F8AF-4C2F-ADD3-5609BD5CF76F}" type="slidenum">
              <a:rPr lang="en-US" altLang="en-US" smtClean="0"/>
              <a:pPr/>
              <a:t>7</a:t>
            </a:fld>
            <a:endParaRPr lang="en-US" altLang="en-US"/>
          </a:p>
        </p:txBody>
      </p:sp>
      <p:sp>
        <p:nvSpPr>
          <p:cNvPr id="28675" name="Rectangle 2">
            <a:extLst>
              <a:ext uri="{FF2B5EF4-FFF2-40B4-BE49-F238E27FC236}">
                <a16:creationId xmlns:a16="http://schemas.microsoft.com/office/drawing/2014/main" id="{84AACA3E-3086-491D-9F8F-30C02604F2EA}"/>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9E8A6EE3-9ABF-4D09-9F77-89545610D4E0}"/>
              </a:ext>
            </a:extLst>
          </p:cNvPr>
          <p:cNvSpPr>
            <a:spLocks noGrp="1" noChangeArrowheads="1"/>
          </p:cNvSpPr>
          <p:nvPr>
            <p:ph type="body" idx="1"/>
          </p:nvPr>
        </p:nvSpPr>
        <p:spPr>
          <a:noFill/>
        </p:spPr>
        <p:txBody>
          <a:bodyPr/>
          <a:lstStyle/>
          <a:p>
            <a:pPr eaLnBrk="1" hangingPunct="1"/>
            <a:r>
              <a:rPr lang="en-US" altLang="en-US" dirty="0">
                <a:latin typeface="Arial" panose="020B0604020202020204" pitchFamily="34" charset="0"/>
              </a:rPr>
              <a:t>*We definitely encourage partnerships with local industry, but our focus is that this is engaging students in math and science in a fun way, exposing them to content and rigor and the benefits of a degree in this area.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be clear criteria for your applicants </a:t>
            </a:r>
          </a:p>
        </p:txBody>
      </p:sp>
      <p:sp>
        <p:nvSpPr>
          <p:cNvPr id="4" name="Slide Number Placeholder 3"/>
          <p:cNvSpPr>
            <a:spLocks noGrp="1"/>
          </p:cNvSpPr>
          <p:nvPr>
            <p:ph type="sldNum" sz="quarter" idx="5"/>
          </p:nvPr>
        </p:nvSpPr>
        <p:spPr/>
        <p:txBody>
          <a:bodyPr/>
          <a:lstStyle/>
          <a:p>
            <a:fld id="{8B66AE4C-0C05-462D-8E14-B2E36AC97948}" type="slidenum">
              <a:rPr lang="en-US" smtClean="0"/>
              <a:t>8</a:t>
            </a:fld>
            <a:endParaRPr lang="en-US"/>
          </a:p>
        </p:txBody>
      </p:sp>
    </p:spTree>
    <p:extLst>
      <p:ext uri="{BB962C8B-B14F-4D97-AF65-F5344CB8AC3E}">
        <p14:creationId xmlns:p14="http://schemas.microsoft.com/office/powerpoint/2010/main" val="33815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should have clear criteria and apply it across all applicants</a:t>
            </a:r>
          </a:p>
        </p:txBody>
      </p:sp>
      <p:sp>
        <p:nvSpPr>
          <p:cNvPr id="4" name="Slide Number Placeholder 3"/>
          <p:cNvSpPr>
            <a:spLocks noGrp="1"/>
          </p:cNvSpPr>
          <p:nvPr>
            <p:ph type="sldNum" sz="quarter" idx="5"/>
          </p:nvPr>
        </p:nvSpPr>
        <p:spPr/>
        <p:txBody>
          <a:bodyPr/>
          <a:lstStyle/>
          <a:p>
            <a:fld id="{8B66AE4C-0C05-462D-8E14-B2E36AC97948}" type="slidenum">
              <a:rPr lang="en-US" smtClean="0"/>
              <a:t>9</a:t>
            </a:fld>
            <a:endParaRPr lang="en-US"/>
          </a:p>
        </p:txBody>
      </p:sp>
    </p:spTree>
    <p:extLst>
      <p:ext uri="{BB962C8B-B14F-4D97-AF65-F5344CB8AC3E}">
        <p14:creationId xmlns:p14="http://schemas.microsoft.com/office/powerpoint/2010/main" val="23098366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8/19/2022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1117600" y="1905000"/>
            <a:ext cx="103632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17600" y="4038600"/>
            <a:ext cx="103632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5">
            <a:extLst>
              <a:ext uri="{FF2B5EF4-FFF2-40B4-BE49-F238E27FC236}">
                <a16:creationId xmlns:a16="http://schemas.microsoft.com/office/drawing/2014/main" id="{17F40475-808C-4EDF-804A-C0153B60BD85}"/>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bg2"/>
                </a:solidFill>
                <a:latin typeface="Arial" charset="0"/>
              </a:defRPr>
            </a:lvl1pPr>
          </a:lstStyle>
          <a:p>
            <a:pPr>
              <a:defRPr/>
            </a:pPr>
            <a:endParaRPr lang="en-US"/>
          </a:p>
        </p:txBody>
      </p:sp>
      <p:sp>
        <p:nvSpPr>
          <p:cNvPr id="6" name="Rectangle 66">
            <a:extLst>
              <a:ext uri="{FF2B5EF4-FFF2-40B4-BE49-F238E27FC236}">
                <a16:creationId xmlns:a16="http://schemas.microsoft.com/office/drawing/2014/main" id="{285F1A9D-7B55-4B17-B3DA-D6A255BC2DF1}"/>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bg2"/>
                </a:solidFill>
                <a:latin typeface="Arial" charset="0"/>
              </a:defRPr>
            </a:lvl1pPr>
          </a:lstStyle>
          <a:p>
            <a:pPr>
              <a:defRPr/>
            </a:pPr>
            <a:endParaRPr lang="en-US"/>
          </a:p>
        </p:txBody>
      </p:sp>
      <p:sp>
        <p:nvSpPr>
          <p:cNvPr id="7" name="Rectangle 67">
            <a:extLst>
              <a:ext uri="{FF2B5EF4-FFF2-40B4-BE49-F238E27FC236}">
                <a16:creationId xmlns:a16="http://schemas.microsoft.com/office/drawing/2014/main" id="{F2ECD4A6-B98F-4422-9C56-8875AF983409}"/>
              </a:ext>
            </a:extLst>
          </p:cNvPr>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CA25E64C-1D6A-421E-A69A-5F060CF0B033}" type="slidenum">
              <a:rPr lang="en-US" altLang="en-US"/>
              <a:pPr>
                <a:defRPr/>
              </a:pPr>
              <a:t>‹#›</a:t>
            </a:fld>
            <a:endParaRPr lang="en-US" altLang="en-US"/>
          </a:p>
        </p:txBody>
      </p:sp>
    </p:spTree>
    <p:extLst>
      <p:ext uri="{BB962C8B-B14F-4D97-AF65-F5344CB8AC3E}">
        <p14:creationId xmlns:p14="http://schemas.microsoft.com/office/powerpoint/2010/main" val="2146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8/19/2022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okhighered.org/grant-coordination/osrhe-grants.shtml#sa" TargetMode="External"/><Relationship Id="rId7" Type="http://schemas.openxmlformats.org/officeDocument/2006/relationships/hyperlink" Target="https://www.okhighered.org/grant-opps/forms/FY23-sa-recipient-commit.pdf" TargetMode="External"/><Relationship Id="rId2" Type="http://schemas.openxmlformats.org/officeDocument/2006/relationships/hyperlink" Target="http://www.okhighered.org/grant-opps/osrhe-grants.shtml" TargetMode="External"/><Relationship Id="rId1" Type="http://schemas.openxmlformats.org/officeDocument/2006/relationships/slideLayout" Target="../slideLayouts/slideLayout2.xml"/><Relationship Id="rId6" Type="http://schemas.openxmlformats.org/officeDocument/2006/relationships/hyperlink" Target="https://www.okhighered.org/grant-opps/forms/FY23-statement-assurances.pdf" TargetMode="External"/><Relationship Id="rId5" Type="http://schemas.openxmlformats.org/officeDocument/2006/relationships/hyperlink" Target="https://www.okhighered.org/grant-opps/forms/FY23-sa-budget.xlsx" TargetMode="External"/><Relationship Id="rId4" Type="http://schemas.openxmlformats.org/officeDocument/2006/relationships/hyperlink" Target="https://www.surveymonkey.com/r/Q3WWP7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summeracademies@osrhe.edu" TargetMode="External"/><Relationship Id="rId5" Type="http://schemas.openxmlformats.org/officeDocument/2006/relationships/hyperlink" Target="mailto:cbeam@osrhe.edu" TargetMode="External"/><Relationship Id="rId4" Type="http://schemas.openxmlformats.org/officeDocument/2006/relationships/hyperlink" Target="mailto:along@osrh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D76501B-3960-4FDA-B2EE-7A8267DA1715}"/>
              </a:ext>
            </a:extLst>
          </p:cNvPr>
          <p:cNvSpPr>
            <a:spLocks noGrp="1" noChangeArrowheads="1"/>
          </p:cNvSpPr>
          <p:nvPr>
            <p:ph type="ctrTitle"/>
          </p:nvPr>
        </p:nvSpPr>
        <p:spPr>
          <a:xfrm>
            <a:off x="2276475" y="5734050"/>
            <a:ext cx="7772400" cy="2667000"/>
          </a:xfrm>
        </p:spPr>
        <p:txBody>
          <a:bodyPr/>
          <a:lstStyle/>
          <a:p>
            <a:pPr algn="ctr">
              <a:defRPr/>
            </a:pPr>
            <a:endParaRPr lang="en-US" altLang="en-US" dirty="0">
              <a:latin typeface="Segoe UI" panose="020B0502040204020203" pitchFamily="34" charset="0"/>
              <a:cs typeface="Segoe UI" panose="020B0502040204020203" pitchFamily="34" charset="0"/>
            </a:endParaRPr>
          </a:p>
        </p:txBody>
      </p:sp>
      <p:sp>
        <p:nvSpPr>
          <p:cNvPr id="4099" name="Rectangle 3" descr="Rectangle: Click to edit Master text styles&#10;Second level&#10;Third level&#10;Fourth level&#10;Fifth level">
            <a:extLst>
              <a:ext uri="{FF2B5EF4-FFF2-40B4-BE49-F238E27FC236}">
                <a16:creationId xmlns:a16="http://schemas.microsoft.com/office/drawing/2014/main" id="{AD943698-9BCE-41AF-9182-C93BCED7E2D5}"/>
              </a:ext>
            </a:extLst>
          </p:cNvPr>
          <p:cNvSpPr>
            <a:spLocks noGrp="1" noChangeArrowheads="1"/>
          </p:cNvSpPr>
          <p:nvPr>
            <p:ph type="subTitle" idx="1"/>
          </p:nvPr>
        </p:nvSpPr>
        <p:spPr>
          <a:xfrm>
            <a:off x="2698531" y="5249916"/>
            <a:ext cx="6400800" cy="1371600"/>
          </a:xfrm>
        </p:spPr>
        <p:txBody>
          <a:bodyPr rtlCol="0"/>
          <a:lstStyle/>
          <a:p>
            <a:pPr algn="ctr">
              <a:defRPr/>
            </a:pPr>
            <a:r>
              <a:rPr lang="en-US" altLang="en-US" sz="3600" dirty="0">
                <a:latin typeface="Segoe UI" panose="020B0502040204020203" pitchFamily="34" charset="0"/>
                <a:cs typeface="Segoe UI" panose="020B0502040204020203" pitchFamily="34" charset="0"/>
              </a:rPr>
              <a:t>Friday, August 19, 2022</a:t>
            </a:r>
          </a:p>
        </p:txBody>
      </p:sp>
      <p:sp>
        <p:nvSpPr>
          <p:cNvPr id="19460" name="Text Box 4">
            <a:extLst>
              <a:ext uri="{FF2B5EF4-FFF2-40B4-BE49-F238E27FC236}">
                <a16:creationId xmlns:a16="http://schemas.microsoft.com/office/drawing/2014/main" id="{074BF4EB-FAC1-48D7-A7CB-25BE91FCE920}"/>
              </a:ext>
            </a:extLst>
          </p:cNvPr>
          <p:cNvSpPr txBox="1">
            <a:spLocks noChangeArrowheads="1"/>
          </p:cNvSpPr>
          <p:nvPr/>
        </p:nvSpPr>
        <p:spPr bwMode="auto">
          <a:xfrm>
            <a:off x="1669831" y="426984"/>
            <a:ext cx="8153400" cy="670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7F8FA9"/>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4A66AC"/>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5AA2AE"/>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400">
                <a:solidFill>
                  <a:schemeClr val="tx1"/>
                </a:solidFill>
                <a:latin typeface="Calibri" panose="020F0502020204030204" pitchFamily="34" charset="0"/>
              </a:defRPr>
            </a:lvl9pPr>
          </a:lstStyle>
          <a:p>
            <a:pPr algn="ctr">
              <a:spcBef>
                <a:spcPts val="600"/>
              </a:spcBef>
              <a:buClrTx/>
              <a:buNone/>
            </a:pPr>
            <a:r>
              <a:rPr lang="en-US" altLang="en-US" sz="6000" dirty="0">
                <a:solidFill>
                  <a:schemeClr val="tx2"/>
                </a:solidFill>
                <a:latin typeface="Segoe UI" panose="020B0502040204020203" pitchFamily="34" charset="0"/>
                <a:cs typeface="Segoe UI" panose="020B0502040204020203" pitchFamily="34" charset="0"/>
              </a:rPr>
              <a:t>Summer Academies</a:t>
            </a:r>
          </a:p>
          <a:p>
            <a:pPr algn="ctr">
              <a:spcBef>
                <a:spcPts val="600"/>
              </a:spcBef>
              <a:buClrTx/>
              <a:buNone/>
            </a:pPr>
            <a:r>
              <a:rPr lang="en-US" altLang="en-US" sz="6000" dirty="0">
                <a:solidFill>
                  <a:schemeClr val="tx2"/>
                </a:solidFill>
                <a:latin typeface="Segoe UI" panose="020B0502040204020203" pitchFamily="34" charset="0"/>
                <a:cs typeface="Segoe UI" panose="020B0502040204020203" pitchFamily="34" charset="0"/>
              </a:rPr>
              <a:t>2023</a:t>
            </a:r>
          </a:p>
          <a:p>
            <a:pPr algn="ctr">
              <a:spcBef>
                <a:spcPts val="600"/>
              </a:spcBef>
              <a:buClrTx/>
              <a:buNone/>
            </a:pPr>
            <a:endParaRPr lang="en-US" altLang="en-US" sz="6000" dirty="0">
              <a:solidFill>
                <a:schemeClr val="tx2"/>
              </a:solidFill>
              <a:latin typeface="Segoe UI" panose="020B0502040204020203" pitchFamily="34" charset="0"/>
              <a:cs typeface="Segoe UI" panose="020B0502040204020203" pitchFamily="34" charset="0"/>
            </a:endParaRPr>
          </a:p>
          <a:p>
            <a:pPr algn="ctr">
              <a:spcBef>
                <a:spcPts val="600"/>
              </a:spcBef>
              <a:buClrTx/>
              <a:buNone/>
            </a:pPr>
            <a:r>
              <a:rPr lang="en-US" altLang="en-US" sz="4000" dirty="0">
                <a:solidFill>
                  <a:schemeClr val="tx2"/>
                </a:solidFill>
                <a:latin typeface="Segoe UI" panose="020B0502040204020203" pitchFamily="34" charset="0"/>
                <a:cs typeface="Segoe UI" panose="020B0502040204020203" pitchFamily="34" charset="0"/>
              </a:rPr>
              <a:t>Technical Assistance Meeting</a:t>
            </a:r>
          </a:p>
          <a:p>
            <a:pPr algn="ctr">
              <a:spcBef>
                <a:spcPts val="600"/>
              </a:spcBef>
              <a:buClrTx/>
              <a:buNone/>
            </a:pPr>
            <a:endParaRPr lang="en-US" altLang="en-US" sz="6000" dirty="0">
              <a:solidFill>
                <a:schemeClr val="tx2"/>
              </a:solidFill>
              <a:latin typeface="Segoe UI" panose="020B0502040204020203" pitchFamily="34" charset="0"/>
              <a:cs typeface="Segoe UI" panose="020B0502040204020203" pitchFamily="34" charset="0"/>
            </a:endParaRPr>
          </a:p>
          <a:p>
            <a:pPr algn="ctr">
              <a:spcBef>
                <a:spcPts val="600"/>
              </a:spcBef>
              <a:buClrTx/>
              <a:buNone/>
            </a:pPr>
            <a:endParaRPr lang="en-US" altLang="en-US" sz="6000" dirty="0">
              <a:solidFill>
                <a:schemeClr val="tx2"/>
              </a:solidFill>
              <a:latin typeface="Segoe UI" panose="020B0502040204020203" pitchFamily="34" charset="0"/>
              <a:cs typeface="Segoe UI" panose="020B0502040204020203" pitchFamily="34" charset="0"/>
            </a:endParaRPr>
          </a:p>
          <a:p>
            <a:pPr algn="ctr">
              <a:spcBef>
                <a:spcPts val="600"/>
              </a:spcBef>
              <a:buClrTx/>
              <a:buNone/>
            </a:pPr>
            <a:endParaRPr lang="en-US" altLang="en-US" sz="6000" dirty="0">
              <a:solidFill>
                <a:schemeClr val="tx2"/>
              </a:solidFill>
              <a:latin typeface="Segoe UI" panose="020B0502040204020203" pitchFamily="34" charset="0"/>
              <a:cs typeface="Segoe UI" panose="020B0502040204020203"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C5EEF-882C-4069-8CD4-8D536CCEF14A}"/>
              </a:ext>
            </a:extLst>
          </p:cNvPr>
          <p:cNvSpPr>
            <a:spLocks noGrp="1"/>
          </p:cNvSpPr>
          <p:nvPr>
            <p:ph type="title"/>
          </p:nvPr>
        </p:nvSpPr>
        <p:spPr>
          <a:xfrm>
            <a:off x="1284288" y="294668"/>
            <a:ext cx="9905998" cy="1478570"/>
          </a:xfrm>
        </p:spPr>
        <p:txBody>
          <a:bodyPr>
            <a:normAutofit/>
          </a:bodyPr>
          <a:lstStyle/>
          <a:p>
            <a:r>
              <a:rPr lang="en-US" dirty="0"/>
              <a:t>Residential or commuter</a:t>
            </a:r>
          </a:p>
        </p:txBody>
      </p:sp>
      <p:sp>
        <p:nvSpPr>
          <p:cNvPr id="3" name="Subtitle 2">
            <a:extLst>
              <a:ext uri="{FF2B5EF4-FFF2-40B4-BE49-F238E27FC236}">
                <a16:creationId xmlns:a16="http://schemas.microsoft.com/office/drawing/2014/main" id="{2396F2DF-D4AE-4FB9-AE77-70A6679056E9}"/>
              </a:ext>
            </a:extLst>
          </p:cNvPr>
          <p:cNvSpPr>
            <a:spLocks noGrp="1"/>
          </p:cNvSpPr>
          <p:nvPr>
            <p:ph idx="1"/>
          </p:nvPr>
        </p:nvSpPr>
        <p:spPr>
          <a:xfrm>
            <a:off x="847726" y="1658143"/>
            <a:ext cx="10201274" cy="3541714"/>
          </a:xfrm>
        </p:spPr>
        <p:txBody>
          <a:bodyPr>
            <a:noAutofit/>
          </a:bodyPr>
          <a:lstStyle/>
          <a:p>
            <a:r>
              <a:rPr lang="en-US" sz="2800" dirty="0"/>
              <a:t>If you have the ability we STRONGLY encourage you to host a residential academy</a:t>
            </a:r>
          </a:p>
          <a:p>
            <a:r>
              <a:rPr lang="en-US" sz="2800" dirty="0"/>
              <a:t>If you have a commuter academy please consider:</a:t>
            </a:r>
          </a:p>
          <a:p>
            <a:pPr lvl="1"/>
            <a:r>
              <a:rPr lang="en-US" sz="2400" dirty="0"/>
              <a:t>An academy schedule 9:00 am – 4:00 pm may create a barrier</a:t>
            </a:r>
          </a:p>
          <a:p>
            <a:pPr lvl="1"/>
            <a:r>
              <a:rPr lang="en-US" sz="2400" dirty="0"/>
              <a:t>we encourage you to schedule for longer than a work day and consider holding the drop off and pick up times outside of the regular work day</a:t>
            </a:r>
          </a:p>
          <a:p>
            <a:pPr lvl="1"/>
            <a:r>
              <a:rPr lang="en-US" sz="2400" dirty="0"/>
              <a:t> consider providing transportation</a:t>
            </a:r>
          </a:p>
        </p:txBody>
      </p:sp>
    </p:spTree>
    <p:extLst>
      <p:ext uri="{BB962C8B-B14F-4D97-AF65-F5344CB8AC3E}">
        <p14:creationId xmlns:p14="http://schemas.microsoft.com/office/powerpoint/2010/main" val="140317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a:extLst>
              <a:ext uri="{FF2B5EF4-FFF2-40B4-BE49-F238E27FC236}">
                <a16:creationId xmlns:a16="http://schemas.microsoft.com/office/drawing/2014/main" id="{58E82E31-B935-486A-AB96-673031E77C5B}"/>
              </a:ext>
            </a:extLst>
          </p:cNvPr>
          <p:cNvSpPr>
            <a:spLocks noGrp="1" noChangeArrowheads="1"/>
          </p:cNvSpPr>
          <p:nvPr>
            <p:ph type="title"/>
          </p:nvPr>
        </p:nvSpPr>
        <p:spPr>
          <a:xfrm>
            <a:off x="2438400" y="277814"/>
            <a:ext cx="7772400" cy="2160587"/>
          </a:xfrm>
        </p:spPr>
        <p:txBody>
          <a:bodyPr/>
          <a:lstStyle/>
          <a:p>
            <a:pPr eaLnBrk="1" hangingPunct="1"/>
            <a:r>
              <a:rPr lang="en-US" altLang="en-US" dirty="0"/>
              <a:t>Honor Statement for Application Form</a:t>
            </a:r>
            <a:endParaRPr lang="en-US" altLang="en-US" sz="3200" dirty="0">
              <a:solidFill>
                <a:srgbClr val="FF0000"/>
              </a:solidFill>
            </a:endParaRPr>
          </a:p>
        </p:txBody>
      </p:sp>
      <p:sp>
        <p:nvSpPr>
          <p:cNvPr id="36867" name="Text Box 5">
            <a:extLst>
              <a:ext uri="{FF2B5EF4-FFF2-40B4-BE49-F238E27FC236}">
                <a16:creationId xmlns:a16="http://schemas.microsoft.com/office/drawing/2014/main" id="{B539F8AC-789B-4AB4-9152-BDD89CC2BB3B}"/>
              </a:ext>
            </a:extLst>
          </p:cNvPr>
          <p:cNvSpPr txBox="1">
            <a:spLocks noChangeArrowheads="1"/>
          </p:cNvSpPr>
          <p:nvPr/>
        </p:nvSpPr>
        <p:spPr bwMode="auto">
          <a:xfrm>
            <a:off x="2286000" y="2438400"/>
            <a:ext cx="8077200"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Trebuchet MS" panose="020B0603020202020204" pitchFamily="34" charset="0"/>
              </a:defRPr>
            </a:lvl1pPr>
            <a:lvl2pPr marL="742950" indent="-285750" algn="l" eaLnBrk="0" hangingPunct="0">
              <a:spcBef>
                <a:spcPct val="20000"/>
              </a:spcBef>
              <a:buChar char="–"/>
              <a:defRPr kumimoji="1" sz="2800">
                <a:solidFill>
                  <a:schemeClr val="tx1"/>
                </a:solidFill>
                <a:latin typeface="Trebuchet MS" panose="020B0603020202020204" pitchFamily="34" charset="0"/>
              </a:defRPr>
            </a:lvl2pPr>
            <a:lvl3pPr marL="1143000" indent="-228600" algn="l" eaLnBrk="0" hangingPunct="0">
              <a:spcBef>
                <a:spcPct val="20000"/>
              </a:spcBef>
              <a:buChar char="•"/>
              <a:defRPr kumimoji="1" sz="2400">
                <a:solidFill>
                  <a:schemeClr val="tx1"/>
                </a:solidFill>
                <a:latin typeface="Trebuchet MS" panose="020B0603020202020204" pitchFamily="34" charset="0"/>
              </a:defRPr>
            </a:lvl3pPr>
            <a:lvl4pPr marL="1600200" indent="-228600" algn="l" eaLnBrk="0" hangingPunct="0">
              <a:spcBef>
                <a:spcPct val="20000"/>
              </a:spcBef>
              <a:buChar char="–"/>
              <a:defRPr kumimoji="1" sz="2000">
                <a:solidFill>
                  <a:schemeClr val="tx1"/>
                </a:solidFill>
                <a:latin typeface="Trebuchet MS" panose="020B0603020202020204" pitchFamily="34" charset="0"/>
              </a:defRPr>
            </a:lvl4pPr>
            <a:lvl5pPr marL="2057400" indent="-228600" algn="l" eaLnBrk="0" hangingPunct="0">
              <a:spcBef>
                <a:spcPct val="20000"/>
              </a:spcBef>
              <a:buChar char="•"/>
              <a:defRPr kumimoji="1"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kumimoji="1"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kumimoji="1"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kumimoji="1"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kumimoji="1" sz="2000">
                <a:solidFill>
                  <a:schemeClr val="tx1"/>
                </a:solidFill>
                <a:latin typeface="Trebuchet MS" panose="020B0603020202020204" pitchFamily="34" charset="0"/>
              </a:defRPr>
            </a:lvl9pPr>
          </a:lstStyle>
          <a:p>
            <a:pPr eaLnBrk="1" hangingPunct="1">
              <a:spcBef>
                <a:spcPct val="50000"/>
              </a:spcBef>
              <a:buFontTx/>
              <a:buNone/>
            </a:pPr>
            <a:r>
              <a:rPr kumimoji="0" lang="en-US" altLang="en-US" sz="2200" dirty="0">
                <a:latin typeface="Arial" panose="020B0604020202020204" pitchFamily="34" charset="0"/>
              </a:rPr>
              <a:t>Several hundred Oklahoma students are applying for State Regents Summer Academies.  Students attending more than one State Regents Summer Academy may prevent many other students from having this opportunity.  Although some Academies do not have waiting lists, others have very long waiting lists.</a:t>
            </a:r>
          </a:p>
          <a:p>
            <a:pPr eaLnBrk="1" hangingPunct="1">
              <a:spcBef>
                <a:spcPct val="50000"/>
              </a:spcBef>
              <a:buFontTx/>
              <a:buNone/>
            </a:pPr>
            <a:r>
              <a:rPr kumimoji="0" lang="en-US" altLang="en-US" sz="2200" dirty="0">
                <a:latin typeface="Arial" panose="020B0604020202020204" pitchFamily="34" charset="0"/>
              </a:rPr>
              <a:t>So that more students may attend a State Regents Summer Academy, I will notify Academy Directors if I am accepted for more than one 2022 Academy.</a:t>
            </a:r>
          </a:p>
          <a:p>
            <a:pPr eaLnBrk="1" hangingPunct="1">
              <a:spcBef>
                <a:spcPct val="50000"/>
              </a:spcBef>
              <a:buFontTx/>
              <a:buNone/>
            </a:pPr>
            <a:r>
              <a:rPr kumimoji="0" lang="en-US" altLang="en-US" sz="2200" dirty="0">
                <a:latin typeface="Arial" panose="020B0604020202020204" pitchFamily="34" charset="0"/>
              </a:rPr>
              <a:t>Applicant signature______________________________</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C2039-122D-4C63-B842-0E3B59A865AA}"/>
              </a:ext>
            </a:extLst>
          </p:cNvPr>
          <p:cNvSpPr>
            <a:spLocks noGrp="1"/>
          </p:cNvSpPr>
          <p:nvPr>
            <p:ph type="title"/>
          </p:nvPr>
        </p:nvSpPr>
        <p:spPr>
          <a:xfrm>
            <a:off x="1449323" y="0"/>
            <a:ext cx="9905998" cy="1478570"/>
          </a:xfrm>
        </p:spPr>
        <p:txBody>
          <a:bodyPr/>
          <a:lstStyle/>
          <a:p>
            <a:r>
              <a:rPr lang="en-US" dirty="0"/>
              <a:t>TO Submit a proposal</a:t>
            </a:r>
          </a:p>
        </p:txBody>
      </p:sp>
      <p:sp>
        <p:nvSpPr>
          <p:cNvPr id="3" name="Content Placeholder 2">
            <a:extLst>
              <a:ext uri="{FF2B5EF4-FFF2-40B4-BE49-F238E27FC236}">
                <a16:creationId xmlns:a16="http://schemas.microsoft.com/office/drawing/2014/main" id="{90568BFF-6710-453C-BB4D-57A8E1914B17}"/>
              </a:ext>
            </a:extLst>
          </p:cNvPr>
          <p:cNvSpPr>
            <a:spLocks noGrp="1"/>
          </p:cNvSpPr>
          <p:nvPr>
            <p:ph idx="1"/>
          </p:nvPr>
        </p:nvSpPr>
        <p:spPr>
          <a:xfrm>
            <a:off x="1371600" y="1175657"/>
            <a:ext cx="9767455" cy="5327780"/>
          </a:xfrm>
        </p:spPr>
        <p:txBody>
          <a:bodyPr>
            <a:normAutofit fontScale="25000" lnSpcReduction="20000"/>
          </a:bodyPr>
          <a:lstStyle/>
          <a:p>
            <a:pPr marL="457200" lvl="1" indent="0">
              <a:buNone/>
            </a:pPr>
            <a:endParaRPr lang="en-US" altLang="en-US" sz="4000" dirty="0">
              <a:latin typeface="Segoe UI" panose="020B0502040204020203" pitchFamily="34" charset="0"/>
              <a:cs typeface="Segoe UI" panose="020B0502040204020203" pitchFamily="34" charset="0"/>
              <a:hlinkClick r:id="rId2"/>
            </a:endParaRPr>
          </a:p>
          <a:p>
            <a:r>
              <a:rPr lang="en-US" sz="9600" dirty="0"/>
              <a:t>RFP can be found at </a:t>
            </a:r>
            <a:r>
              <a:rPr lang="en-US" sz="9600" u="sng" dirty="0">
                <a:hlinkClick r:id="rId3"/>
              </a:rPr>
              <a:t>https://www.okhighered.org/grant-coordination/osrhe-grants.shtml#sa</a:t>
            </a:r>
            <a:r>
              <a:rPr lang="en-US" sz="9600" u="sng" dirty="0"/>
              <a:t> </a:t>
            </a:r>
          </a:p>
          <a:p>
            <a:r>
              <a:rPr lang="en-US" sz="9600" dirty="0"/>
              <a:t>Fill out this online application: </a:t>
            </a:r>
            <a:r>
              <a:rPr lang="en-US" sz="9600" dirty="0">
                <a:hlinkClick r:id="rId4"/>
              </a:rPr>
              <a:t>https://www.surveymonkey.com/r/Q3WWP76</a:t>
            </a:r>
            <a:endParaRPr lang="en-US" sz="9600" dirty="0"/>
          </a:p>
          <a:p>
            <a:r>
              <a:rPr lang="en-US" sz="9600" dirty="0"/>
              <a:t>Within the online application, you will upload the following: </a:t>
            </a:r>
          </a:p>
          <a:p>
            <a:pPr lvl="1"/>
            <a:r>
              <a:rPr lang="en-US" sz="9600" dirty="0"/>
              <a:t>Professional Staff Brief Vitae </a:t>
            </a:r>
          </a:p>
          <a:p>
            <a:pPr lvl="1"/>
            <a:r>
              <a:rPr lang="en-US" sz="9600" dirty="0"/>
              <a:t>Letter of Institutional Support (Sample in RFP)</a:t>
            </a:r>
          </a:p>
          <a:p>
            <a:pPr lvl="1"/>
            <a:r>
              <a:rPr lang="en-US" sz="9600" dirty="0"/>
              <a:t>Your Proposal Narrative </a:t>
            </a:r>
          </a:p>
          <a:p>
            <a:pPr lvl="1"/>
            <a:r>
              <a:rPr lang="en-US" sz="9600" dirty="0">
                <a:solidFill>
                  <a:schemeClr val="bg1"/>
                </a:solidFill>
                <a:highlight>
                  <a:srgbClr val="FFFF00"/>
                </a:highlight>
              </a:rPr>
              <a:t>Student Participant Application Questions and Requirements-</a:t>
            </a:r>
            <a:r>
              <a:rPr lang="en-US" sz="9600" i="1" dirty="0">
                <a:solidFill>
                  <a:srgbClr val="FF0000"/>
                </a:solidFill>
                <a:highlight>
                  <a:srgbClr val="FFFF00"/>
                </a:highlight>
              </a:rPr>
              <a:t>NEW</a:t>
            </a:r>
          </a:p>
          <a:p>
            <a:pPr lvl="1"/>
            <a:r>
              <a:rPr lang="en-US" sz="9600" dirty="0">
                <a:hlinkClick r:id="rId5"/>
              </a:rPr>
              <a:t>FY23 Summer Academies Budget</a:t>
            </a:r>
            <a:r>
              <a:rPr lang="en-US" sz="9600" dirty="0"/>
              <a:t> (XLSX, 13k)</a:t>
            </a:r>
          </a:p>
          <a:p>
            <a:pPr lvl="1"/>
            <a:r>
              <a:rPr lang="en-US" sz="9600" dirty="0">
                <a:hlinkClick r:id="rId6"/>
              </a:rPr>
              <a:t>FY23 Summer Academies Statement of Assurances</a:t>
            </a:r>
            <a:r>
              <a:rPr lang="en-US" sz="9600" dirty="0"/>
              <a:t> (PDF, 69k)</a:t>
            </a:r>
          </a:p>
          <a:p>
            <a:pPr lvl="1"/>
            <a:r>
              <a:rPr lang="en-US" sz="9600" dirty="0">
                <a:hlinkClick r:id="rId7"/>
              </a:rPr>
              <a:t>FY23 Recipient Commitment Form</a:t>
            </a:r>
            <a:r>
              <a:rPr lang="en-US" sz="9600" dirty="0"/>
              <a:t> (PDF, 93k)</a:t>
            </a:r>
          </a:p>
          <a:p>
            <a:pPr lvl="1"/>
            <a:endParaRPr lang="en-US" sz="4200" dirty="0"/>
          </a:p>
          <a:p>
            <a:endParaRPr lang="en-US" dirty="0"/>
          </a:p>
        </p:txBody>
      </p:sp>
    </p:spTree>
    <p:extLst>
      <p:ext uri="{BB962C8B-B14F-4D97-AF65-F5344CB8AC3E}">
        <p14:creationId xmlns:p14="http://schemas.microsoft.com/office/powerpoint/2010/main" val="228355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24CB6-1EE0-4B39-9802-AD6C0C727220}"/>
              </a:ext>
            </a:extLst>
          </p:cNvPr>
          <p:cNvSpPr>
            <a:spLocks noGrp="1"/>
          </p:cNvSpPr>
          <p:nvPr>
            <p:ph type="title"/>
          </p:nvPr>
        </p:nvSpPr>
        <p:spPr/>
        <p:txBody>
          <a:bodyPr/>
          <a:lstStyle/>
          <a:p>
            <a:pPr>
              <a:defRPr/>
            </a:pPr>
            <a:endParaRPr lang="en-US" dirty="0"/>
          </a:p>
        </p:txBody>
      </p:sp>
      <p:sp>
        <p:nvSpPr>
          <p:cNvPr id="4" name="Content Placeholder 3">
            <a:extLst>
              <a:ext uri="{FF2B5EF4-FFF2-40B4-BE49-F238E27FC236}">
                <a16:creationId xmlns:a16="http://schemas.microsoft.com/office/drawing/2014/main" id="{F981034C-941B-4309-AA39-2451DF0444F5}"/>
              </a:ext>
            </a:extLst>
          </p:cNvPr>
          <p:cNvSpPr>
            <a:spLocks noGrp="1"/>
          </p:cNvSpPr>
          <p:nvPr>
            <p:ph idx="1"/>
          </p:nvPr>
        </p:nvSpPr>
        <p:spPr/>
        <p:txBody>
          <a:bodyPr/>
          <a:lstStyle/>
          <a:p>
            <a:endParaRPr lang="en-US" dirty="0"/>
          </a:p>
        </p:txBody>
      </p:sp>
      <p:pic>
        <p:nvPicPr>
          <p:cNvPr id="8" name="Picture 7">
            <a:extLst>
              <a:ext uri="{FF2B5EF4-FFF2-40B4-BE49-F238E27FC236}">
                <a16:creationId xmlns:a16="http://schemas.microsoft.com/office/drawing/2014/main" id="{450D32B2-733E-4E59-B34F-B3525FAF6A8E}"/>
              </a:ext>
            </a:extLst>
          </p:cNvPr>
          <p:cNvPicPr>
            <a:picLocks noChangeAspect="1"/>
          </p:cNvPicPr>
          <p:nvPr/>
        </p:nvPicPr>
        <p:blipFill>
          <a:blip r:embed="rId3"/>
          <a:stretch>
            <a:fillRect/>
          </a:stretch>
        </p:blipFill>
        <p:spPr>
          <a:xfrm>
            <a:off x="2876063" y="0"/>
            <a:ext cx="6669153" cy="687986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53EC-8357-41FF-87D3-979988A3E775}"/>
              </a:ext>
            </a:extLst>
          </p:cNvPr>
          <p:cNvSpPr>
            <a:spLocks noGrp="1"/>
          </p:cNvSpPr>
          <p:nvPr>
            <p:ph type="title"/>
          </p:nvPr>
        </p:nvSpPr>
        <p:spPr/>
        <p:txBody>
          <a:bodyPr/>
          <a:lstStyle/>
          <a:p>
            <a:endParaRPr lang="en-US" dirty="0"/>
          </a:p>
        </p:txBody>
      </p:sp>
      <p:sp>
        <p:nvSpPr>
          <p:cNvPr id="4" name="Content Placeholder 3">
            <a:extLst>
              <a:ext uri="{FF2B5EF4-FFF2-40B4-BE49-F238E27FC236}">
                <a16:creationId xmlns:a16="http://schemas.microsoft.com/office/drawing/2014/main" id="{AF3B77DD-D752-490F-80EA-B2D562D59F5E}"/>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41C37202-35C3-4D6B-9670-07FBCF73472C}"/>
              </a:ext>
            </a:extLst>
          </p:cNvPr>
          <p:cNvPicPr>
            <a:picLocks noChangeAspect="1"/>
          </p:cNvPicPr>
          <p:nvPr/>
        </p:nvPicPr>
        <p:blipFill>
          <a:blip r:embed="rId2"/>
          <a:stretch>
            <a:fillRect/>
          </a:stretch>
        </p:blipFill>
        <p:spPr>
          <a:xfrm>
            <a:off x="3064521" y="303424"/>
            <a:ext cx="6554169" cy="6442609"/>
          </a:xfrm>
          <a:prstGeom prst="rect">
            <a:avLst/>
          </a:prstGeom>
        </p:spPr>
      </p:pic>
    </p:spTree>
    <p:extLst>
      <p:ext uri="{BB962C8B-B14F-4D97-AF65-F5344CB8AC3E}">
        <p14:creationId xmlns:p14="http://schemas.microsoft.com/office/powerpoint/2010/main" val="4119565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C3E09-D0A2-4765-9619-2FF29AA053F2}"/>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EE0DF584-F86F-40DD-BB1A-6E6751FD484C}"/>
              </a:ext>
            </a:extLst>
          </p:cNvPr>
          <p:cNvSpPr>
            <a:spLocks noGrp="1"/>
          </p:cNvSpPr>
          <p:nvPr>
            <p:ph idx="1"/>
          </p:nvPr>
        </p:nvSpPr>
        <p:spPr/>
        <p:txBody>
          <a:bodyPr/>
          <a:lstStyle/>
          <a:p>
            <a:endParaRPr lang="en-US" dirty="0"/>
          </a:p>
        </p:txBody>
      </p:sp>
      <p:pic>
        <p:nvPicPr>
          <p:cNvPr id="3" name="Picture 2">
            <a:extLst>
              <a:ext uri="{FF2B5EF4-FFF2-40B4-BE49-F238E27FC236}">
                <a16:creationId xmlns:a16="http://schemas.microsoft.com/office/drawing/2014/main" id="{9402EECA-88EB-4299-8236-187C802178D6}"/>
              </a:ext>
            </a:extLst>
          </p:cNvPr>
          <p:cNvPicPr>
            <a:picLocks noChangeAspect="1"/>
          </p:cNvPicPr>
          <p:nvPr/>
        </p:nvPicPr>
        <p:blipFill>
          <a:blip r:embed="rId2"/>
          <a:stretch>
            <a:fillRect/>
          </a:stretch>
        </p:blipFill>
        <p:spPr>
          <a:xfrm>
            <a:off x="2588855" y="-1"/>
            <a:ext cx="7254941" cy="7177995"/>
          </a:xfrm>
          <a:prstGeom prst="rect">
            <a:avLst/>
          </a:prstGeom>
        </p:spPr>
      </p:pic>
      <p:pic>
        <p:nvPicPr>
          <p:cNvPr id="4" name="Picture 3">
            <a:extLst>
              <a:ext uri="{FF2B5EF4-FFF2-40B4-BE49-F238E27FC236}">
                <a16:creationId xmlns:a16="http://schemas.microsoft.com/office/drawing/2014/main" id="{93875000-98E0-473C-A36D-E5DF2AAA2289}"/>
              </a:ext>
            </a:extLst>
          </p:cNvPr>
          <p:cNvPicPr>
            <a:picLocks noChangeAspect="1"/>
          </p:cNvPicPr>
          <p:nvPr/>
        </p:nvPicPr>
        <p:blipFill>
          <a:blip r:embed="rId3"/>
          <a:stretch>
            <a:fillRect/>
          </a:stretch>
        </p:blipFill>
        <p:spPr>
          <a:xfrm>
            <a:off x="-83976" y="4876964"/>
            <a:ext cx="12192000" cy="1607634"/>
          </a:xfrm>
          <a:prstGeom prst="rect">
            <a:avLst/>
          </a:prstGeom>
        </p:spPr>
      </p:pic>
    </p:spTree>
    <p:extLst>
      <p:ext uri="{BB962C8B-B14F-4D97-AF65-F5344CB8AC3E}">
        <p14:creationId xmlns:p14="http://schemas.microsoft.com/office/powerpoint/2010/main" val="333429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F2EF7-9A22-4255-9A2B-BE397CAECDA0}"/>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098CE15A-CB02-4DA4-ACB4-B204290C2726}"/>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988EB9E8-EDCF-4005-8E04-634FB3D1C359}"/>
              </a:ext>
            </a:extLst>
          </p:cNvPr>
          <p:cNvPicPr>
            <a:picLocks noChangeAspect="1"/>
          </p:cNvPicPr>
          <p:nvPr/>
        </p:nvPicPr>
        <p:blipFill>
          <a:blip r:embed="rId2"/>
          <a:stretch>
            <a:fillRect/>
          </a:stretch>
        </p:blipFill>
        <p:spPr>
          <a:xfrm>
            <a:off x="2673221" y="47625"/>
            <a:ext cx="6248400" cy="6810375"/>
          </a:xfrm>
          <a:prstGeom prst="rect">
            <a:avLst/>
          </a:prstGeom>
        </p:spPr>
      </p:pic>
      <p:sp>
        <p:nvSpPr>
          <p:cNvPr id="7" name="Oval 6">
            <a:extLst>
              <a:ext uri="{FF2B5EF4-FFF2-40B4-BE49-F238E27FC236}">
                <a16:creationId xmlns:a16="http://schemas.microsoft.com/office/drawing/2014/main" id="{F67C28BB-4467-40F9-A1A3-2AD6162C1511}"/>
              </a:ext>
            </a:extLst>
          </p:cNvPr>
          <p:cNvSpPr/>
          <p:nvPr/>
        </p:nvSpPr>
        <p:spPr>
          <a:xfrm>
            <a:off x="2433734" y="4842589"/>
            <a:ext cx="6248400" cy="1567542"/>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1403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89025-1A1D-4FE1-ACDC-DD189CEE8B1B}"/>
              </a:ext>
            </a:extLst>
          </p:cNvPr>
          <p:cNvSpPr>
            <a:spLocks noGrp="1"/>
          </p:cNvSpPr>
          <p:nvPr>
            <p:ph type="title"/>
          </p:nvPr>
        </p:nvSpPr>
        <p:spPr>
          <a:xfrm>
            <a:off x="1373821" y="263410"/>
            <a:ext cx="9905998" cy="935075"/>
          </a:xfrm>
        </p:spPr>
        <p:txBody>
          <a:bodyPr>
            <a:normAutofit/>
          </a:bodyPr>
          <a:lstStyle/>
          <a:p>
            <a:r>
              <a:rPr lang="en-US" sz="3200" dirty="0">
                <a:latin typeface="Segoe UI" panose="020B0502040204020203" pitchFamily="34" charset="0"/>
                <a:cs typeface="Segoe UI" panose="020B0502040204020203" pitchFamily="34" charset="0"/>
              </a:rPr>
              <a:t>Some Changes in the FY23 RFP</a:t>
            </a:r>
          </a:p>
        </p:txBody>
      </p:sp>
      <p:sp>
        <p:nvSpPr>
          <p:cNvPr id="3" name="Content Placeholder 2">
            <a:extLst>
              <a:ext uri="{FF2B5EF4-FFF2-40B4-BE49-F238E27FC236}">
                <a16:creationId xmlns:a16="http://schemas.microsoft.com/office/drawing/2014/main" id="{BE7065F1-E309-4608-BEEF-4DAD4AA4F602}"/>
              </a:ext>
            </a:extLst>
          </p:cNvPr>
          <p:cNvSpPr>
            <a:spLocks noGrp="1"/>
          </p:cNvSpPr>
          <p:nvPr>
            <p:ph idx="1"/>
          </p:nvPr>
        </p:nvSpPr>
        <p:spPr>
          <a:xfrm>
            <a:off x="1373820" y="1275122"/>
            <a:ext cx="9905999" cy="4925190"/>
          </a:xfrm>
        </p:spPr>
        <p:txBody>
          <a:bodyPr>
            <a:normAutofit fontScale="47500" lnSpcReduction="20000"/>
          </a:bodyPr>
          <a:lstStyle/>
          <a:p>
            <a:r>
              <a:rPr lang="en-US" sz="3400" dirty="0">
                <a:latin typeface="Segoe UI" panose="020B0502040204020203" pitchFamily="34" charset="0"/>
                <a:cs typeface="Segoe UI" panose="020B0502040204020203" pitchFamily="34" charset="0"/>
              </a:rPr>
              <a:t>New budget forms! And new Funding formula</a:t>
            </a:r>
          </a:p>
          <a:p>
            <a:r>
              <a:rPr lang="en-US" sz="3400" dirty="0">
                <a:latin typeface="Segoe UI" panose="020B0502040204020203" pitchFamily="34" charset="0"/>
                <a:cs typeface="Segoe UI" panose="020B0502040204020203" pitchFamily="34" charset="0"/>
              </a:rPr>
              <a:t>All students who apply on or before the April 1, 2023 selection date must be treated equally. </a:t>
            </a:r>
          </a:p>
          <a:p>
            <a:r>
              <a:rPr lang="en-US" sz="3400" dirty="0">
                <a:latin typeface="Segoe UI" panose="020B0502040204020203" pitchFamily="34" charset="0"/>
                <a:cs typeface="Segoe UI" panose="020B0502040204020203" pitchFamily="34" charset="0"/>
              </a:rPr>
              <a:t>Dissemination Plan </a:t>
            </a:r>
          </a:p>
          <a:p>
            <a:pPr lvl="1"/>
            <a:r>
              <a:rPr lang="en-US" sz="3000" dirty="0">
                <a:latin typeface="Segoe UI" panose="020B0502040204020203" pitchFamily="34" charset="0"/>
                <a:cs typeface="Segoe UI" panose="020B0502040204020203" pitchFamily="34" charset="0"/>
              </a:rPr>
              <a:t>Proposals must contain a dissemination plan that includes strategies to inform local and state communities about the outcomes and success stories of the Summer Academy. It is strongly encouraged that Summer Academy directors and their affiliated institutions submit press releases after the Summer Academy to local and state media outlets. Other recommended strategies include setting time aside near the end of programs for students to write letters to their elected officials or local newspaper about their experience. Creativity in this area is encouraged.</a:t>
            </a:r>
          </a:p>
          <a:p>
            <a:r>
              <a:rPr lang="en-US" sz="3400" dirty="0">
                <a:latin typeface="Segoe UI" panose="020B0502040204020203" pitchFamily="34" charset="0"/>
                <a:cs typeface="Segoe UI" panose="020B0502040204020203" pitchFamily="34" charset="0"/>
              </a:rPr>
              <a:t> Past performance may impact future funding</a:t>
            </a:r>
          </a:p>
          <a:p>
            <a:pPr lvl="1"/>
            <a:r>
              <a:rPr lang="en-US" sz="2900" dirty="0">
                <a:latin typeface="Segoe UI" panose="020B0502040204020203" pitchFamily="34" charset="0"/>
                <a:cs typeface="Segoe UI" panose="020B0502040204020203" pitchFamily="34" charset="0"/>
              </a:rPr>
              <a:t>In reviewing Summer Academy proposal applications, the State Regents may consider previous Summer Academy program performance, including but not limited to conformance to applicable Summer Academy Guidelines and Procedures, timeliness of compliance with applicable reporting requirements and funding expenditures, and site visit evaluations.</a:t>
            </a:r>
            <a:r>
              <a:rPr lang="en-US" sz="3400" dirty="0">
                <a:latin typeface="Segoe UI" panose="020B0502040204020203" pitchFamily="34" charset="0"/>
                <a:cs typeface="Segoe UI" panose="020B0502040204020203" pitchFamily="34" charset="0"/>
              </a:rPr>
              <a:t> </a:t>
            </a:r>
          </a:p>
          <a:p>
            <a:r>
              <a:rPr lang="en-US" sz="3400" dirty="0">
                <a:latin typeface="Segoe UI" panose="020B0502040204020203" pitchFamily="34" charset="0"/>
                <a:cs typeface="Segoe UI" panose="020B0502040204020203" pitchFamily="34" charset="0"/>
              </a:rPr>
              <a:t>Short online survey (provided by the State Regents) at the end of the Summer Academy to acquire student feedback. </a:t>
            </a:r>
          </a:p>
          <a:p>
            <a:r>
              <a:rPr lang="en-US" sz="3400" dirty="0">
                <a:latin typeface="Segoe UI" panose="020B0502040204020203" pitchFamily="34" charset="0"/>
                <a:cs typeface="Segoe UI" panose="020B0502040204020203" pitchFamily="34" charset="0"/>
              </a:rPr>
              <a:t>Submit an electronic copy of your student application with your proposal.</a:t>
            </a:r>
          </a:p>
          <a:p>
            <a:endParaRPr lang="en-US" dirty="0"/>
          </a:p>
          <a:p>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48463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a:extLst>
              <a:ext uri="{FF2B5EF4-FFF2-40B4-BE49-F238E27FC236}">
                <a16:creationId xmlns:a16="http://schemas.microsoft.com/office/drawing/2014/main" id="{072F6EA1-8789-4AF5-A22B-FF2BFE0AE732}"/>
              </a:ext>
            </a:extLst>
          </p:cNvPr>
          <p:cNvSpPr>
            <a:spLocks noGrp="1" noChangeArrowheads="1"/>
          </p:cNvSpPr>
          <p:nvPr>
            <p:ph type="title"/>
          </p:nvPr>
        </p:nvSpPr>
        <p:spPr>
          <a:xfrm>
            <a:off x="1660849" y="590000"/>
            <a:ext cx="7391400" cy="838200"/>
          </a:xfrm>
        </p:spPr>
        <p:txBody>
          <a:bodyPr>
            <a:normAutofit/>
          </a:bodyPr>
          <a:lstStyle/>
          <a:p>
            <a:pPr>
              <a:defRPr/>
            </a:pPr>
            <a:r>
              <a:rPr lang="en-US" altLang="en-US" sz="4400" dirty="0">
                <a:latin typeface="Segoe UI" panose="020B0502040204020203" pitchFamily="34" charset="0"/>
                <a:cs typeface="Segoe UI" panose="020B0502040204020203" pitchFamily="34" charset="0"/>
              </a:rPr>
              <a:t>Funding</a:t>
            </a:r>
          </a:p>
        </p:txBody>
      </p:sp>
      <p:sp>
        <p:nvSpPr>
          <p:cNvPr id="41987" name="Rectangle 3" descr="Rectangle: Click to edit Master text styles&#10;Second level&#10;Third level&#10;Fourth level&#10;Fifth level">
            <a:extLst>
              <a:ext uri="{FF2B5EF4-FFF2-40B4-BE49-F238E27FC236}">
                <a16:creationId xmlns:a16="http://schemas.microsoft.com/office/drawing/2014/main" id="{4325D8B7-A985-449A-89DA-9EAA667FC6AE}"/>
              </a:ext>
            </a:extLst>
          </p:cNvPr>
          <p:cNvSpPr>
            <a:spLocks noGrp="1"/>
          </p:cNvSpPr>
          <p:nvPr>
            <p:ph idx="1"/>
          </p:nvPr>
        </p:nvSpPr>
        <p:spPr>
          <a:xfrm>
            <a:off x="1427584" y="2090056"/>
            <a:ext cx="10396554" cy="4539343"/>
          </a:xfrm>
        </p:spPr>
        <p:txBody>
          <a:bodyPr>
            <a:normAutofit/>
          </a:bodyPr>
          <a:lstStyle/>
          <a:p>
            <a:pPr marL="514350" indent="-571500">
              <a:lnSpc>
                <a:spcPct val="80000"/>
              </a:lnSpc>
              <a:spcBef>
                <a:spcPct val="50000"/>
              </a:spcBef>
            </a:pPr>
            <a:r>
              <a:rPr lang="en-US" altLang="en-US" sz="3600" dirty="0">
                <a:latin typeface="Segoe UI" panose="020B0502040204020203" pitchFamily="34" charset="0"/>
                <a:ea typeface="Calibri" panose="020F0502020204030204" pitchFamily="34" charset="0"/>
                <a:cs typeface="Segoe UI" panose="020B0502040204020203" pitchFamily="34" charset="0"/>
              </a:rPr>
              <a:t>Residential - $200 per FTE per day</a:t>
            </a:r>
          </a:p>
          <a:p>
            <a:pPr marL="514350" indent="-571500">
              <a:lnSpc>
                <a:spcPct val="80000"/>
              </a:lnSpc>
              <a:spcBef>
                <a:spcPct val="50000"/>
              </a:spcBef>
            </a:pPr>
            <a:r>
              <a:rPr lang="en-US" altLang="en-US" sz="3600" dirty="0">
                <a:latin typeface="Segoe UI" panose="020B0502040204020203" pitchFamily="34" charset="0"/>
                <a:ea typeface="Calibri" panose="020F0502020204030204" pitchFamily="34" charset="0"/>
                <a:cs typeface="Segoe UI" panose="020B0502040204020203" pitchFamily="34" charset="0"/>
              </a:rPr>
              <a:t>Commuter - $175 per FTE per day</a:t>
            </a:r>
          </a:p>
          <a:p>
            <a:pPr>
              <a:lnSpc>
                <a:spcPct val="80000"/>
              </a:lnSpc>
              <a:spcBef>
                <a:spcPct val="50000"/>
              </a:spcBef>
            </a:pPr>
            <a:endParaRPr lang="en-US" altLang="en-US" sz="3600" dirty="0">
              <a:latin typeface="Segoe UI" panose="020B0502040204020203" pitchFamily="34" charset="0"/>
              <a:ea typeface="Calibri" panose="020F0502020204030204" pitchFamily="34" charset="0"/>
              <a:cs typeface="Segoe UI" panose="020B0502040204020203" pitchFamily="34" charset="0"/>
            </a:endParaRPr>
          </a:p>
          <a:p>
            <a:pPr>
              <a:lnSpc>
                <a:spcPct val="80000"/>
              </a:lnSpc>
              <a:spcBef>
                <a:spcPct val="50000"/>
              </a:spcBef>
            </a:pPr>
            <a:r>
              <a:rPr lang="en-US" altLang="en-US" sz="3600" dirty="0">
                <a:latin typeface="Segoe UI" panose="020B0502040204020203" pitchFamily="34" charset="0"/>
                <a:ea typeface="Calibri" panose="020F0502020204030204" pitchFamily="34" charset="0"/>
                <a:cs typeface="Segoe UI" panose="020B0502040204020203" pitchFamily="34" charset="0"/>
              </a:rPr>
              <a:t>   50% funds will be disbursed on April 30, 2023 </a:t>
            </a:r>
          </a:p>
          <a:p>
            <a:pPr>
              <a:lnSpc>
                <a:spcPct val="100000"/>
              </a:lnSpc>
              <a:spcBef>
                <a:spcPts val="600"/>
              </a:spcBef>
              <a:spcAft>
                <a:spcPts val="600"/>
              </a:spcAft>
              <a:defRPr/>
            </a:pPr>
            <a:r>
              <a:rPr lang="en-US" altLang="en-US" sz="3600" dirty="0">
                <a:latin typeface="Segoe UI" panose="020B0502040204020203" pitchFamily="34" charset="0"/>
                <a:ea typeface="Calibri" panose="020F0502020204030204" pitchFamily="34" charset="0"/>
                <a:cs typeface="Segoe UI" panose="020B0502040204020203" pitchFamily="34" charset="0"/>
              </a:rPr>
              <a:t>   Remaining funds disbursed on June 30, 2023</a:t>
            </a:r>
          </a:p>
          <a:p>
            <a:pPr marL="0" indent="0">
              <a:lnSpc>
                <a:spcPct val="80000"/>
              </a:lnSpc>
              <a:spcBef>
                <a:spcPct val="50000"/>
              </a:spcBef>
              <a:buNone/>
            </a:pPr>
            <a:endParaRPr lang="en-US" altLang="en-US" sz="3600" dirty="0">
              <a:latin typeface="Segoe UI" panose="020B0502040204020203" pitchFamily="34" charset="0"/>
              <a:ea typeface="Calibri" panose="020F0502020204030204" pitchFamily="34" charset="0"/>
              <a:cs typeface="Segoe UI" panose="020B0502040204020203" pitchFamily="34" charset="0"/>
            </a:endParaRPr>
          </a:p>
          <a:p>
            <a:pPr marL="660400" indent="-660400">
              <a:lnSpc>
                <a:spcPct val="80000"/>
              </a:lnSpc>
              <a:spcBef>
                <a:spcPct val="50000"/>
              </a:spcBef>
            </a:pPr>
            <a:endParaRPr lang="en-US" altLang="en-US" sz="3100" dirty="0">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1987">
                                            <p:txEl>
                                              <p:pRg st="3" end="3"/>
                                            </p:txEl>
                                          </p:spTgt>
                                        </p:tgtEl>
                                        <p:attrNameLst>
                                          <p:attrName>style.visibility</p:attrName>
                                        </p:attrNameLst>
                                      </p:cBhvr>
                                      <p:to>
                                        <p:strVal val="visible"/>
                                      </p:to>
                                    </p:set>
                                    <p:animEffect transition="in" filter="circle(in)">
                                      <p:cBhvr>
                                        <p:cTn id="7" dur="2000"/>
                                        <p:tgtEl>
                                          <p:spTgt spid="41987">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1987">
                                            <p:txEl>
                                              <p:pRg st="4" end="4"/>
                                            </p:txEl>
                                          </p:spTgt>
                                        </p:tgtEl>
                                        <p:attrNameLst>
                                          <p:attrName>style.visibility</p:attrName>
                                        </p:attrNameLst>
                                      </p:cBhvr>
                                      <p:to>
                                        <p:strVal val="visible"/>
                                      </p:to>
                                    </p:set>
                                    <p:animEffect transition="in" filter="circle(in)">
                                      <p:cBhvr>
                                        <p:cTn id="10" dur="20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5FF7D4B-9EDB-4605-873A-0E25EE6D669E}"/>
              </a:ext>
            </a:extLst>
          </p:cNvPr>
          <p:cNvSpPr>
            <a:spLocks noGrp="1" noChangeArrowheads="1"/>
          </p:cNvSpPr>
          <p:nvPr>
            <p:ph type="title"/>
          </p:nvPr>
        </p:nvSpPr>
        <p:spPr>
          <a:xfrm>
            <a:off x="1306285" y="305728"/>
            <a:ext cx="7548466" cy="1143000"/>
          </a:xfrm>
        </p:spPr>
        <p:txBody>
          <a:bodyPr/>
          <a:lstStyle/>
          <a:p>
            <a:pPr>
              <a:defRPr/>
            </a:pPr>
            <a:r>
              <a:rPr lang="en-US" altLang="en-US" dirty="0">
                <a:latin typeface="Segoe UI" panose="020B0502040204020203" pitchFamily="34" charset="0"/>
                <a:cs typeface="Segoe UI" panose="020B0502040204020203" pitchFamily="34" charset="0"/>
              </a:rPr>
              <a:t>For Awarded proposals</a:t>
            </a:r>
          </a:p>
        </p:txBody>
      </p:sp>
      <p:sp>
        <p:nvSpPr>
          <p:cNvPr id="33795" name="Rectangle 3" descr="Rectangle: Click to edit Master text styles&#10;Second level&#10;Third level&#10;Fourth level&#10;Fifth level">
            <a:extLst>
              <a:ext uri="{FF2B5EF4-FFF2-40B4-BE49-F238E27FC236}">
                <a16:creationId xmlns:a16="http://schemas.microsoft.com/office/drawing/2014/main" id="{C1970864-AC23-4069-9AC4-A0FCB8C00506}"/>
              </a:ext>
            </a:extLst>
          </p:cNvPr>
          <p:cNvSpPr>
            <a:spLocks noGrp="1" noChangeArrowheads="1"/>
          </p:cNvSpPr>
          <p:nvPr>
            <p:ph idx="1"/>
          </p:nvPr>
        </p:nvSpPr>
        <p:spPr>
          <a:xfrm>
            <a:off x="1306285" y="1591603"/>
            <a:ext cx="10372125" cy="4244801"/>
          </a:xfrm>
        </p:spPr>
        <p:txBody>
          <a:bodyPr rtlCol="0">
            <a:normAutofit lnSpcReduction="10000"/>
          </a:bodyPr>
          <a:lstStyle/>
          <a:p>
            <a:pPr>
              <a:spcBef>
                <a:spcPts val="600"/>
              </a:spcBef>
              <a:defRPr/>
            </a:pPr>
            <a:r>
              <a:rPr lang="en-US" altLang="en-US" sz="2800" dirty="0">
                <a:latin typeface="Segoe UI" panose="020B0502040204020203" pitchFamily="34" charset="0"/>
                <a:cs typeface="Segoe UI" panose="020B0502040204020203" pitchFamily="34" charset="0"/>
              </a:rPr>
              <a:t>After the December Regents meeting your president will receive an email with an attached agreement, you will be </a:t>
            </a:r>
            <a:r>
              <a:rPr lang="en-US" altLang="en-US" sz="2800" dirty="0" err="1">
                <a:latin typeface="Segoe UI" panose="020B0502040204020203" pitchFamily="34" charset="0"/>
                <a:cs typeface="Segoe UI" panose="020B0502040204020203" pitchFamily="34" charset="0"/>
              </a:rPr>
              <a:t>CC’d</a:t>
            </a:r>
            <a:r>
              <a:rPr lang="en-US" altLang="en-US" sz="2800" dirty="0">
                <a:latin typeface="Segoe UI" panose="020B0502040204020203" pitchFamily="34" charset="0"/>
                <a:cs typeface="Segoe UI" panose="020B0502040204020203" pitchFamily="34" charset="0"/>
              </a:rPr>
              <a:t>.  It is your responsibility to make sure we get the signed agreement back by the deadline.</a:t>
            </a:r>
          </a:p>
          <a:p>
            <a:pPr>
              <a:spcBef>
                <a:spcPts val="600"/>
              </a:spcBef>
              <a:defRPr/>
            </a:pPr>
            <a:r>
              <a:rPr lang="en-US" altLang="en-US" sz="2800" dirty="0">
                <a:latin typeface="Segoe UI" panose="020B0502040204020203" pitchFamily="34" charset="0"/>
                <a:cs typeface="Segoe UI" panose="020B0502040204020203" pitchFamily="34" charset="0"/>
              </a:rPr>
              <a:t>Awardees may start distributing information after Directors’ orientation meeting in January</a:t>
            </a:r>
          </a:p>
          <a:p>
            <a:pPr>
              <a:spcBef>
                <a:spcPts val="600"/>
              </a:spcBef>
              <a:defRPr/>
            </a:pPr>
            <a:r>
              <a:rPr lang="en-US" altLang="en-US" sz="2800" dirty="0">
                <a:latin typeface="Segoe UI" panose="020B0502040204020203" pitchFamily="34" charset="0"/>
                <a:cs typeface="Segoe UI" panose="020B0502040204020203" pitchFamily="34" charset="0"/>
              </a:rPr>
              <a:t>OSRHE Communication Department will have a design to add to your website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07BC0-1BF2-443B-B3AF-5619898CE3BE}"/>
              </a:ext>
            </a:extLst>
          </p:cNvPr>
          <p:cNvSpPr>
            <a:spLocks noGrp="1"/>
          </p:cNvSpPr>
          <p:nvPr>
            <p:ph type="title"/>
          </p:nvPr>
        </p:nvSpPr>
        <p:spPr>
          <a:xfrm>
            <a:off x="1143001" y="224106"/>
            <a:ext cx="9905998" cy="1478570"/>
          </a:xfrm>
        </p:spPr>
        <p:txBody>
          <a:bodyPr/>
          <a:lstStyle/>
          <a:p>
            <a:pPr algn="ctr">
              <a:defRPr/>
            </a:pPr>
            <a:r>
              <a:rPr lang="en-US" dirty="0">
                <a:latin typeface="Segoe UI" panose="020B0502040204020203" pitchFamily="34" charset="0"/>
                <a:cs typeface="Segoe UI" panose="020B0502040204020203" pitchFamily="34" charset="0"/>
              </a:rPr>
              <a:t>Summer Academy Team</a:t>
            </a:r>
          </a:p>
        </p:txBody>
      </p:sp>
      <p:sp>
        <p:nvSpPr>
          <p:cNvPr id="21507" name="Content Placeholder 2">
            <a:extLst>
              <a:ext uri="{FF2B5EF4-FFF2-40B4-BE49-F238E27FC236}">
                <a16:creationId xmlns:a16="http://schemas.microsoft.com/office/drawing/2014/main" id="{A8C23E06-B689-40ED-B218-D2D1970B8DCF}"/>
              </a:ext>
            </a:extLst>
          </p:cNvPr>
          <p:cNvSpPr>
            <a:spLocks noGrp="1"/>
          </p:cNvSpPr>
          <p:nvPr>
            <p:ph idx="1"/>
          </p:nvPr>
        </p:nvSpPr>
        <p:spPr>
          <a:xfrm>
            <a:off x="1533333" y="1702676"/>
            <a:ext cx="9905998" cy="4642140"/>
          </a:xfrm>
        </p:spPr>
        <p:txBody>
          <a:bodyPr>
            <a:normAutofit/>
          </a:bodyPr>
          <a:lstStyle/>
          <a:p>
            <a:r>
              <a:rPr lang="en-US" altLang="en-US" sz="2800" dirty="0">
                <a:latin typeface="Segoe UI" panose="020B0502040204020203" pitchFamily="34" charset="0"/>
                <a:cs typeface="Segoe UI" panose="020B0502040204020203" pitchFamily="34" charset="0"/>
              </a:rPr>
              <a:t>Dr. Colbi Beam - Coordinator for Academic Affairs and </a:t>
            </a:r>
          </a:p>
          <a:p>
            <a:pPr marL="0" indent="0">
              <a:lnSpc>
                <a:spcPct val="100000"/>
              </a:lnSpc>
              <a:spcBef>
                <a:spcPts val="0"/>
              </a:spcBef>
              <a:spcAft>
                <a:spcPts val="600"/>
              </a:spcAft>
              <a:buNone/>
            </a:pPr>
            <a:r>
              <a:rPr lang="en-US" altLang="en-US" sz="2800" dirty="0">
                <a:latin typeface="Segoe UI" panose="020B0502040204020203" pitchFamily="34" charset="0"/>
                <a:cs typeface="Segoe UI" panose="020B0502040204020203" pitchFamily="34" charset="0"/>
              </a:rPr>
              <a:t>   K-12 &amp; Postsecondary Student Success Initiatives</a:t>
            </a:r>
          </a:p>
          <a:p>
            <a:pPr>
              <a:lnSpc>
                <a:spcPct val="100000"/>
              </a:lnSpc>
              <a:spcAft>
                <a:spcPts val="600"/>
              </a:spcAft>
            </a:pPr>
            <a:r>
              <a:rPr lang="en-US" altLang="en-US" sz="2800" dirty="0">
                <a:latin typeface="Segoe UI" panose="020B0502040204020203" pitchFamily="34" charset="0"/>
                <a:cs typeface="Segoe UI" panose="020B0502040204020203" pitchFamily="34" charset="0"/>
              </a:rPr>
              <a:t>Dr. Kyle Foster – Assistant Vice Chancellor for Academic Affairs</a:t>
            </a:r>
          </a:p>
          <a:p>
            <a:pPr>
              <a:spcAft>
                <a:spcPts val="600"/>
              </a:spcAft>
            </a:pPr>
            <a:r>
              <a:rPr lang="en-US" altLang="en-US" sz="2800" dirty="0">
                <a:latin typeface="Segoe UI" panose="020B0502040204020203" pitchFamily="34" charset="0"/>
                <a:cs typeface="Segoe UI" panose="020B0502040204020203" pitchFamily="34" charset="0"/>
              </a:rPr>
              <a:t>Annette Long - Director of Student Preparation for College Readiness</a:t>
            </a:r>
          </a:p>
          <a:p>
            <a:pPr>
              <a:spcAft>
                <a:spcPts val="600"/>
              </a:spcAft>
            </a:pPr>
            <a:r>
              <a:rPr lang="en-US" altLang="en-US" sz="2800" dirty="0">
                <a:latin typeface="Segoe UI" panose="020B0502040204020203" pitchFamily="34" charset="0"/>
                <a:cs typeface="Segoe UI" panose="020B0502040204020203" pitchFamily="34" charset="0"/>
              </a:rPr>
              <a:t>Sabrina Wood - Coordinator of Student Preparation for College Readiness</a:t>
            </a:r>
          </a:p>
          <a:p>
            <a:pPr marL="0" indent="0">
              <a:lnSpc>
                <a:spcPct val="100000"/>
              </a:lnSpc>
              <a:spcAft>
                <a:spcPts val="600"/>
              </a:spcAft>
              <a:buNone/>
            </a:pPr>
            <a:endParaRPr lang="en-US" altLang="en-US" sz="3200" dirty="0">
              <a:latin typeface="Segoe UI" panose="020B0502040204020203" pitchFamily="34" charset="0"/>
              <a:cs typeface="Segoe UI" panose="020B0502040204020203"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2DFDF-B6DA-4C92-8ED3-2061829157F9}"/>
              </a:ext>
            </a:extLst>
          </p:cNvPr>
          <p:cNvSpPr>
            <a:spLocks noGrp="1"/>
          </p:cNvSpPr>
          <p:nvPr>
            <p:ph type="title"/>
          </p:nvPr>
        </p:nvSpPr>
        <p:spPr>
          <a:xfrm>
            <a:off x="1355834" y="-184325"/>
            <a:ext cx="9806151" cy="1143000"/>
          </a:xfrm>
        </p:spPr>
        <p:txBody>
          <a:bodyPr/>
          <a:lstStyle/>
          <a:p>
            <a:pPr>
              <a:defRPr/>
            </a:pPr>
            <a:r>
              <a:rPr lang="en-US" altLang="en-US" dirty="0">
                <a:latin typeface="Segoe UI" panose="020B0502040204020203" pitchFamily="34" charset="0"/>
                <a:cs typeface="Segoe UI" panose="020B0502040204020203" pitchFamily="34" charset="0"/>
              </a:rPr>
              <a:t>Timeline RFP page 3</a:t>
            </a:r>
            <a:endParaRPr lang="en-US" dirty="0">
              <a:latin typeface="Segoe UI" panose="020B0502040204020203" pitchFamily="34" charset="0"/>
              <a:cs typeface="Segoe UI" panose="020B0502040204020203" pitchFamily="34" charset="0"/>
            </a:endParaRPr>
          </a:p>
        </p:txBody>
      </p:sp>
      <p:sp>
        <p:nvSpPr>
          <p:cNvPr id="48131" name="AutoShape 4">
            <a:extLst>
              <a:ext uri="{FF2B5EF4-FFF2-40B4-BE49-F238E27FC236}">
                <a16:creationId xmlns:a16="http://schemas.microsoft.com/office/drawing/2014/main" id="{DE84E96E-6288-4621-8F43-E9BEE15A7BB9}"/>
              </a:ext>
            </a:extLst>
          </p:cNvPr>
          <p:cNvSpPr>
            <a:spLocks noChangeAspect="1" noChangeArrowheads="1"/>
          </p:cNvSpPr>
          <p:nvPr/>
        </p:nvSpPr>
        <p:spPr bwMode="auto">
          <a:xfrm>
            <a:off x="1889125" y="1524000"/>
            <a:ext cx="78168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8132" name="Content Placeholder 3">
            <a:extLst>
              <a:ext uri="{FF2B5EF4-FFF2-40B4-BE49-F238E27FC236}">
                <a16:creationId xmlns:a16="http://schemas.microsoft.com/office/drawing/2014/main" id="{E2E70B42-A0FC-41A9-B172-8209BD4A85ED}"/>
              </a:ext>
            </a:extLst>
          </p:cNvPr>
          <p:cNvSpPr>
            <a:spLocks noGrp="1"/>
          </p:cNvSpPr>
          <p:nvPr>
            <p:ph idx="1"/>
          </p:nvPr>
        </p:nvSpPr>
        <p:spPr>
          <a:xfrm>
            <a:off x="1030015" y="745359"/>
            <a:ext cx="10311901" cy="5807841"/>
          </a:xfrm>
        </p:spPr>
        <p:txBody>
          <a:bodyPr>
            <a:normAutofit lnSpcReduction="10000"/>
          </a:bodyPr>
          <a:lstStyle/>
          <a:p>
            <a:r>
              <a:rPr lang="en-US" altLang="en-US" dirty="0">
                <a:latin typeface="Segoe UI" panose="020B0502040204020203" pitchFamily="34" charset="0"/>
                <a:cs typeface="Segoe UI" panose="020B0502040204020203" pitchFamily="34" charset="0"/>
              </a:rPr>
              <a:t>September 30, 2022 Proposal submission due</a:t>
            </a:r>
          </a:p>
          <a:p>
            <a:r>
              <a:rPr lang="en-US" altLang="en-US" dirty="0">
                <a:latin typeface="Segoe UI" panose="020B0502040204020203" pitchFamily="34" charset="0"/>
                <a:cs typeface="Segoe UI" panose="020B0502040204020203" pitchFamily="34" charset="0"/>
              </a:rPr>
              <a:t>December 8, 2022 Notification of Awards at Regent’s Meeting</a:t>
            </a:r>
          </a:p>
          <a:p>
            <a:r>
              <a:rPr lang="en-US" altLang="en-US" dirty="0">
                <a:latin typeface="Segoe UI" panose="020B0502040204020203" pitchFamily="34" charset="0"/>
                <a:cs typeface="Segoe UI" panose="020B0502040204020203" pitchFamily="34" charset="0"/>
              </a:rPr>
              <a:t>January  20, 2023  Orientation meeting for Directors of funded Summer Academies</a:t>
            </a:r>
          </a:p>
          <a:p>
            <a:r>
              <a:rPr lang="en-US" altLang="en-US" dirty="0">
                <a:latin typeface="Segoe UI" panose="020B0502040204020203" pitchFamily="34" charset="0"/>
                <a:cs typeface="Segoe UI" panose="020B0502040204020203" pitchFamily="34" charset="0"/>
              </a:rPr>
              <a:t>February 1, 2023 Final Overview edits due (including URLs &amp; application information) </a:t>
            </a:r>
          </a:p>
          <a:p>
            <a:r>
              <a:rPr lang="en-US" altLang="en-US" dirty="0">
                <a:latin typeface="Segoe UI" panose="020B0502040204020203" pitchFamily="34" charset="0"/>
                <a:cs typeface="Segoe UI" panose="020B0502040204020203" pitchFamily="34" charset="0"/>
              </a:rPr>
              <a:t>March 1, 2023 Student application goes live on </a:t>
            </a:r>
            <a:r>
              <a:rPr lang="en-US" altLang="en-US" dirty="0" err="1">
                <a:latin typeface="Segoe UI" panose="020B0502040204020203" pitchFamily="34" charset="0"/>
                <a:cs typeface="Segoe UI" panose="020B0502040204020203" pitchFamily="34" charset="0"/>
              </a:rPr>
              <a:t>Okcollegestart</a:t>
            </a:r>
            <a:r>
              <a:rPr lang="en-US" altLang="en-US" dirty="0">
                <a:latin typeface="Segoe UI" panose="020B0502040204020203" pitchFamily="34" charset="0"/>
                <a:cs typeface="Segoe UI" panose="020B0502040204020203" pitchFamily="34" charset="0"/>
              </a:rPr>
              <a:t> website</a:t>
            </a:r>
          </a:p>
          <a:p>
            <a:r>
              <a:rPr lang="en-US" altLang="en-US" dirty="0">
                <a:latin typeface="Segoe UI" panose="020B0502040204020203" pitchFamily="34" charset="0"/>
                <a:cs typeface="Segoe UI" panose="020B0502040204020203" pitchFamily="34" charset="0"/>
              </a:rPr>
              <a:t>April 1, 2023 Student selection may begin </a:t>
            </a:r>
          </a:p>
          <a:p>
            <a:r>
              <a:rPr lang="en-US" altLang="en-US" dirty="0">
                <a:latin typeface="Segoe UI" panose="020B0502040204020203" pitchFamily="34" charset="0"/>
                <a:cs typeface="Segoe UI" panose="020B0502040204020203" pitchFamily="34" charset="0"/>
              </a:rPr>
              <a:t>April 30, 2023 First 50% of payment sent out </a:t>
            </a:r>
          </a:p>
          <a:p>
            <a:r>
              <a:rPr lang="en-US" altLang="en-US" dirty="0">
                <a:latin typeface="Segoe UI" panose="020B0502040204020203" pitchFamily="34" charset="0"/>
                <a:cs typeface="Segoe UI" panose="020B0502040204020203" pitchFamily="34" charset="0"/>
              </a:rPr>
              <a:t>June 30, 2023 Second 50% of payment sent out</a:t>
            </a:r>
          </a:p>
          <a:p>
            <a:r>
              <a:rPr lang="en-US" altLang="en-US" dirty="0">
                <a:latin typeface="Segoe UI" panose="020B0502040204020203" pitchFamily="34" charset="0"/>
                <a:cs typeface="Segoe UI" panose="020B0502040204020203" pitchFamily="34" charset="0"/>
              </a:rPr>
              <a:t>September 15, 2023 Final reports due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834E3-FC33-4B03-8B37-CEC5A512BAB4}"/>
              </a:ext>
            </a:extLst>
          </p:cNvPr>
          <p:cNvSpPr>
            <a:spLocks noGrp="1"/>
          </p:cNvSpPr>
          <p:nvPr>
            <p:ph type="title"/>
          </p:nvPr>
        </p:nvSpPr>
        <p:spPr>
          <a:xfrm>
            <a:off x="1261242" y="0"/>
            <a:ext cx="6369268" cy="1219200"/>
          </a:xfrm>
        </p:spPr>
        <p:txBody>
          <a:bodyPr/>
          <a:lstStyle/>
          <a:p>
            <a:pPr>
              <a:defRPr/>
            </a:pPr>
            <a:r>
              <a:rPr lang="en-US" sz="3200" i="1" dirty="0">
                <a:latin typeface="Segoe UI" panose="020B0502040204020203" pitchFamily="34" charset="0"/>
                <a:cs typeface="Segoe UI" panose="020B0502040204020203" pitchFamily="34" charset="0"/>
              </a:rPr>
              <a:t>Contact Information:</a:t>
            </a:r>
            <a:endParaRPr lang="en-US" sz="3200" dirty="0">
              <a:latin typeface="Segoe UI" panose="020B0502040204020203" pitchFamily="34" charset="0"/>
              <a:cs typeface="Segoe UI" panose="020B0502040204020203" pitchFamily="34" charset="0"/>
            </a:endParaRPr>
          </a:p>
        </p:txBody>
      </p:sp>
      <p:pic>
        <p:nvPicPr>
          <p:cNvPr id="54275" name="Picture 5" descr="OSR-SEAL">
            <a:extLst>
              <a:ext uri="{FF2B5EF4-FFF2-40B4-BE49-F238E27FC236}">
                <a16:creationId xmlns:a16="http://schemas.microsoft.com/office/drawing/2014/main" id="{93D3447A-0F57-4B2A-8049-59F97498F68D}"/>
              </a:ext>
            </a:extLst>
          </p:cNvPr>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29312" y="4785519"/>
            <a:ext cx="17526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TextBox 3">
            <a:extLst>
              <a:ext uri="{FF2B5EF4-FFF2-40B4-BE49-F238E27FC236}">
                <a16:creationId xmlns:a16="http://schemas.microsoft.com/office/drawing/2014/main" id="{B9BD193C-3409-4CDB-B3F1-CB76890BB7B4}"/>
              </a:ext>
            </a:extLst>
          </p:cNvPr>
          <p:cNvSpPr txBox="1">
            <a:spLocks noChangeArrowheads="1"/>
          </p:cNvSpPr>
          <p:nvPr/>
        </p:nvSpPr>
        <p:spPr bwMode="auto">
          <a:xfrm>
            <a:off x="1166325" y="2033881"/>
            <a:ext cx="951722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i="1" dirty="0">
                <a:latin typeface="Segoe UI" panose="020B0502040204020203" pitchFamily="34" charset="0"/>
                <a:cs typeface="Segoe UI" panose="020B0502040204020203" pitchFamily="34" charset="0"/>
              </a:rPr>
              <a:t>Annette Long/Director of Student Preparation for College Readiness</a:t>
            </a:r>
          </a:p>
          <a:p>
            <a:r>
              <a:rPr lang="en-US" altLang="en-US" sz="2800" dirty="0">
                <a:latin typeface="Segoe UI" panose="020B0502040204020203" pitchFamily="34" charset="0"/>
                <a:cs typeface="Segoe UI" panose="020B0502040204020203" pitchFamily="34" charset="0"/>
              </a:rPr>
              <a:t>E-mail:  </a:t>
            </a:r>
            <a:r>
              <a:rPr lang="en-US" altLang="en-US" sz="2800" dirty="0">
                <a:latin typeface="Segoe UI" panose="020B0502040204020203" pitchFamily="34" charset="0"/>
                <a:cs typeface="Segoe UI" panose="020B0502040204020203" pitchFamily="34" charset="0"/>
                <a:hlinkClick r:id="rId4"/>
              </a:rPr>
              <a:t>along@osrhe.edu</a:t>
            </a:r>
            <a:r>
              <a:rPr lang="en-US" altLang="en-US" sz="2800" dirty="0">
                <a:latin typeface="Segoe UI" panose="020B0502040204020203" pitchFamily="34" charset="0"/>
                <a:cs typeface="Segoe UI" panose="020B0502040204020203" pitchFamily="34" charset="0"/>
              </a:rPr>
              <a:t> </a:t>
            </a:r>
          </a:p>
          <a:p>
            <a:r>
              <a:rPr lang="en-US" altLang="en-US" sz="2800" dirty="0">
                <a:latin typeface="Segoe UI" panose="020B0502040204020203" pitchFamily="34" charset="0"/>
                <a:cs typeface="Segoe UI" panose="020B0502040204020203" pitchFamily="34" charset="0"/>
              </a:rPr>
              <a:t>Phone: 405.225.9156</a:t>
            </a:r>
          </a:p>
          <a:p>
            <a:endParaRPr lang="en-US" altLang="en-US" sz="2800" dirty="0">
              <a:latin typeface="Segoe UI" panose="020B0502040204020203" pitchFamily="34" charset="0"/>
              <a:cs typeface="Segoe UI" panose="020B0502040204020203" pitchFamily="34" charset="0"/>
            </a:endParaRPr>
          </a:p>
          <a:p>
            <a:r>
              <a:rPr lang="en-US" altLang="en-US" sz="2800" b="1" i="1" dirty="0">
                <a:latin typeface="Segoe UI" panose="020B0502040204020203" pitchFamily="34" charset="0"/>
                <a:cs typeface="Segoe UI" panose="020B0502040204020203" pitchFamily="34" charset="0"/>
              </a:rPr>
              <a:t>Colbi Beam/Coordinator for Academic Affairs and K-12 &amp; Postsecondary Student Success Initiatives</a:t>
            </a:r>
          </a:p>
          <a:p>
            <a:r>
              <a:rPr lang="en-US" altLang="en-US" sz="2800" dirty="0">
                <a:latin typeface="Segoe UI" panose="020B0502040204020203" pitchFamily="34" charset="0"/>
                <a:cs typeface="Segoe UI" panose="020B0502040204020203" pitchFamily="34" charset="0"/>
              </a:rPr>
              <a:t>Email: </a:t>
            </a:r>
            <a:r>
              <a:rPr lang="en-US" altLang="en-US" sz="2800" dirty="0">
                <a:latin typeface="Segoe UI" panose="020B0502040204020203" pitchFamily="34" charset="0"/>
                <a:cs typeface="Segoe UI" panose="020B0502040204020203" pitchFamily="34" charset="0"/>
                <a:hlinkClick r:id="rId5"/>
              </a:rPr>
              <a:t>cbeam@osrhe.edu</a:t>
            </a:r>
            <a:r>
              <a:rPr lang="en-US" altLang="en-US" sz="2800" dirty="0">
                <a:latin typeface="Segoe UI" panose="020B0502040204020203" pitchFamily="34" charset="0"/>
                <a:cs typeface="Segoe UI" panose="020B0502040204020203" pitchFamily="34" charset="0"/>
              </a:rPr>
              <a:t> </a:t>
            </a:r>
          </a:p>
          <a:p>
            <a:r>
              <a:rPr lang="en-US" altLang="en-US" sz="2800" dirty="0">
                <a:latin typeface="Segoe UI" panose="020B0502040204020203" pitchFamily="34" charset="0"/>
                <a:cs typeface="Segoe UI" panose="020B0502040204020203" pitchFamily="34" charset="0"/>
              </a:rPr>
              <a:t>Phone:  405.225.9308</a:t>
            </a:r>
          </a:p>
        </p:txBody>
      </p:sp>
      <p:sp>
        <p:nvSpPr>
          <p:cNvPr id="54278" name="Rectangle 2">
            <a:extLst>
              <a:ext uri="{FF2B5EF4-FFF2-40B4-BE49-F238E27FC236}">
                <a16:creationId xmlns:a16="http://schemas.microsoft.com/office/drawing/2014/main" id="{36F3EE6B-A973-4C7F-88E6-F834D770DD23}"/>
              </a:ext>
            </a:extLst>
          </p:cNvPr>
          <p:cNvSpPr>
            <a:spLocks noChangeArrowheads="1"/>
          </p:cNvSpPr>
          <p:nvPr/>
        </p:nvSpPr>
        <p:spPr bwMode="auto">
          <a:xfrm>
            <a:off x="1166325" y="1219200"/>
            <a:ext cx="69233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dirty="0">
                <a:latin typeface="Segoe UI" panose="020B0502040204020203" pitchFamily="34" charset="0"/>
                <a:cs typeface="Segoe UI" panose="020B0502040204020203" pitchFamily="34" charset="0"/>
                <a:hlinkClick r:id="rId6"/>
              </a:rPr>
              <a:t>summeracademies@osrhe.edu</a:t>
            </a:r>
            <a:r>
              <a:rPr lang="en-US" altLang="en-US" sz="3600" dirty="0">
                <a:latin typeface="Segoe UI" panose="020B0502040204020203" pitchFamily="34" charset="0"/>
                <a:cs typeface="Segoe UI" panose="020B0502040204020203"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4">
            <a:extLst>
              <a:ext uri="{FF2B5EF4-FFF2-40B4-BE49-F238E27FC236}">
                <a16:creationId xmlns:a16="http://schemas.microsoft.com/office/drawing/2014/main" id="{FFAE5713-7762-4E21-8C82-1013FDF4AAC4}"/>
              </a:ext>
            </a:extLst>
          </p:cNvPr>
          <p:cNvSpPr txBox="1">
            <a:spLocks noChangeArrowheads="1"/>
          </p:cNvSpPr>
          <p:nvPr/>
        </p:nvSpPr>
        <p:spPr bwMode="auto">
          <a:xfrm>
            <a:off x="1619250" y="2062721"/>
            <a:ext cx="9587954"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7F8FA9"/>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4A66AC"/>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5AA2AE"/>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4000" dirty="0">
                <a:latin typeface="Segoe UI" panose="020B0502040204020203" pitchFamily="34" charset="0"/>
                <a:ea typeface="Calibri" panose="020F0502020204030204" pitchFamily="34" charset="0"/>
                <a:cs typeface="Segoe UI" panose="020B0502040204020203" pitchFamily="34" charset="0"/>
              </a:rPr>
              <a:t>The 1989 Oklahoma Legislature in Senate Bill No. 269 appropriated funds to the Oklahoma State Regents for Higher Education for Summer Academies.</a:t>
            </a:r>
          </a:p>
          <a:p>
            <a:pPr>
              <a:spcBef>
                <a:spcPct val="0"/>
              </a:spcBef>
              <a:buClrTx/>
              <a:buFontTx/>
              <a:buNone/>
            </a:pPr>
            <a:endParaRPr lang="en-US" altLang="en-US" sz="4000" dirty="0">
              <a:latin typeface="Segoe UI" panose="020B0502040204020203" pitchFamily="34" charset="0"/>
              <a:ea typeface="Calibri" panose="020F0502020204030204" pitchFamily="34" charset="0"/>
              <a:cs typeface="Segoe UI" panose="020B0502040204020203"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F59CCE54-7F42-41D4-95B3-C9CFE94633E8}"/>
              </a:ext>
            </a:extLst>
          </p:cNvPr>
          <p:cNvSpPr>
            <a:spLocks noGrp="1" noChangeArrowheads="1"/>
          </p:cNvSpPr>
          <p:nvPr>
            <p:ph type="title"/>
          </p:nvPr>
        </p:nvSpPr>
        <p:spPr>
          <a:xfrm>
            <a:off x="1651518" y="844421"/>
            <a:ext cx="6578933" cy="700088"/>
          </a:xfrm>
        </p:spPr>
        <p:txBody>
          <a:bodyPr/>
          <a:lstStyle/>
          <a:p>
            <a:pPr>
              <a:defRPr/>
            </a:pPr>
            <a:r>
              <a:rPr lang="en-US" altLang="en-US" sz="4000" dirty="0">
                <a:latin typeface="Segoe UI" panose="020B0502040204020203" pitchFamily="34" charset="0"/>
                <a:cs typeface="Segoe UI" panose="020B0502040204020203" pitchFamily="34" charset="0"/>
              </a:rPr>
              <a:t>Basic</a:t>
            </a:r>
            <a:r>
              <a:rPr lang="en-US" altLang="en-US" sz="4000" b="1" dirty="0">
                <a:latin typeface="Segoe UI" panose="020B0502040204020203" pitchFamily="34" charset="0"/>
                <a:cs typeface="Segoe UI" panose="020B0502040204020203" pitchFamily="34" charset="0"/>
              </a:rPr>
              <a:t> </a:t>
            </a:r>
            <a:r>
              <a:rPr lang="en-US" altLang="en-US" sz="4000" dirty="0">
                <a:latin typeface="Segoe UI" panose="020B0502040204020203" pitchFamily="34" charset="0"/>
                <a:cs typeface="Segoe UI" panose="020B0502040204020203" pitchFamily="34" charset="0"/>
              </a:rPr>
              <a:t>Requirements</a:t>
            </a:r>
            <a:endParaRPr lang="en-US" altLang="en-US" sz="2800" dirty="0">
              <a:latin typeface="Segoe UI" panose="020B0502040204020203" pitchFamily="34" charset="0"/>
              <a:cs typeface="Segoe UI" panose="020B0502040204020203" pitchFamily="34" charset="0"/>
            </a:endParaRPr>
          </a:p>
        </p:txBody>
      </p:sp>
      <p:sp>
        <p:nvSpPr>
          <p:cNvPr id="39939" name="Rectangle 3" descr="Rectangle: Click to edit Master text styles&#10;Second level&#10;Third level&#10;Fourth level&#10;Fifth level">
            <a:extLst>
              <a:ext uri="{FF2B5EF4-FFF2-40B4-BE49-F238E27FC236}">
                <a16:creationId xmlns:a16="http://schemas.microsoft.com/office/drawing/2014/main" id="{E528D5B2-4D7D-4A2D-A186-84F53EAA1F80}"/>
              </a:ext>
            </a:extLst>
          </p:cNvPr>
          <p:cNvSpPr>
            <a:spLocks noGrp="1"/>
          </p:cNvSpPr>
          <p:nvPr>
            <p:ph idx="1"/>
          </p:nvPr>
        </p:nvSpPr>
        <p:spPr>
          <a:xfrm>
            <a:off x="1576873" y="1894114"/>
            <a:ext cx="9947720" cy="4887686"/>
          </a:xfrm>
        </p:spPr>
        <p:txBody>
          <a:bodyPr>
            <a:normAutofit/>
          </a:bodyPr>
          <a:lstStyle/>
          <a:p>
            <a:pPr>
              <a:spcBef>
                <a:spcPts val="1200"/>
              </a:spcBef>
            </a:pPr>
            <a:r>
              <a:rPr lang="en-US" altLang="en-US" sz="3600" dirty="0">
                <a:latin typeface="Segoe UI" panose="020B0502040204020203" pitchFamily="34" charset="0"/>
                <a:cs typeface="Segoe UI" panose="020B0502040204020203" pitchFamily="34" charset="0"/>
              </a:rPr>
              <a:t>Accredited Oklahoma degree-granting institutions of higher education</a:t>
            </a:r>
          </a:p>
          <a:p>
            <a:pPr>
              <a:spcBef>
                <a:spcPts val="1200"/>
              </a:spcBef>
            </a:pPr>
            <a:r>
              <a:rPr lang="en-US" altLang="en-US" sz="3600" dirty="0">
                <a:latin typeface="Segoe UI" panose="020B0502040204020203" pitchFamily="34" charset="0"/>
                <a:cs typeface="Segoe UI" panose="020B0502040204020203" pitchFamily="34" charset="0"/>
              </a:rPr>
              <a:t>Must serve only Oklahoma students, rising 8</a:t>
            </a:r>
            <a:r>
              <a:rPr lang="en-US" altLang="en-US" sz="3600" baseline="30000" dirty="0">
                <a:latin typeface="Segoe UI" panose="020B0502040204020203" pitchFamily="34" charset="0"/>
                <a:cs typeface="Segoe UI" panose="020B0502040204020203" pitchFamily="34" charset="0"/>
              </a:rPr>
              <a:t>th</a:t>
            </a:r>
            <a:r>
              <a:rPr lang="en-US" altLang="en-US" sz="3600" dirty="0">
                <a:latin typeface="Segoe UI" panose="020B0502040204020203" pitchFamily="34" charset="0"/>
                <a:cs typeface="Segoe UI" panose="020B0502040204020203" pitchFamily="34" charset="0"/>
              </a:rPr>
              <a:t> -12</a:t>
            </a:r>
            <a:r>
              <a:rPr lang="en-US" altLang="en-US" sz="3600" baseline="30000" dirty="0">
                <a:latin typeface="Segoe UI" panose="020B0502040204020203" pitchFamily="34" charset="0"/>
                <a:cs typeface="Segoe UI" panose="020B0502040204020203" pitchFamily="34" charset="0"/>
              </a:rPr>
              <a:t>th</a:t>
            </a:r>
            <a:r>
              <a:rPr lang="en-US" altLang="en-US" sz="3600" dirty="0">
                <a:latin typeface="Segoe UI" panose="020B0502040204020203" pitchFamily="34" charset="0"/>
                <a:cs typeface="Segoe UI" panose="020B0502040204020203" pitchFamily="34" charset="0"/>
              </a:rPr>
              <a:t> grade; must be open to ALL students in these grades</a:t>
            </a:r>
          </a:p>
          <a:p>
            <a:pPr>
              <a:spcBef>
                <a:spcPts val="1200"/>
              </a:spcBef>
            </a:pPr>
            <a:r>
              <a:rPr lang="en-US" altLang="en-US" sz="3600" dirty="0">
                <a:latin typeface="Segoe UI" panose="020B0502040204020203" pitchFamily="34" charset="0"/>
                <a:cs typeface="Segoe UI" panose="020B0502040204020203" pitchFamily="34" charset="0"/>
              </a:rPr>
              <a:t>Maximum two week Academies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AA92CB0-969B-4F5E-979A-3B2299C9B8C2}"/>
              </a:ext>
            </a:extLst>
          </p:cNvPr>
          <p:cNvSpPr>
            <a:spLocks noGrp="1" noChangeArrowheads="1"/>
          </p:cNvSpPr>
          <p:nvPr>
            <p:ph type="title"/>
          </p:nvPr>
        </p:nvSpPr>
        <p:spPr>
          <a:xfrm>
            <a:off x="1810139" y="426430"/>
            <a:ext cx="9238859" cy="1478570"/>
          </a:xfrm>
        </p:spPr>
        <p:txBody>
          <a:bodyPr/>
          <a:lstStyle/>
          <a:p>
            <a:pPr>
              <a:defRPr/>
            </a:pPr>
            <a:r>
              <a:rPr lang="en-US" altLang="en-US" dirty="0">
                <a:solidFill>
                  <a:schemeClr val="tx1"/>
                </a:solidFill>
                <a:latin typeface="Segoe UI" panose="020B0502040204020203" pitchFamily="34" charset="0"/>
                <a:cs typeface="Segoe UI" panose="020B0502040204020203" pitchFamily="34" charset="0"/>
              </a:rPr>
              <a:t>General Guidelines</a:t>
            </a:r>
          </a:p>
        </p:txBody>
      </p:sp>
      <p:sp>
        <p:nvSpPr>
          <p:cNvPr id="19459" name="Rectangle 3" descr="Rectangle: Click to edit Master text styles&#10;Second level&#10;Third level&#10;Fourth level&#10;Fifth level">
            <a:extLst>
              <a:ext uri="{FF2B5EF4-FFF2-40B4-BE49-F238E27FC236}">
                <a16:creationId xmlns:a16="http://schemas.microsoft.com/office/drawing/2014/main" id="{09A27128-D64D-4A46-8A84-0EB52C7D2BA5}"/>
              </a:ext>
            </a:extLst>
          </p:cNvPr>
          <p:cNvSpPr>
            <a:spLocks noGrp="1" noChangeArrowheads="1"/>
          </p:cNvSpPr>
          <p:nvPr>
            <p:ph idx="1"/>
          </p:nvPr>
        </p:nvSpPr>
        <p:spPr>
          <a:xfrm>
            <a:off x="1810139" y="1665303"/>
            <a:ext cx="8878882" cy="4248150"/>
          </a:xfrm>
        </p:spPr>
        <p:txBody>
          <a:bodyPr rtlCol="0">
            <a:normAutofit lnSpcReduction="10000"/>
          </a:bodyPr>
          <a:lstStyle/>
          <a:p>
            <a:pPr marL="609600" indent="-609600">
              <a:defRPr/>
            </a:pPr>
            <a:r>
              <a:rPr lang="en-US" sz="3600" dirty="0">
                <a:latin typeface="Segoe UI" panose="020B0502040204020203" pitchFamily="34" charset="0"/>
                <a:cs typeface="Segoe UI" panose="020B0502040204020203" pitchFamily="34" charset="0"/>
              </a:rPr>
              <a:t>Not traditional classroom experience</a:t>
            </a:r>
          </a:p>
          <a:p>
            <a:pPr marL="609600" indent="-609600">
              <a:defRPr/>
            </a:pPr>
            <a:r>
              <a:rPr lang="en-US" sz="3600" dirty="0">
                <a:latin typeface="Segoe UI" panose="020B0502040204020203" pitchFamily="34" charset="0"/>
                <a:cs typeface="Segoe UI" panose="020B0502040204020203" pitchFamily="34" charset="0"/>
              </a:rPr>
              <a:t>Hands-on activities</a:t>
            </a:r>
          </a:p>
          <a:p>
            <a:pPr marL="609600" indent="-609600">
              <a:defRPr/>
            </a:pPr>
            <a:r>
              <a:rPr lang="en-US" sz="3600" dirty="0">
                <a:latin typeface="Segoe UI" panose="020B0502040204020203" pitchFamily="34" charset="0"/>
                <a:cs typeface="Segoe UI" panose="020B0502040204020203" pitchFamily="34" charset="0"/>
              </a:rPr>
              <a:t>Student exploration, experimentation, career motivation</a:t>
            </a:r>
          </a:p>
          <a:p>
            <a:pPr marL="609600" indent="-609600">
              <a:defRPr/>
            </a:pPr>
            <a:r>
              <a:rPr lang="en-US" sz="3600" dirty="0">
                <a:latin typeface="Segoe UI" panose="020B0502040204020203" pitchFamily="34" charset="0"/>
                <a:cs typeface="Segoe UI" panose="020B0502040204020203" pitchFamily="34" charset="0"/>
              </a:rPr>
              <a:t>MINIMUM or NO Lecture!</a:t>
            </a:r>
          </a:p>
          <a:p>
            <a:pPr marL="609600" indent="-609600">
              <a:defRPr/>
            </a:pPr>
            <a:r>
              <a:rPr lang="en-US" altLang="en-US" sz="3600" u="sng" dirty="0">
                <a:latin typeface="Segoe UI" panose="020B0502040204020203" pitchFamily="34" charset="0"/>
                <a:cs typeface="Segoe UI" panose="020B0502040204020203" pitchFamily="34" charset="0"/>
              </a:rPr>
              <a:t>NO funds</a:t>
            </a:r>
            <a:r>
              <a:rPr lang="en-US" altLang="en-US" sz="3600" dirty="0">
                <a:latin typeface="Segoe UI" panose="020B0502040204020203" pitchFamily="34" charset="0"/>
                <a:cs typeface="Segoe UI" panose="020B0502040204020203" pitchFamily="34" charset="0"/>
              </a:rPr>
              <a:t> from students/parents</a:t>
            </a:r>
          </a:p>
          <a:p>
            <a:pPr marL="609600" indent="-609600">
              <a:defRPr/>
            </a:pPr>
            <a:endParaRPr lang="en-US" sz="3600" dirty="0">
              <a:latin typeface="Segoe UI" panose="020B0502040204020203" pitchFamily="34" charset="0"/>
              <a:cs typeface="Segoe UI" panose="020B0502040204020203" pitchFamily="34" charset="0"/>
            </a:endParaRPr>
          </a:p>
          <a:p>
            <a:pPr marL="0" indent="0">
              <a:buNone/>
              <a:defRPr/>
            </a:pPr>
            <a:endParaRPr lang="en-US" sz="3600" b="1" dirty="0">
              <a:latin typeface="Arial" panose="020B0604020202020204" pitchFamily="34" charset="0"/>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2A27592-4F6F-4869-9644-9EFBA9BC9381}"/>
              </a:ext>
            </a:extLst>
          </p:cNvPr>
          <p:cNvSpPr>
            <a:spLocks noGrp="1" noChangeArrowheads="1"/>
          </p:cNvSpPr>
          <p:nvPr>
            <p:ph type="title"/>
          </p:nvPr>
        </p:nvSpPr>
        <p:spPr>
          <a:xfrm>
            <a:off x="1250301" y="241737"/>
            <a:ext cx="9854535" cy="1447800"/>
          </a:xfrm>
        </p:spPr>
        <p:txBody>
          <a:bodyPr/>
          <a:lstStyle/>
          <a:p>
            <a:pPr>
              <a:defRPr/>
            </a:pPr>
            <a:r>
              <a:rPr lang="en-US" altLang="en-US" dirty="0">
                <a:latin typeface="Segoe UI" panose="020B0502040204020203" pitchFamily="34" charset="0"/>
                <a:cs typeface="Segoe UI" panose="020B0502040204020203" pitchFamily="34" charset="0"/>
              </a:rPr>
              <a:t>Absolute Priorities</a:t>
            </a:r>
          </a:p>
        </p:txBody>
      </p:sp>
      <p:sp>
        <p:nvSpPr>
          <p:cNvPr id="29699" name="Rectangle 3" descr="Rectangle: Click to edit Master text styles&#10;Second level&#10;Third level&#10;Fourth level&#10;Fifth level">
            <a:extLst>
              <a:ext uri="{FF2B5EF4-FFF2-40B4-BE49-F238E27FC236}">
                <a16:creationId xmlns:a16="http://schemas.microsoft.com/office/drawing/2014/main" id="{9434D3BA-7717-4958-8FF6-5483CF539AE9}"/>
              </a:ext>
            </a:extLst>
          </p:cNvPr>
          <p:cNvSpPr>
            <a:spLocks noGrp="1"/>
          </p:cNvSpPr>
          <p:nvPr>
            <p:ph type="body" sz="half" idx="1"/>
          </p:nvPr>
        </p:nvSpPr>
        <p:spPr>
          <a:xfrm>
            <a:off x="982717" y="1689537"/>
            <a:ext cx="10904483" cy="5092263"/>
          </a:xfrm>
        </p:spPr>
        <p:txBody>
          <a:bodyPr/>
          <a:lstStyle/>
          <a:p>
            <a:pPr eaLnBrk="1" hangingPunct="1">
              <a:lnSpc>
                <a:spcPct val="130000"/>
              </a:lnSpc>
              <a:buFont typeface="Wingdings" panose="05000000000000000000" pitchFamily="2" charset="2"/>
              <a:buNone/>
            </a:pPr>
            <a:r>
              <a:rPr lang="en-US" altLang="en-US" sz="1800" dirty="0"/>
              <a:t>	</a:t>
            </a:r>
            <a:r>
              <a:rPr lang="en-US" altLang="en-US" sz="3600" dirty="0">
                <a:latin typeface="Segoe UI" panose="020B0502040204020203" pitchFamily="34" charset="0"/>
                <a:cs typeface="Segoe UI" panose="020B0502040204020203" pitchFamily="34" charset="0"/>
              </a:rPr>
              <a:t>Make success in college an </a:t>
            </a:r>
            <a:r>
              <a:rPr lang="en-US" altLang="en-US" sz="3600" u="sng" dirty="0">
                <a:latin typeface="Segoe UI" panose="020B0502040204020203" pitchFamily="34" charset="0"/>
                <a:cs typeface="Segoe UI" panose="020B0502040204020203" pitchFamily="34" charset="0"/>
              </a:rPr>
              <a:t>expected and logical outcome </a:t>
            </a:r>
            <a:r>
              <a:rPr lang="en-US" altLang="en-US" sz="3600" dirty="0">
                <a:latin typeface="Segoe UI" panose="020B0502040204020203" pitchFamily="34" charset="0"/>
                <a:cs typeface="Segoe UI" panose="020B0502040204020203" pitchFamily="34" charset="0"/>
              </a:rPr>
              <a:t>for ALL student participants with particular emphasis on those young people from subgroups most likely to be </a:t>
            </a:r>
            <a:r>
              <a:rPr lang="en-US" altLang="en-US" sz="3600" u="sng" dirty="0">
                <a:latin typeface="Segoe UI" panose="020B0502040204020203" pitchFamily="34" charset="0"/>
                <a:cs typeface="Segoe UI" panose="020B0502040204020203" pitchFamily="34" charset="0"/>
              </a:rPr>
              <a:t>underserved</a:t>
            </a:r>
            <a:r>
              <a:rPr lang="en-US" altLang="en-US" sz="3600" dirty="0">
                <a:latin typeface="Segoe UI" panose="020B0502040204020203" pitchFamily="34" charset="0"/>
                <a:cs typeface="Segoe UI" panose="020B0502040204020203" pitchFamily="34" charset="0"/>
              </a:rPr>
              <a:t> in the fields of mathematics, science, technology and engineering.</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92D3373-51BE-4F94-8F7E-7B4814BA8DD0}"/>
              </a:ext>
            </a:extLst>
          </p:cNvPr>
          <p:cNvSpPr>
            <a:spLocks noGrp="1" noChangeArrowheads="1"/>
          </p:cNvSpPr>
          <p:nvPr>
            <p:ph type="title"/>
          </p:nvPr>
        </p:nvSpPr>
        <p:spPr>
          <a:xfrm>
            <a:off x="1537248" y="335901"/>
            <a:ext cx="8029575" cy="1066800"/>
          </a:xfrm>
        </p:spPr>
        <p:txBody>
          <a:bodyPr>
            <a:normAutofit/>
          </a:bodyPr>
          <a:lstStyle/>
          <a:p>
            <a:pPr>
              <a:defRPr/>
            </a:pPr>
            <a:r>
              <a:rPr lang="en-US" altLang="en-US" dirty="0">
                <a:latin typeface="Segoe UI" panose="020B0502040204020203" pitchFamily="34" charset="0"/>
                <a:cs typeface="Segoe UI" panose="020B0502040204020203" pitchFamily="34" charset="0"/>
              </a:rPr>
              <a:t>Absolute Priorities continued</a:t>
            </a:r>
          </a:p>
        </p:txBody>
      </p:sp>
      <p:sp>
        <p:nvSpPr>
          <p:cNvPr id="27651" name="Rectangle 3" descr="Rectangle: Click to edit Master text styles&#10;Second level&#10;Third level&#10;Fourth level&#10;Fifth level">
            <a:extLst>
              <a:ext uri="{FF2B5EF4-FFF2-40B4-BE49-F238E27FC236}">
                <a16:creationId xmlns:a16="http://schemas.microsoft.com/office/drawing/2014/main" id="{DA77DEAC-E91F-46F8-A2DF-E25E74677DEE}"/>
              </a:ext>
            </a:extLst>
          </p:cNvPr>
          <p:cNvSpPr>
            <a:spLocks noGrp="1"/>
          </p:cNvSpPr>
          <p:nvPr>
            <p:ph idx="1"/>
          </p:nvPr>
        </p:nvSpPr>
        <p:spPr>
          <a:xfrm>
            <a:off x="849086" y="1576873"/>
            <a:ext cx="10739534" cy="4797652"/>
          </a:xfrm>
        </p:spPr>
        <p:txBody>
          <a:bodyPr>
            <a:normAutofit fontScale="47500" lnSpcReduction="20000"/>
          </a:bodyPr>
          <a:lstStyle/>
          <a:p>
            <a:pPr lvl="1" indent="0">
              <a:lnSpc>
                <a:spcPct val="90000"/>
              </a:lnSpc>
              <a:spcBef>
                <a:spcPts val="1200"/>
              </a:spcBef>
              <a:spcAft>
                <a:spcPts val="1200"/>
              </a:spcAft>
            </a:pPr>
            <a:r>
              <a:rPr lang="en-US" altLang="en-US" sz="5100" dirty="0">
                <a:latin typeface="Segoe UI" panose="020B0502040204020203" pitchFamily="34" charset="0"/>
                <a:cs typeface="Segoe UI" panose="020B0502040204020203" pitchFamily="34" charset="0"/>
              </a:rPr>
              <a:t>Provide stimulating learning opportunities</a:t>
            </a:r>
          </a:p>
          <a:p>
            <a:pPr lvl="1" indent="0" eaLnBrk="1" hangingPunct="1">
              <a:spcBef>
                <a:spcPts val="1200"/>
              </a:spcBef>
              <a:spcAft>
                <a:spcPts val="1200"/>
              </a:spcAft>
            </a:pPr>
            <a:r>
              <a:rPr lang="en-US" altLang="en-US" sz="5100" dirty="0">
                <a:latin typeface="Segoe UI" panose="020B0502040204020203" pitchFamily="34" charset="0"/>
                <a:cs typeface="Segoe UI" panose="020B0502040204020203" pitchFamily="34" charset="0"/>
              </a:rPr>
              <a:t>Combine learning and fun </a:t>
            </a:r>
          </a:p>
          <a:p>
            <a:pPr lvl="1" indent="0" eaLnBrk="1" hangingPunct="1">
              <a:spcBef>
                <a:spcPts val="1200"/>
              </a:spcBef>
              <a:spcAft>
                <a:spcPts val="1200"/>
              </a:spcAft>
            </a:pPr>
            <a:r>
              <a:rPr lang="en-US" altLang="en-US" sz="5100" dirty="0">
                <a:latin typeface="Segoe UI" panose="020B0502040204020203" pitchFamily="34" charset="0"/>
                <a:cs typeface="Segoe UI" panose="020B0502040204020203" pitchFamily="34" charset="0"/>
              </a:rPr>
              <a:t>Help develop early awareness about need to plan for college</a:t>
            </a:r>
          </a:p>
          <a:p>
            <a:pPr lvl="1" indent="0" eaLnBrk="1" hangingPunct="1">
              <a:spcBef>
                <a:spcPts val="1200"/>
              </a:spcBef>
              <a:spcAft>
                <a:spcPts val="1200"/>
              </a:spcAft>
            </a:pPr>
            <a:r>
              <a:rPr lang="en-US" altLang="en-US" sz="5100" dirty="0">
                <a:latin typeface="Segoe UI" panose="020B0502040204020203" pitchFamily="34" charset="0"/>
                <a:cs typeface="Segoe UI" panose="020B0502040204020203" pitchFamily="34" charset="0"/>
              </a:rPr>
              <a:t>Fully expose students to college campus experience</a:t>
            </a:r>
          </a:p>
          <a:p>
            <a:pPr lvl="1" indent="0" eaLnBrk="1" hangingPunct="1">
              <a:spcBef>
                <a:spcPts val="1200"/>
              </a:spcBef>
              <a:spcAft>
                <a:spcPts val="1200"/>
              </a:spcAft>
            </a:pPr>
            <a:r>
              <a:rPr lang="en-US" altLang="en-US" sz="5100" dirty="0">
                <a:latin typeface="Segoe UI" panose="020B0502040204020203" pitchFamily="34" charset="0"/>
                <a:cs typeface="Segoe UI" panose="020B0502040204020203" pitchFamily="34" charset="0"/>
              </a:rPr>
              <a:t>Build in young people a sense of accomplishment</a:t>
            </a:r>
          </a:p>
          <a:p>
            <a:pPr lvl="1" indent="0" eaLnBrk="1" hangingPunct="1">
              <a:spcBef>
                <a:spcPts val="1200"/>
              </a:spcBef>
              <a:spcAft>
                <a:spcPts val="1200"/>
              </a:spcAft>
            </a:pPr>
            <a:r>
              <a:rPr lang="en-US" altLang="en-US" sz="5100" dirty="0">
                <a:latin typeface="Segoe UI" panose="020B0502040204020203" pitchFamily="34" charset="0"/>
                <a:cs typeface="Segoe UI" panose="020B0502040204020203" pitchFamily="34" charset="0"/>
              </a:rPr>
              <a:t>Develop and promote career and educational aspirations</a:t>
            </a:r>
          </a:p>
          <a:p>
            <a:pPr lvl="1" indent="0" eaLnBrk="1" hangingPunct="1">
              <a:spcBef>
                <a:spcPts val="1200"/>
              </a:spcBef>
              <a:spcAft>
                <a:spcPts val="1200"/>
              </a:spcAft>
            </a:pPr>
            <a:r>
              <a:rPr lang="en-US" altLang="en-US" sz="5100" dirty="0">
                <a:latin typeface="Segoe UI" panose="020B0502040204020203" pitchFamily="34" charset="0"/>
                <a:cs typeface="Segoe UI" panose="020B0502040204020203" pitchFamily="34" charset="0"/>
              </a:rPr>
              <a:t>*Seek partnerships toward relevant work experiences for students</a:t>
            </a:r>
          </a:p>
          <a:p>
            <a:pPr lvl="1" eaLnBrk="1" hangingPunct="1">
              <a:lnSpc>
                <a:spcPct val="90000"/>
              </a:lnSpc>
              <a:spcBef>
                <a:spcPct val="45000"/>
              </a:spcBef>
            </a:pPr>
            <a:endParaRPr lang="en-US" altLang="en-US" sz="3000" dirty="0">
              <a:latin typeface="Arial" panose="020B0604020202020204" pitchFamily="34" charset="0"/>
              <a:cs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0D0B45E-AE9E-4E1B-B2F3-67ED06923061}"/>
              </a:ext>
            </a:extLst>
          </p:cNvPr>
          <p:cNvSpPr>
            <a:spLocks noGrp="1" noChangeArrowheads="1"/>
          </p:cNvSpPr>
          <p:nvPr>
            <p:ph type="title"/>
          </p:nvPr>
        </p:nvSpPr>
        <p:spPr>
          <a:xfrm>
            <a:off x="1965540" y="524069"/>
            <a:ext cx="8854751" cy="914400"/>
          </a:xfrm>
        </p:spPr>
        <p:txBody>
          <a:bodyPr>
            <a:normAutofit fontScale="90000"/>
          </a:bodyPr>
          <a:lstStyle/>
          <a:p>
            <a:pPr algn="ctr">
              <a:defRPr/>
            </a:pPr>
            <a:r>
              <a:rPr lang="en-US" altLang="en-US" dirty="0">
                <a:latin typeface="Segoe UI" panose="020B0502040204020203" pitchFamily="34" charset="0"/>
                <a:cs typeface="Segoe UI" panose="020B0502040204020203" pitchFamily="34" charset="0"/>
              </a:rPr>
              <a:t>We encourage you to actively recruit underserved students</a:t>
            </a:r>
          </a:p>
        </p:txBody>
      </p:sp>
      <p:sp>
        <p:nvSpPr>
          <p:cNvPr id="34819" name="Rectangle 3" descr="Rectangle: Click to edit Master text styles&#10;Second level&#10;Third level&#10;Fourth level&#10;Fifth level">
            <a:extLst>
              <a:ext uri="{FF2B5EF4-FFF2-40B4-BE49-F238E27FC236}">
                <a16:creationId xmlns:a16="http://schemas.microsoft.com/office/drawing/2014/main" id="{94B3D328-2224-4515-AF71-6A971E60DBC5}"/>
              </a:ext>
            </a:extLst>
          </p:cNvPr>
          <p:cNvSpPr>
            <a:spLocks noGrp="1"/>
          </p:cNvSpPr>
          <p:nvPr>
            <p:ph idx="1"/>
          </p:nvPr>
        </p:nvSpPr>
        <p:spPr>
          <a:xfrm>
            <a:off x="1048407" y="1685731"/>
            <a:ext cx="10689019" cy="4648200"/>
          </a:xfrm>
        </p:spPr>
        <p:txBody>
          <a:bodyPr>
            <a:normAutofit fontScale="62500" lnSpcReduction="20000"/>
          </a:bodyPr>
          <a:lstStyle/>
          <a:p>
            <a:pPr eaLnBrk="1" hangingPunct="1">
              <a:spcBef>
                <a:spcPct val="40000"/>
              </a:spcBef>
            </a:pPr>
            <a:r>
              <a:rPr lang="en-US" altLang="en-US" sz="4000" dirty="0">
                <a:latin typeface="Arial" panose="020B0604020202020204" pitchFamily="34" charset="0"/>
                <a:cs typeface="Arial" panose="020B0604020202020204" pitchFamily="34" charset="0"/>
              </a:rPr>
              <a:t>Reach out to schools, tribes, community centers, counselors, science/math teachers, churches, other civic/community organizations that serve the students that are most likely to be underserved in the STEM fields. The TRIO programs on your campuses are an excellent place to start </a:t>
            </a:r>
            <a:endParaRPr lang="en-US" altLang="en-US" sz="4800" dirty="0">
              <a:latin typeface="Arial" panose="020B0604020202020204" pitchFamily="34" charset="0"/>
              <a:cs typeface="Arial" panose="020B0604020202020204" pitchFamily="34" charset="0"/>
            </a:endParaRPr>
          </a:p>
          <a:p>
            <a:pPr>
              <a:spcBef>
                <a:spcPct val="40000"/>
              </a:spcBef>
            </a:pPr>
            <a:r>
              <a:rPr lang="en-US" altLang="en-US" sz="4000" dirty="0">
                <a:latin typeface="Arial" panose="020B0604020202020204" pitchFamily="34" charset="0"/>
                <a:cs typeface="Arial" panose="020B0604020202020204" pitchFamily="34" charset="0"/>
              </a:rPr>
              <a:t>To the extent that you can, be intentional to create a student group that is diverse in education, family education, SES, ethnicity, geography, etc. as you choose your students</a:t>
            </a:r>
          </a:p>
          <a:p>
            <a:pPr>
              <a:spcBef>
                <a:spcPct val="40000"/>
              </a:spcBef>
            </a:pPr>
            <a:r>
              <a:rPr lang="en-US" altLang="en-US" sz="4000" dirty="0">
                <a:latin typeface="Arial" panose="020B0604020202020204" pitchFamily="34" charset="0"/>
                <a:cs typeface="Arial" panose="020B0604020202020204" pitchFamily="34" charset="0"/>
              </a:rPr>
              <a:t>Recognize and accommodate </a:t>
            </a:r>
            <a:r>
              <a:rPr lang="en-US" altLang="en-US" sz="4000" u="sng" dirty="0">
                <a:latin typeface="Arial" panose="020B0604020202020204" pitchFamily="34" charset="0"/>
                <a:cs typeface="Arial" panose="020B0604020202020204" pitchFamily="34" charset="0"/>
              </a:rPr>
              <a:t>barriers</a:t>
            </a:r>
            <a:r>
              <a:rPr lang="en-US" altLang="en-US" sz="4000" dirty="0">
                <a:latin typeface="Arial" panose="020B0604020202020204" pitchFamily="34" charset="0"/>
                <a:cs typeface="Arial" panose="020B0604020202020204" pitchFamily="34" charset="0"/>
              </a:rPr>
              <a:t> related to underserved students</a:t>
            </a:r>
          </a:p>
          <a:p>
            <a:pPr eaLnBrk="1" hangingPunct="1">
              <a:spcBef>
                <a:spcPct val="40000"/>
              </a:spcBef>
            </a:pPr>
            <a:endParaRPr lang="en-US" altLang="en-US" sz="4000"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7803ACA-62A0-4AE8-A80D-468D809CC823}"/>
              </a:ext>
            </a:extLst>
          </p:cNvPr>
          <p:cNvSpPr>
            <a:spLocks noGrp="1" noChangeArrowheads="1"/>
          </p:cNvSpPr>
          <p:nvPr>
            <p:ph type="title"/>
          </p:nvPr>
        </p:nvSpPr>
        <p:spPr>
          <a:xfrm>
            <a:off x="645245" y="519905"/>
            <a:ext cx="11304841" cy="969963"/>
          </a:xfrm>
        </p:spPr>
        <p:txBody>
          <a:bodyPr>
            <a:normAutofit/>
          </a:bodyPr>
          <a:lstStyle/>
          <a:p>
            <a:pPr algn="ctr">
              <a:defRPr/>
            </a:pPr>
            <a:r>
              <a:rPr lang="en-US" altLang="en-US" b="1" dirty="0">
                <a:latin typeface="Segoe UI" panose="020B0502040204020203" pitchFamily="34" charset="0"/>
                <a:cs typeface="Segoe UI" panose="020B0502040204020203" pitchFamily="34" charset="0"/>
              </a:rPr>
              <a:t>STUDENT Application stumbling blocks</a:t>
            </a:r>
            <a:endParaRPr lang="en-US" altLang="en-US" dirty="0">
              <a:latin typeface="Segoe UI" panose="020B0502040204020203" pitchFamily="34" charset="0"/>
              <a:cs typeface="Segoe UI" panose="020B0502040204020203" pitchFamily="34" charset="0"/>
            </a:endParaRPr>
          </a:p>
        </p:txBody>
      </p:sp>
      <p:sp>
        <p:nvSpPr>
          <p:cNvPr id="35843" name="Rectangle 3" descr="Rectangle: Click to edit Master text styles&#10;Second level&#10;Third level&#10;Fourth level&#10;Fifth level">
            <a:extLst>
              <a:ext uri="{FF2B5EF4-FFF2-40B4-BE49-F238E27FC236}">
                <a16:creationId xmlns:a16="http://schemas.microsoft.com/office/drawing/2014/main" id="{B13AA549-DDF5-4CDC-B992-E90D49C2CF40}"/>
              </a:ext>
            </a:extLst>
          </p:cNvPr>
          <p:cNvSpPr>
            <a:spLocks noGrp="1"/>
          </p:cNvSpPr>
          <p:nvPr>
            <p:ph idx="1"/>
          </p:nvPr>
        </p:nvSpPr>
        <p:spPr>
          <a:xfrm>
            <a:off x="1142999" y="1743075"/>
            <a:ext cx="10106025" cy="4857750"/>
          </a:xfrm>
        </p:spPr>
        <p:txBody>
          <a:bodyPr>
            <a:normAutofit/>
          </a:bodyPr>
          <a:lstStyle/>
          <a:p>
            <a:pPr lvl="1">
              <a:spcBef>
                <a:spcPct val="40000"/>
              </a:spcBef>
            </a:pPr>
            <a:r>
              <a:rPr lang="en-US" altLang="en-US" sz="2400" dirty="0">
                <a:latin typeface="Segoe UI" panose="020B0502040204020203" pitchFamily="34" charset="0"/>
                <a:cs typeface="Segoe UI" panose="020B0502040204020203" pitchFamily="34" charset="0"/>
              </a:rPr>
              <a:t>Requiring a high GPA or high ACT score</a:t>
            </a:r>
          </a:p>
          <a:p>
            <a:pPr lvl="1" eaLnBrk="1" hangingPunct="1">
              <a:spcBef>
                <a:spcPct val="40000"/>
              </a:spcBef>
            </a:pPr>
            <a:r>
              <a:rPr lang="en-US" altLang="en-US" sz="2400" dirty="0">
                <a:latin typeface="Segoe UI" panose="020B0502040204020203" pitchFamily="34" charset="0"/>
                <a:cs typeface="Segoe UI" panose="020B0502040204020203" pitchFamily="34" charset="0"/>
              </a:rPr>
              <a:t>Having an extensive application process</a:t>
            </a:r>
          </a:p>
          <a:p>
            <a:pPr lvl="2">
              <a:spcBef>
                <a:spcPct val="40000"/>
              </a:spcBef>
            </a:pPr>
            <a:r>
              <a:rPr lang="en-US" altLang="en-US" sz="2400" dirty="0">
                <a:latin typeface="Segoe UI" panose="020B0502040204020203" pitchFamily="34" charset="0"/>
                <a:cs typeface="Segoe UI" panose="020B0502040204020203" pitchFamily="34" charset="0"/>
              </a:rPr>
              <a:t>Lengthy forms/lengthy essays</a:t>
            </a:r>
          </a:p>
          <a:p>
            <a:pPr lvl="2" eaLnBrk="1" hangingPunct="1">
              <a:spcBef>
                <a:spcPct val="40000"/>
              </a:spcBef>
            </a:pPr>
            <a:r>
              <a:rPr lang="en-US" altLang="en-US" sz="2400" dirty="0">
                <a:latin typeface="Segoe UI" panose="020B0502040204020203" pitchFamily="34" charset="0"/>
                <a:cs typeface="Segoe UI" panose="020B0502040204020203" pitchFamily="34" charset="0"/>
              </a:rPr>
              <a:t>Requiring letter of reference from principal</a:t>
            </a:r>
          </a:p>
          <a:p>
            <a:pPr lvl="2" eaLnBrk="1" hangingPunct="1">
              <a:spcBef>
                <a:spcPct val="40000"/>
              </a:spcBef>
            </a:pPr>
            <a:r>
              <a:rPr lang="en-US" altLang="en-US" sz="2400" dirty="0">
                <a:latin typeface="Segoe UI" panose="020B0502040204020203" pitchFamily="34" charset="0"/>
                <a:cs typeface="Segoe UI" panose="020B0502040204020203" pitchFamily="34" charset="0"/>
              </a:rPr>
              <a:t>Asking for ONLY school references</a:t>
            </a:r>
          </a:p>
          <a:p>
            <a:pPr lvl="2">
              <a:spcBef>
                <a:spcPct val="40000"/>
              </a:spcBef>
            </a:pPr>
            <a:r>
              <a:rPr lang="en-US" altLang="en-US" sz="2400" dirty="0">
                <a:latin typeface="Segoe UI" panose="020B0502040204020203" pitchFamily="34" charset="0"/>
                <a:cs typeface="Segoe UI" panose="020B0502040204020203" pitchFamily="34" charset="0"/>
              </a:rPr>
              <a:t>Requiring administrator’s signature</a:t>
            </a:r>
          </a:p>
          <a:p>
            <a:pPr marL="0" indent="0">
              <a:spcBef>
                <a:spcPct val="40000"/>
              </a:spcBef>
              <a:buNone/>
            </a:pPr>
            <a:r>
              <a:rPr lang="en-US" altLang="en-US" sz="3200" dirty="0">
                <a:latin typeface="Segoe UI" panose="020B0502040204020203" pitchFamily="34" charset="0"/>
                <a:cs typeface="Segoe UI" panose="020B0502040204020203" pitchFamily="34" charset="0"/>
              </a:rPr>
              <a:t>   Please ensure easy access to the application</a:t>
            </a:r>
          </a:p>
          <a:p>
            <a:pPr marL="0" indent="0">
              <a:spcBef>
                <a:spcPct val="40000"/>
              </a:spcBef>
              <a:buNone/>
            </a:pPr>
            <a:endParaRPr lang="en-US" altLang="en-US" sz="3000" dirty="0">
              <a:latin typeface="Segoe UI" panose="020B0502040204020203" pitchFamily="34" charset="0"/>
              <a:cs typeface="Segoe UI" panose="020B0502040204020203"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3681</TotalTime>
  <Words>1276</Words>
  <Application>Microsoft Office PowerPoint</Application>
  <PresentationFormat>Widescreen</PresentationFormat>
  <Paragraphs>131</Paragraphs>
  <Slides>21</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Segoe UI</vt:lpstr>
      <vt:lpstr>Trebuchet MS</vt:lpstr>
      <vt:lpstr>Tw Cen MT</vt:lpstr>
      <vt:lpstr>Wingdings</vt:lpstr>
      <vt:lpstr>Circuit</vt:lpstr>
      <vt:lpstr>PowerPoint Presentation</vt:lpstr>
      <vt:lpstr>Summer Academy Team</vt:lpstr>
      <vt:lpstr>PowerPoint Presentation</vt:lpstr>
      <vt:lpstr>Basic Requirements</vt:lpstr>
      <vt:lpstr>General Guidelines</vt:lpstr>
      <vt:lpstr>Absolute Priorities</vt:lpstr>
      <vt:lpstr>Absolute Priorities continued</vt:lpstr>
      <vt:lpstr>We encourage you to actively recruit underserved students</vt:lpstr>
      <vt:lpstr>STUDENT Application stumbling blocks</vt:lpstr>
      <vt:lpstr>Residential or commuter</vt:lpstr>
      <vt:lpstr>Honor Statement for Application Form</vt:lpstr>
      <vt:lpstr>TO Submit a proposal</vt:lpstr>
      <vt:lpstr>PowerPoint Presentation</vt:lpstr>
      <vt:lpstr>PowerPoint Presentation</vt:lpstr>
      <vt:lpstr>PowerPoint Presentation</vt:lpstr>
      <vt:lpstr>PowerPoint Presentation</vt:lpstr>
      <vt:lpstr>Some Changes in the FY23 RFP</vt:lpstr>
      <vt:lpstr>Funding</vt:lpstr>
      <vt:lpstr>For Awarded proposals</vt:lpstr>
      <vt:lpstr>Timeline RFP page 3</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Guidelines and Dates</dc:title>
  <dc:creator>Nelson, Lisa</dc:creator>
  <cp:lastModifiedBy>Long, Annette</cp:lastModifiedBy>
  <cp:revision>112</cp:revision>
  <cp:lastPrinted>2021-08-12T17:09:56Z</cp:lastPrinted>
  <dcterms:created xsi:type="dcterms:W3CDTF">2021-08-12T12:45:39Z</dcterms:created>
  <dcterms:modified xsi:type="dcterms:W3CDTF">2022-08-19T18:28:06Z</dcterms:modified>
</cp:coreProperties>
</file>