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1"/>
  </p:notesMasterIdLst>
  <p:handoutMasterIdLst>
    <p:handoutMasterId r:id="rId42"/>
  </p:handoutMasterIdLst>
  <p:sldIdLst>
    <p:sldId id="256" r:id="rId2"/>
    <p:sldId id="690" r:id="rId3"/>
    <p:sldId id="693" r:id="rId4"/>
    <p:sldId id="646" r:id="rId5"/>
    <p:sldId id="713" r:id="rId6"/>
    <p:sldId id="714" r:id="rId7"/>
    <p:sldId id="715" r:id="rId8"/>
    <p:sldId id="717" r:id="rId9"/>
    <p:sldId id="718" r:id="rId10"/>
    <p:sldId id="554" r:id="rId11"/>
    <p:sldId id="553" r:id="rId12"/>
    <p:sldId id="723" r:id="rId13"/>
    <p:sldId id="724" r:id="rId14"/>
    <p:sldId id="725" r:id="rId15"/>
    <p:sldId id="570" r:id="rId16"/>
    <p:sldId id="695" r:id="rId17"/>
    <p:sldId id="696" r:id="rId18"/>
    <p:sldId id="703" r:id="rId19"/>
    <p:sldId id="658" r:id="rId20"/>
    <p:sldId id="635" r:id="rId21"/>
    <p:sldId id="584" r:id="rId22"/>
    <p:sldId id="549" r:id="rId23"/>
    <p:sldId id="710" r:id="rId24"/>
    <p:sldId id="567" r:id="rId25"/>
    <p:sldId id="707" r:id="rId26"/>
    <p:sldId id="671" r:id="rId27"/>
    <p:sldId id="555" r:id="rId28"/>
    <p:sldId id="716" r:id="rId29"/>
    <p:sldId id="556" r:id="rId30"/>
    <p:sldId id="711" r:id="rId31"/>
    <p:sldId id="712" r:id="rId32"/>
    <p:sldId id="700" r:id="rId33"/>
    <p:sldId id="701" r:id="rId34"/>
    <p:sldId id="687" r:id="rId35"/>
    <p:sldId id="720" r:id="rId36"/>
    <p:sldId id="722" r:id="rId37"/>
    <p:sldId id="674" r:id="rId38"/>
    <p:sldId id="719" r:id="rId39"/>
    <p:sldId id="726" r:id="rId4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15" autoAdjust="0"/>
    <p:restoredTop sz="86443" autoAdjust="0"/>
  </p:normalViewPr>
  <p:slideViewPr>
    <p:cSldViewPr>
      <p:cViewPr varScale="1">
        <p:scale>
          <a:sx n="69" d="100"/>
          <a:sy n="69" d="100"/>
        </p:scale>
        <p:origin x="-92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380" y="-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 defTabSz="93326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 algn="r" defTabSz="93326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 defTabSz="93326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 algn="r" defTabSz="93326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D54A98E-B436-4A44-B9CF-5A67EA5AE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10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 defTabSz="93326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>
            <a:lvl1pPr algn="r" defTabSz="93326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 defTabSz="93326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5" tIns="46653" rIns="93305" bIns="46653" numCol="1" anchor="b" anchorCtr="0" compatLnSpc="1">
            <a:prstTxWarp prst="textNoShape">
              <a:avLst/>
            </a:prstTxWarp>
          </a:bodyPr>
          <a:lstStyle>
            <a:lvl1pPr algn="r" defTabSz="93326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9EEB26C-5390-4A39-BBAB-04C72643D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77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034A6A75-F050-46E9-A6EF-DA3A0526EF63}" type="slidenum">
              <a:rPr lang="en-US" smtClean="0"/>
              <a:pPr defTabSz="931863"/>
              <a:t>1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80CCD5D0-4445-4263-A1B3-078E8B67C374}" type="slidenum">
              <a:rPr lang="en-US" smtClean="0"/>
              <a:pPr defTabSz="931863"/>
              <a:t>10</a:t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896" tIns="45948" rIns="91896" bIns="459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3050BFD3-59D0-42FF-AE71-C336B1CC856E}" type="slidenum">
              <a:rPr lang="en-US" smtClean="0"/>
              <a:pPr defTabSz="931863"/>
              <a:t>11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4D1D9990-34EA-4203-AFD1-F4E22EDC5A1B}" type="slidenum">
              <a:rPr lang="en-US" smtClean="0"/>
              <a:pPr defTabSz="931863"/>
              <a:t>12</a:t>
            </a:fld>
            <a:endParaRPr lang="en-US" smtClean="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0A104000-0CA4-40C2-920D-59ADEAFE809C}" type="slidenum">
              <a:rPr lang="en-US" smtClean="0"/>
              <a:pPr defTabSz="931863"/>
              <a:t>13</a:t>
            </a:fld>
            <a:endParaRPr lang="en-US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ECB069D8-96B0-42C8-AFBA-8569BBD0A47E}" type="slidenum">
              <a:rPr lang="en-US" smtClean="0"/>
              <a:pPr defTabSz="931863"/>
              <a:t>14</a:t>
            </a:fld>
            <a:endParaRPr lang="en-US" smtClean="0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AF261463-9379-4626-B889-358D2FD8EACC}" type="slidenum">
              <a:rPr lang="en-US" smtClean="0"/>
              <a:pPr defTabSz="931863"/>
              <a:t>15</a:t>
            </a:fld>
            <a:endParaRPr lang="en-US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889693F-BC85-4AC8-AFC7-126A54C87B99}" type="slidenum">
              <a:rPr lang="en-US" smtClean="0"/>
              <a:pPr defTabSz="931863"/>
              <a:t>16</a:t>
            </a:fld>
            <a:endParaRPr lang="en-US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Results from 29,383 total 2013 ACT testers;</a:t>
            </a:r>
            <a:r>
              <a:rPr lang="en-US" baseline="0" dirty="0" smtClean="0"/>
              <a:t> 4,327 of 6,447 (67%) OKPromise 2013 graduates positively identified; 25,056 testers not </a:t>
            </a:r>
            <a:r>
              <a:rPr lang="en-US" dirty="0" smtClean="0"/>
              <a:t>identified as OKPromise; includes students with invalid HS codes which are not considered in the State Regents HS Indicators report. [Based on data available 12/2013.]  </a:t>
            </a:r>
            <a:r>
              <a:rPr lang="en-US" dirty="0" smtClean="0">
                <a:solidFill>
                  <a:srgbClr val="FF0000"/>
                </a:solidFill>
              </a:rPr>
              <a:t>[Check</a:t>
            </a:r>
            <a:r>
              <a:rPr lang="en-US" baseline="0" dirty="0" smtClean="0">
                <a:solidFill>
                  <a:srgbClr val="FF0000"/>
                </a:solidFill>
              </a:rPr>
              <a:t> with Randy on this information.]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C620EFEB-E8A6-4481-93B5-896073DD2582}" type="slidenum">
              <a:rPr lang="en-US" smtClean="0"/>
              <a:pPr defTabSz="931863"/>
              <a:t>20</a:t>
            </a:fld>
            <a:endParaRPr lang="en-US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908" tIns="45955" rIns="91908" bIns="45955"/>
          <a:lstStyle/>
          <a:p>
            <a:r>
              <a:rPr lang="en-US" smtClean="0"/>
              <a:t>Note:  The methodology for determining the OK HS Grads college-going rate changed with the 2008-09 school year.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90D4CFBA-5ED9-4EA7-BF20-EA3389469DF1}" type="slidenum">
              <a:rPr lang="en-US" smtClean="0"/>
              <a:pPr defTabSz="931863"/>
              <a:t>21</a:t>
            </a:fld>
            <a:endParaRPr lang="en-US" smtClean="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944D95D9-DBAC-4849-8C33-E3E2AF52565A}" type="slidenum">
              <a:rPr lang="en-US" smtClean="0"/>
              <a:pPr defTabSz="931863"/>
              <a:t>22</a:t>
            </a:fld>
            <a:endParaRPr lang="en-US" smtClean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solidFill>
            <a:srgbClr val="FFFFFF"/>
          </a:solidFill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317" tIns="46659" rIns="93317" bIns="466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2A8B25FA-D794-4B2D-9971-0584855038B6}" type="slidenum">
              <a:rPr lang="en-US" smtClean="0"/>
              <a:pPr defTabSz="931863"/>
              <a:t>2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AD70748-3CEC-4FC4-8AEF-6C1871F274E2}" type="slidenum">
              <a:rPr lang="en-US" smtClean="0"/>
              <a:pPr defTabSz="931863"/>
              <a:t>23</a:t>
            </a:fld>
            <a:endParaRPr lang="en-US" smtClean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1E065194-11D2-49A0-AC69-3FB034BACFF8}" type="slidenum">
              <a:rPr lang="en-US" smtClean="0"/>
              <a:pPr defTabSz="931863"/>
              <a:t>24</a:t>
            </a:fld>
            <a:endParaRPr lang="en-US" smtClean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9DB1BD90-5593-48A6-ADDB-629FADD5E084}" type="slidenum">
              <a:rPr lang="en-US" smtClean="0"/>
              <a:pPr defTabSz="931863"/>
              <a:t>25</a:t>
            </a:fld>
            <a:endParaRPr lang="en-US" smtClean="0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896" tIns="45948" rIns="91896" bIns="459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72609F8E-28A8-4EDE-994D-22E2D205F514}" type="slidenum">
              <a:rPr lang="en-US" smtClean="0"/>
              <a:pPr defTabSz="931863"/>
              <a:t>27</a:t>
            </a:fld>
            <a:endParaRPr lang="en-US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896" tIns="45948" rIns="91896" bIns="459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C326DD14-AA6E-4141-9514-3CB495C67AE0}" type="slidenum">
              <a:rPr lang="en-US" smtClean="0"/>
              <a:pPr defTabSz="931863"/>
              <a:t>28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96D86A25-4182-4203-893F-4C36E923088F}" type="slidenum">
              <a:rPr lang="en-US" smtClean="0"/>
              <a:pPr defTabSz="931863"/>
              <a:t>29</a:t>
            </a:fld>
            <a:endParaRPr lang="en-US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969" tIns="46485" rIns="92969" bIns="4648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4D1EE539-8B2F-4013-B671-53FC8E67AFB6}" type="slidenum">
              <a:rPr lang="en-US" smtClean="0"/>
              <a:pPr defTabSz="931863"/>
              <a:t>30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303244B7-66AB-43D4-8CD5-F17466051822}" type="slidenum">
              <a:rPr lang="en-US" smtClean="0"/>
              <a:pPr defTabSz="931863"/>
              <a:t>31</a:t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5FA85B53-2ABE-4354-9548-F6A13A89FB3B}" type="slidenum">
              <a:rPr lang="en-US" smtClean="0"/>
              <a:pPr defTabSz="931863"/>
              <a:t>32</a:t>
            </a:fld>
            <a:endParaRPr lang="en-US" smtClean="0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1B13A253-DCE2-423D-9D78-FA6A79538523}" type="slidenum">
              <a:rPr lang="en-US" smtClean="0"/>
              <a:pPr defTabSz="931863"/>
              <a:t>33</a:t>
            </a:fld>
            <a:endParaRPr lang="en-US" smtClean="0"/>
          </a:p>
        </p:txBody>
      </p:sp>
      <p:sp>
        <p:nvSpPr>
          <p:cNvPr id="239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9CC20F90-0270-4BAE-8362-8E20DEC6FCF3}" type="slidenum">
              <a:rPr lang="en-US" smtClean="0"/>
              <a:pPr defTabSz="931863"/>
              <a:t>3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317" tIns="46659" rIns="93317" bIns="466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EFB405C-621E-424B-801F-8E9D6515878B}" type="slidenum">
              <a:rPr lang="en-US" smtClean="0"/>
              <a:pPr defTabSz="931863"/>
              <a:t>34</a:t>
            </a:fld>
            <a:endParaRPr lang="en-US" smtClean="0"/>
          </a:p>
        </p:txBody>
      </p:sp>
      <p:sp>
        <p:nvSpPr>
          <p:cNvPr id="217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40317DB1-B7AE-4CF8-8614-80E6F728EAB4}" type="slidenum">
              <a:rPr lang="en-US" smtClean="0"/>
              <a:pPr defTabSz="931863"/>
              <a:t>35</a:t>
            </a:fld>
            <a:endParaRPr lang="en-US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A796A03B-3FC1-43B7-B526-4D1809B55E6F}" type="slidenum">
              <a:rPr lang="en-US" smtClean="0"/>
              <a:pPr defTabSz="931863"/>
              <a:t>36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EFB405C-621E-424B-801F-8E9D6515878B}" type="slidenum">
              <a:rPr lang="en-US" smtClean="0"/>
              <a:pPr defTabSz="931863"/>
              <a:t>37</a:t>
            </a:fld>
            <a:endParaRPr lang="en-US" smtClean="0"/>
          </a:p>
        </p:txBody>
      </p:sp>
      <p:sp>
        <p:nvSpPr>
          <p:cNvPr id="217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0D0279D1-937F-4570-A38E-566B924DDCC2}" type="slidenum">
              <a:rPr lang="en-US" smtClean="0"/>
              <a:pPr defTabSz="931863"/>
              <a:t>38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741DA2A0-394E-4A4E-B646-9FB8263C209F}" type="slidenum">
              <a:rPr lang="en-US" smtClean="0"/>
              <a:pPr defTabSz="931863"/>
              <a:t>4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4550" cy="3490913"/>
          </a:xfrm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317" tIns="46659" rIns="93317" bIns="46659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EFB405C-621E-424B-801F-8E9D6515878B}" type="slidenum">
              <a:rPr lang="en-US" smtClean="0"/>
              <a:pPr defTabSz="931863"/>
              <a:t>5</a:t>
            </a:fld>
            <a:endParaRPr lang="en-US" smtClean="0"/>
          </a:p>
        </p:txBody>
      </p:sp>
      <p:sp>
        <p:nvSpPr>
          <p:cNvPr id="217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6EFB405C-621E-424B-801F-8E9D6515878B}" type="slidenum">
              <a:rPr lang="en-US" smtClean="0"/>
              <a:pPr defTabSz="931863"/>
              <a:t>6</a:t>
            </a:fld>
            <a:endParaRPr lang="en-US" smtClean="0"/>
          </a:p>
        </p:txBody>
      </p:sp>
      <p:sp>
        <p:nvSpPr>
          <p:cNvPr id="217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742AE59F-EC0A-4F3E-96C9-1F1C03D6325D}" type="slidenum">
              <a:rPr lang="en-US" smtClean="0"/>
              <a:pPr defTabSz="931863"/>
              <a:t>7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2A8B25FA-D794-4B2D-9971-0584855038B6}" type="slidenum">
              <a:rPr lang="en-US" smtClean="0"/>
              <a:pPr defTabSz="931863"/>
              <a:t>8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2A8B25FA-D794-4B2D-9971-0584855038B6}" type="slidenum">
              <a:rPr lang="en-US" smtClean="0"/>
              <a:pPr defTabSz="931863"/>
              <a:t>9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91" descr="OK_RegentHighEdu_4c_ve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495800"/>
            <a:ext cx="26971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9" descr="C:\Documents and Settings\calexander\Desktop\OKPromise_logo_horizontal.T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83693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086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87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172200"/>
            <a:ext cx="2895600" cy="457200"/>
          </a:xfrm>
        </p:spPr>
        <p:txBody>
          <a:bodyPr/>
          <a:lstStyle>
            <a:lvl1pPr algn="ctr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08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D48D2EF-EF8A-46AE-A9CA-122D17180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EEDA7-4B4C-4E08-B862-40CDA3486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7175" y="1066800"/>
            <a:ext cx="1947863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066800"/>
            <a:ext cx="5692775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77EA1-C794-4BEB-A55A-23666806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79303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62000" y="22860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C9B84-E997-4D3B-8890-440142044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79303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22860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936D3-A09C-435C-A06F-1DD24AE23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658B6-D561-4679-B7E5-3A1D0E43C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399DA-F4C1-4C00-963E-52AAF10DA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47B18-523F-4117-B5C0-A46D51F0B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1B388-0B43-4C08-B2EA-9601D030B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E8CD6-414B-4B1C-A1F2-698C78D50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AE3FF-65FA-445C-9F8C-C8D0164CA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EF032-1BF4-4F66-81C8-EC2E7EFD0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55027-2F4D-468A-B7EC-1CCD44E50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ChangeArrowheads="1"/>
          </p:cNvSpPr>
          <p:nvPr/>
        </p:nvSpPr>
        <p:spPr bwMode="gray">
          <a:xfrm>
            <a:off x="231775" y="8826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0668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86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0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0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3810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rgbClr val="000099"/>
                </a:solidFill>
                <a:latin typeface="Franklin Gothic Medium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0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DCFE91-0FFA-461E-AA16-460221E29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1688" name="Picture 9" descr="C:\Documents and Settings\calexander\Desktop\OKPromise_logo_horizontal.T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8194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15" r:id="rId1"/>
    <p:sldLayoutId id="2147484703" r:id="rId2"/>
    <p:sldLayoutId id="2147484704" r:id="rId3"/>
    <p:sldLayoutId id="2147484705" r:id="rId4"/>
    <p:sldLayoutId id="2147484706" r:id="rId5"/>
    <p:sldLayoutId id="2147484707" r:id="rId6"/>
    <p:sldLayoutId id="2147484708" r:id="rId7"/>
    <p:sldLayoutId id="2147484709" r:id="rId8"/>
    <p:sldLayoutId id="2147484710" r:id="rId9"/>
    <p:sldLayoutId id="2147484711" r:id="rId10"/>
    <p:sldLayoutId id="2147484712" r:id="rId11"/>
    <p:sldLayoutId id="2147484713" r:id="rId12"/>
    <p:sldLayoutId id="214748471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Excel_97-2003_Worksheet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Excel_97-2003_Worksheet9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Excel_97-2003_Worksheet10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Excel_97-2003_Worksheet11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5.emf"/><Relationship Id="rId4" Type="http://schemas.openxmlformats.org/officeDocument/2006/relationships/oleObject" Target="../embeddings/Microsoft_Excel_97-2003_Worksheet12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6.emf"/><Relationship Id="rId4" Type="http://schemas.openxmlformats.org/officeDocument/2006/relationships/oleObject" Target="../embeddings/Microsoft_Excel_97-2003_Worksheet13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Excel_97-2003_Worksheet14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6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0.emf"/><Relationship Id="rId4" Type="http://schemas.openxmlformats.org/officeDocument/2006/relationships/oleObject" Target="../embeddings/Microsoft_Excel_97-2003_Worksheet17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Excel_97-2003_Worksheet18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2.emf"/><Relationship Id="rId4" Type="http://schemas.openxmlformats.org/officeDocument/2006/relationships/oleObject" Target="../embeddings/Microsoft_Excel_97-2003_Worksheet19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3.emf"/><Relationship Id="rId4" Type="http://schemas.openxmlformats.org/officeDocument/2006/relationships/oleObject" Target="../embeddings/Microsoft_Excel_97-2003_Worksheet20.xls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4.emf"/><Relationship Id="rId4" Type="http://schemas.openxmlformats.org/officeDocument/2006/relationships/oleObject" Target="../embeddings/Microsoft_Excel_97-2003_Worksheet21.xls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5.emf"/><Relationship Id="rId4" Type="http://schemas.openxmlformats.org/officeDocument/2006/relationships/oleObject" Target="../embeddings/Microsoft_Excel_97-2003_Worksheet22.xls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6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7.emf"/><Relationship Id="rId4" Type="http://schemas.openxmlformats.org/officeDocument/2006/relationships/oleObject" Target="../embeddings/Microsoft_Excel_97-2003_Worksheet24.xls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8.emf"/><Relationship Id="rId4" Type="http://schemas.openxmlformats.org/officeDocument/2006/relationships/oleObject" Target="../embeddings/Microsoft_Excel_97-2003_Worksheet25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2.xls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9.emf"/><Relationship Id="rId4" Type="http://schemas.openxmlformats.org/officeDocument/2006/relationships/oleObject" Target="../embeddings/Microsoft_Excel_97-2003_Worksheet26.xls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30.emf"/><Relationship Id="rId4" Type="http://schemas.openxmlformats.org/officeDocument/2006/relationships/oleObject" Target="../embeddings/Microsoft_Excel_97-2003_Worksheet27.xls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32.emf"/><Relationship Id="rId4" Type="http://schemas.openxmlformats.org/officeDocument/2006/relationships/oleObject" Target="../embeddings/Microsoft_Excel_97-2003_Worksheet28.xls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3.emf"/><Relationship Id="rId4" Type="http://schemas.openxmlformats.org/officeDocument/2006/relationships/oleObject" Target="../embeddings/Microsoft_Excel_97-2003_Worksheet29.xls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hyperlink" Target="http://newsok.com/gallery/articleid/3916411/1/pictures/2299134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3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4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5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Excel_97-2003_Worksheet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4572000"/>
            <a:ext cx="4953000" cy="16795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000" b="1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</a:rPr>
              <a:t>Oklahoma State Regents Meeting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</a:rPr>
              <a:t>January 30, 2014</a:t>
            </a:r>
          </a:p>
        </p:txBody>
      </p:sp>
      <p:sp>
        <p:nvSpPr>
          <p:cNvPr id="73731" name="Rectangle 6"/>
          <p:cNvSpPr>
            <a:spLocks noChangeArrowheads="1"/>
          </p:cNvSpPr>
          <p:nvPr/>
        </p:nvSpPr>
        <p:spPr bwMode="auto">
          <a:xfrm>
            <a:off x="1276350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228600"/>
            <a:ext cx="5638800" cy="12954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High School Requirement Completion Rates</a:t>
            </a:r>
          </a:p>
        </p:txBody>
      </p:sp>
      <p:graphicFrame>
        <p:nvGraphicFramePr>
          <p:cNvPr id="14338" name="Object 3" descr="High School Requirement Completion Rates&#10;As of 12/18/13&#10;&#10;2002 - 67.2%&#10;2003 - 71.7%&#10;2004 - 70.3%&#10;2005 - 69.2%&#10;2006 - 69.4%&#10;2007 - 66.4%&#10;2008 - 66.7%&#10;2009 - 65.4%&#10;2010 - 65.7%&#10;2011 - 64.8%&#10;2012 - 64.5%&#10;2013 - 64.8%" title="High School Requirement Completion Rate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24329410"/>
              </p:ext>
            </p:extLst>
          </p:nvPr>
        </p:nvGraphicFramePr>
        <p:xfrm>
          <a:off x="693738" y="2476500"/>
          <a:ext cx="8083550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8" name="Worksheet" r:id="rId4" imgW="8191420" imgH="3981357" progId="Excel.Sheet.8">
                  <p:embed/>
                </p:oleObj>
              </mc:Choice>
              <mc:Fallback>
                <p:oleObj name="Worksheet" r:id="rId4" imgW="8191420" imgH="3981357" progId="Excel.Sheet.8">
                  <p:embed/>
                  <p:pic>
                    <p:nvPicPr>
                      <p:cNvPr id="0" name="Picture 44" descr="High School Requirement Completion Rates&#10;As of 12/20/12&#10;&#10;2002 - 67.2%&#10;2003 - 71.7%&#10;2004 - 70.3%&#10;2005 - 69.2%&#10;2006 - 69.4%&#10;2007 - 66.4%&#10;2008 - 66.7%&#10;2009 - 65.4%&#10;2010 - 65.7%&#10;2011 - 64.7%&#10;2012 - 64.1%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2476500"/>
                        <a:ext cx="8083550" cy="3929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914400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$32,000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495800" y="2057400"/>
            <a:ext cx="990600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$50,000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657600" y="6324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As of </a:t>
            </a:r>
            <a:r>
              <a:rPr lang="en-US" sz="1800" dirty="0" smtClean="0"/>
              <a:t>12-18-13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676400"/>
            <a:ext cx="7772400" cy="701675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High School Students Completing OKPromise Requirements</a:t>
            </a:r>
            <a:br>
              <a:rPr lang="en-US" sz="3600" dirty="0" smtClean="0"/>
            </a:br>
            <a:r>
              <a:rPr lang="en-US" sz="1800" dirty="0" smtClean="0"/>
              <a:t>(by Grad Year)</a:t>
            </a:r>
            <a:endParaRPr lang="en-US" sz="3200" dirty="0" smtClean="0"/>
          </a:p>
        </p:txBody>
      </p:sp>
      <p:graphicFrame>
        <p:nvGraphicFramePr>
          <p:cNvPr id="1536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27708397"/>
              </p:ext>
            </p:extLst>
          </p:nvPr>
        </p:nvGraphicFramePr>
        <p:xfrm>
          <a:off x="700088" y="1895475"/>
          <a:ext cx="7667625" cy="481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0" name="Worksheet" r:id="rId4" imgW="7988371" imgH="5016590" progId="Excel.Sheet.8">
                  <p:embed/>
                </p:oleObj>
              </mc:Choice>
              <mc:Fallback>
                <p:oleObj name="Worksheet" r:id="rId4" imgW="7988371" imgH="5016590" progId="Excel.Sheet.8">
                  <p:embed/>
                  <p:pic>
                    <p:nvPicPr>
                      <p:cNvPr id="0" name="Picture 4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1895475"/>
                        <a:ext cx="7667625" cy="481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905000" y="3870036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$32,000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505200" y="2514600"/>
            <a:ext cx="8382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$50,000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371600" y="41910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$24,000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429000" y="64008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As of </a:t>
            </a:r>
            <a:r>
              <a:rPr lang="en-US" sz="2000" dirty="0" smtClean="0"/>
              <a:t>1-2-14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93038" cy="6858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Ethnicity – 2013 HS Completers</a:t>
            </a:r>
          </a:p>
        </p:txBody>
      </p:sp>
      <p:graphicFrame>
        <p:nvGraphicFramePr>
          <p:cNvPr id="41986" name="Object 3" descr="White - OKPromise 52%; All high school seniors 58%&#10;American Indian - OKPromise 13%; All high schoo7 seniors 17%&#10;African American - OKPromise 10%; All high school seniors 10%&#10;Hispanic - OKPromise 10%; All high school seniors 10%&#10;Asian - OKPromise 4%; All high school seniors 2%&#10;Two or more races - OKPromise 4%; All high school seniors 4%&#10;Not Reported - OKPromise 7%; All high school seniors 0%&#10;" title="Ethnicity - 2013 HS Completer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327801427"/>
              </p:ext>
            </p:extLst>
          </p:nvPr>
        </p:nvGraphicFramePr>
        <p:xfrm>
          <a:off x="819150" y="1828800"/>
          <a:ext cx="7580313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2742" name="Worksheet" r:id="rId4" imgW="7305575" imgH="4553043" progId="Excel.Sheet.8">
                  <p:embed/>
                </p:oleObj>
              </mc:Choice>
              <mc:Fallback>
                <p:oleObj name="Worksheet" r:id="rId4" imgW="7305575" imgH="4553043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828800"/>
                        <a:ext cx="7580313" cy="4724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722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7953375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Gender Trends</a:t>
            </a:r>
            <a:br>
              <a:rPr lang="en-US" sz="3200" dirty="0" smtClean="0"/>
            </a:br>
            <a:r>
              <a:rPr lang="en-US" sz="3200" dirty="0" smtClean="0"/>
              <a:t>OKPromise High School Grads, 2003-2013</a:t>
            </a:r>
          </a:p>
        </p:txBody>
      </p:sp>
      <p:graphicFrame>
        <p:nvGraphicFramePr>
          <p:cNvPr id="44034" name="Object 3" descr="2003 - Female 61%; Male 39%&#10;2004 - Female 60%; Male 40%&#10;2005 - Female 60%; Male 40%&#10;2006 - Female 61%; Male 39%&#10;2007 - Female 61%; Male 39%&#10;2008 - Female 60%; Male 40%&#10;2009 - Female 60%; Male 40%&#10;2010 - Female 60%; Male 40%&#10;2011 - Female 60%; Male 40%&#10;2012 - Female 58%; Male 42%&#10;2013 - Female 60%; Male 40%&#10;&#10;All Oklahoma high school seniors remains fairly consistent at 50% female and 50% male" title="Gender Trends OKPromise High School Grads, 2003-201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76703302"/>
              </p:ext>
            </p:extLst>
          </p:nvPr>
        </p:nvGraphicFramePr>
        <p:xfrm>
          <a:off x="361950" y="2303463"/>
          <a:ext cx="8383588" cy="392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766" name="Worksheet" r:id="rId4" imgW="8544025" imgH="4000549" progId="Excel.Sheet.8">
                  <p:embed/>
                </p:oleObj>
              </mc:Choice>
              <mc:Fallback>
                <p:oleObj name="Worksheet" r:id="rId4" imgW="8544025" imgH="4000549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2303463"/>
                        <a:ext cx="8383588" cy="3925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1524000" y="3886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600200" y="2362200"/>
            <a:ext cx="4953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OK H.S. Seniors: </a:t>
            </a:r>
            <a:r>
              <a:rPr lang="en-US" sz="2000" dirty="0" smtClean="0">
                <a:latin typeface="Arial" charset="0"/>
              </a:rPr>
              <a:t>50% </a:t>
            </a:r>
            <a:r>
              <a:rPr lang="en-US" sz="2000" dirty="0">
                <a:latin typeface="Arial" charset="0"/>
              </a:rPr>
              <a:t>Female, </a:t>
            </a:r>
            <a:r>
              <a:rPr lang="en-US" sz="2000" dirty="0" smtClean="0">
                <a:latin typeface="Arial" charset="0"/>
              </a:rPr>
              <a:t>50% </a:t>
            </a:r>
            <a:r>
              <a:rPr lang="en-US" sz="2000" dirty="0">
                <a:latin typeface="Arial" charset="0"/>
              </a:rPr>
              <a:t>Male</a:t>
            </a: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2743200" y="2819400"/>
            <a:ext cx="46038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9" name="TextBox 7"/>
          <p:cNvSpPr txBox="1">
            <a:spLocks noChangeArrowheads="1"/>
          </p:cNvSpPr>
          <p:nvPr/>
        </p:nvSpPr>
        <p:spPr bwMode="auto">
          <a:xfrm>
            <a:off x="7467600" y="28194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Female</a:t>
            </a:r>
          </a:p>
        </p:txBody>
      </p:sp>
      <p:sp>
        <p:nvSpPr>
          <p:cNvPr id="44040" name="TextBox 8"/>
          <p:cNvSpPr txBox="1">
            <a:spLocks noChangeArrowheads="1"/>
          </p:cNvSpPr>
          <p:nvPr/>
        </p:nvSpPr>
        <p:spPr bwMode="auto">
          <a:xfrm>
            <a:off x="7620000" y="4572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Male</a:t>
            </a:r>
          </a:p>
        </p:txBody>
      </p:sp>
    </p:spTree>
    <p:extLst>
      <p:ext uri="{BB962C8B-B14F-4D97-AF65-F5344CB8AC3E}">
        <p14:creationId xmlns:p14="http://schemas.microsoft.com/office/powerpoint/2010/main" val="359754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382000" cy="9906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Geographic Distribution Trends </a:t>
            </a:r>
            <a:br>
              <a:rPr lang="en-US" sz="3200" dirty="0" smtClean="0"/>
            </a:br>
            <a:r>
              <a:rPr lang="en-US" sz="3200" dirty="0" smtClean="0"/>
              <a:t>OKPromise High School Grads, 2005-2013</a:t>
            </a:r>
          </a:p>
        </p:txBody>
      </p:sp>
      <p:graphicFrame>
        <p:nvGraphicFramePr>
          <p:cNvPr id="51202" name="Object 3" descr="by high school grad year&#10;&#10;2005 - Rural OKPromise 69%; Rural Oklahoma 54%; Urban Oklahoma 46%; Urban OKPromise 31%&#10;2006 - Rural OKPromise 66%; Rural Oklahoma 53%; Urban Oklahoma 47%; Urban OKPromise 34%&#10;2007 - Rural OKPromise 64%; Rural Oklahoma 53%; Urban Oklahoma 47%; Urban OKPromise 36%&#10;2008 - Rural OKPromise 63%; Rural Oklahoma 53%; Urban Oklahoma 47%; Urban OKPromise 37%&#10;2009 - Rural OKPromise 63%; Rural Oklahoma 54%; Urban Oklahoma 46%; Urban OKPromise 37%&#10;2010 - Rural OKPromise 60%; Rural Oklahoma 53%; Urban Oklahoma 47%; Urban OKPromise 40%&#10;2011 - Rural OKPromise 59%; Rural Oklahoma 53%; Urban Oklahoma 47%; Urban OKPromise 41%&#10;2012 - Rural OKPromise 58%; Rural Oklahoma 52%; Urban Oklahoma 48%; Urban OKPromise 42%&#10;2013 - Rural OKPromise 57%; Rural Oklahoma 52%; Urban Oklahoma 48%; Urban OKPromise 43%&#10;&#10;&#10;&quot;Urban&quot; is defined as the five most populous counties -- Oklahoma, Tulsa, Cleveland, Canadian, and Comanche." title="Geographic Distribution Trends OKPromise High School Grads, 2005-201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81555547"/>
              </p:ext>
            </p:extLst>
          </p:nvPr>
        </p:nvGraphicFramePr>
        <p:xfrm>
          <a:off x="684213" y="2105025"/>
          <a:ext cx="7888287" cy="382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790" name="Worksheet" r:id="rId4" imgW="8305960" imgH="4029181" progId="Excel.Sheet.8">
                  <p:embed/>
                </p:oleObj>
              </mc:Choice>
              <mc:Fallback>
                <p:oleObj name="Worksheet" r:id="rId4" imgW="8305960" imgH="4029181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105025"/>
                        <a:ext cx="7888287" cy="382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09600" y="6172200"/>
            <a:ext cx="822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“Urban” is defined as the 5 most populous counties – Oklahoma, Tulsa, Cleveland Canadian, and Comanche.</a:t>
            </a:r>
          </a:p>
        </p:txBody>
      </p:sp>
    </p:spTree>
    <p:extLst>
      <p:ext uri="{BB962C8B-B14F-4D97-AF65-F5344CB8AC3E}">
        <p14:creationId xmlns:p14="http://schemas.microsoft.com/office/powerpoint/2010/main" val="296836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93038" cy="838200"/>
          </a:xfrm>
        </p:spPr>
        <p:txBody>
          <a:bodyPr/>
          <a:lstStyle/>
          <a:p>
            <a:pPr algn="ctr" eaLnBrk="1" hangingPunct="1"/>
            <a:r>
              <a:rPr lang="en-US" sz="4800" smtClean="0"/>
              <a:t>High School GPA’s</a:t>
            </a:r>
          </a:p>
        </p:txBody>
      </p:sp>
      <p:graphicFrame>
        <p:nvGraphicFramePr>
          <p:cNvPr id="17410" name="Object 3" descr="2003 - OKPromise Overall GPA 3.49; OKPromise Core GPA 3.37; All Oklahoma seniors 3.00&#10;2004 - OKPromise Overall GPA 3.47; OKPromise Core GPA 3.34; All Oklahoma seniors 3.00&#10;2005 - OKPromise Overall GPA 3.46; OKPromise Core GPA 3.33; All Oklahoma seniors 3.00&#10;2006 - OKPromise Overall GPA 3.45; OKPromise Core GPA 3.34; All Oklahoma seniors 3.00&#10;2007 - OKPromise Overall GPA 3.42; OKPromise Core GPA 3.30; All Oklahoma seniors 3.00&#10;2008 - OKPromise Overall GPA 3.40; OKPromise Core GPA 3.31; All Oklahoma seniors 3.00&#10;2009 - OKPromise Overall GPA 3.39; OKPromise Core GPA 3.28; All Oklahoma seniors 3.00&#10;2010 - OKPromise Overall GPA 3.39; OKPromise Core GPA 3.27; All Oklahoma seniors 3.00&#10;2011 - OKPromise Overall GPA 3.37; OKPromise Core GPA 3.26; All Oklahoma seniors 3.01&#10;2012 - OKPromise Overall GPA 3.38; OKPromise Core GPA 3.28; All Oklahoma seniors 3.02&#10;2013 - OKPromise Overall GPA 3.40; OKPromise Core GPA 3.30; All Oklahoma seniors N/A&#10;&#10;&#10;" title="High School GPA'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73967900"/>
              </p:ext>
            </p:extLst>
          </p:nvPr>
        </p:nvGraphicFramePr>
        <p:xfrm>
          <a:off x="1076325" y="2228850"/>
          <a:ext cx="7294563" cy="377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1" name="Worksheet" r:id="rId4" imgW="7867690" imgH="4067251" progId="Excel.Sheet.8">
                  <p:embed/>
                </p:oleObj>
              </mc:Choice>
              <mc:Fallback>
                <p:oleObj name="Worksheet" r:id="rId4" imgW="7867690" imgH="4067251" progId="Excel.Sheet.8">
                  <p:embed/>
                  <p:pic>
                    <p:nvPicPr>
                      <p:cNvPr id="0" name="Picture 44" descr="2002 - OKPromise Overall GPA 3.49; OKPromise Core GPA 3.38; All Oklahoma seniors 3.00&#10;2003 - OKPromise Overall GPA 3.49; OKPromise Core GPA 3.37; All Oklahoma seniors 3.00&#10;2004 - OKPromise Overall GPA 3.47; OKPromise Core GPA 3.34; All Oklahoma seniors 3.00&#10;2005 - OKPromise Overall GPA 3.46; OKPromise Core GPA 3.33; All Oklahoma seniors 3.00&#10;2006 - OKPromise Overall GPA 3.45; OKPromise Core GPA 3.34; All Oklahoma seniors 3.00&#10;2007 - OKPromise Overall GPA 3.42; OKPromise Core GPA 3.30; All Oklahoma seniors 3.00&#10;2008 - OKPromise Overall GPA 3.40; OKPromise Core GPA 3.31; All Oklahoma seniors 3.00&#10;2009 - OKPromise Overall GPA 3.39; OKPromise Core GPA 3.28; All Oklahoma seniors 3.00&#10;2010 - OKPromise Overall GPA 3.39; OKPromise Core GPA 3.27; All Oklahoma seniors 3.00&#10;2011 - OKPromise Overall GPA 3.37; OKPromise Core GPA 3.26; All Oklahoma seniors 3.01&#10;2012 - OKPromise Overall GPA 3.38; OKPromise Core GPA 3.28; All Oklahoma seniors N/A&#10;&#10;&#10;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325" y="2228850"/>
                        <a:ext cx="7294563" cy="377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81800" y="2514600"/>
            <a:ext cx="1447800" cy="369332"/>
          </a:xfrm>
          <a:prstGeom prst="rect">
            <a:avLst/>
          </a:prstGeom>
          <a:ln w="63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/>
              <a:t>Overall GPA</a:t>
            </a:r>
            <a:endParaRPr lang="en-US" sz="18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6172200" y="2699266"/>
            <a:ext cx="609600" cy="3487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905000" y="3886200"/>
            <a:ext cx="1143000" cy="369332"/>
          </a:xfrm>
          <a:prstGeom prst="rect">
            <a:avLst/>
          </a:prstGeom>
          <a:ln w="63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/>
              <a:t>Core GPA</a:t>
            </a:r>
            <a:endParaRPr lang="en-US" sz="18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3048000" y="3962400"/>
            <a:ext cx="609600" cy="1084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93038" cy="762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2013 ACT Composite Scores</a:t>
            </a:r>
          </a:p>
        </p:txBody>
      </p:sp>
      <p:graphicFrame>
        <p:nvGraphicFramePr>
          <p:cNvPr id="26626" name="Object 3" descr="OKPromise - 21.0&#10;Non-OKPromise - 21.0" title="2013 ACT Composite Score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0121033"/>
              </p:ext>
            </p:extLst>
          </p:nvPr>
        </p:nvGraphicFramePr>
        <p:xfrm>
          <a:off x="903288" y="2343150"/>
          <a:ext cx="7488237" cy="399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302" name="Worksheet" r:id="rId4" imgW="7264415" imgH="3879895" progId="Excel.Sheet.8">
                  <p:embed/>
                </p:oleObj>
              </mc:Choice>
              <mc:Fallback>
                <p:oleObj name="Worksheet" r:id="rId4" imgW="7264415" imgH="3879895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2343150"/>
                        <a:ext cx="7488237" cy="399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931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93038" cy="762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2013 ACT Testers By Income*</a:t>
            </a:r>
          </a:p>
        </p:txBody>
      </p:sp>
      <p:graphicFrame>
        <p:nvGraphicFramePr>
          <p:cNvPr id="27650" name="Object 3" descr="(*Self-reported on ACT test application)&#10;&#10;Under $50,000 - OKPromise 74%; Non-OKPromise 33%&#10;Over $50,000 - OKPromise 16%; Non-OKPromise 46%&#10;Not Reported - OKPromise 10%; Non-OKPromise 21%" title="2013 ACT Testers By Income*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36566786"/>
              </p:ext>
            </p:extLst>
          </p:nvPr>
        </p:nvGraphicFramePr>
        <p:xfrm>
          <a:off x="890588" y="1935163"/>
          <a:ext cx="7616825" cy="395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25" name="Worksheet" r:id="rId3" imgW="7877315" imgH="4086129" progId="Excel.Sheet.8">
                  <p:embed/>
                </p:oleObj>
              </mc:Choice>
              <mc:Fallback>
                <p:oleObj name="Worksheet" r:id="rId3" imgW="7877315" imgH="4086129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1935163"/>
                        <a:ext cx="7616825" cy="3951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1676400" y="6019800"/>
            <a:ext cx="5562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*Self-reported on ACT test application</a:t>
            </a:r>
          </a:p>
        </p:txBody>
      </p:sp>
    </p:spTree>
    <p:extLst>
      <p:ext uri="{BB962C8B-B14F-4D97-AF65-F5344CB8AC3E}">
        <p14:creationId xmlns:p14="http://schemas.microsoft.com/office/powerpoint/2010/main" val="32829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066800"/>
            <a:ext cx="8839200" cy="762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2013 Average ACT Scores By Income*</a:t>
            </a:r>
          </a:p>
        </p:txBody>
      </p:sp>
      <p:graphicFrame>
        <p:nvGraphicFramePr>
          <p:cNvPr id="28674" name="Object 3" descr="*Self-reported on ACT test application&#10;&#10;Under $50,000 - OKPromise 21.0; Non-OKPromise 19.3&#10;Over $50,000 - OKPromise 21.8; Non-OKPromise 22.8&#10;Not Reported - OKPromise 20.0; Non-OKPromise 21.1" title="2013 Average ACT Scores By Income*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321944166"/>
              </p:ext>
            </p:extLst>
          </p:nvPr>
        </p:nvGraphicFramePr>
        <p:xfrm>
          <a:off x="842963" y="1944688"/>
          <a:ext cx="7659687" cy="393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431" name="Worksheet" r:id="rId3" imgW="7791330" imgH="4000549" progId="Excel.Sheet.8">
                  <p:embed/>
                </p:oleObj>
              </mc:Choice>
              <mc:Fallback>
                <p:oleObj name="Worksheet" r:id="rId3" imgW="7791330" imgH="4000549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944688"/>
                        <a:ext cx="7659687" cy="3932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828800" y="6019800"/>
            <a:ext cx="5791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*Self-reported on ACT test application</a:t>
            </a:r>
          </a:p>
        </p:txBody>
      </p:sp>
    </p:spTree>
    <p:extLst>
      <p:ext uri="{BB962C8B-B14F-4D97-AF65-F5344CB8AC3E}">
        <p14:creationId xmlns:p14="http://schemas.microsoft.com/office/powerpoint/2010/main" val="25231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371600"/>
            <a:ext cx="7793038" cy="68580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2013 Average ACT Scores By Income</a:t>
            </a:r>
          </a:p>
        </p:txBody>
      </p:sp>
      <p:graphicFrame>
        <p:nvGraphicFramePr>
          <p:cNvPr id="72089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95044884"/>
              </p:ext>
            </p:extLst>
          </p:nvPr>
        </p:nvGraphicFramePr>
        <p:xfrm>
          <a:off x="609600" y="2590800"/>
          <a:ext cx="7924800" cy="3255264"/>
        </p:xfrm>
        <a:graphic>
          <a:graphicData uri="http://schemas.openxmlformats.org/drawingml/2006/table">
            <a:tbl>
              <a:tblPr/>
              <a:tblGrid>
                <a:gridCol w="1447800"/>
                <a:gridCol w="1371600"/>
                <a:gridCol w="1219200"/>
                <a:gridCol w="1219200"/>
                <a:gridCol w="1219200"/>
                <a:gridCol w="14478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Reported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Non-OKP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# Testers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OKP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# Testers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Non-OKP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OKP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Score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Difference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$0-24k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$24-36k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$36-50k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$50-60k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$60-80k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$80-100k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Reported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65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098"/>
          <p:cNvSpPr>
            <a:spLocks noGrp="1" noChangeArrowheads="1"/>
          </p:cNvSpPr>
          <p:nvPr>
            <p:ph type="title"/>
          </p:nvPr>
        </p:nvSpPr>
        <p:spPr>
          <a:xfrm>
            <a:off x="762000" y="1143000"/>
            <a:ext cx="7793038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Adults with Bachelor’s Degree or Higher (2012)</a:t>
            </a:r>
          </a:p>
        </p:txBody>
      </p:sp>
      <p:graphicFrame>
        <p:nvGraphicFramePr>
          <p:cNvPr id="4098" name="Object 4099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276717911"/>
              </p:ext>
            </p:extLst>
          </p:nvPr>
        </p:nvGraphicFramePr>
        <p:xfrm>
          <a:off x="836613" y="2413000"/>
          <a:ext cx="7621587" cy="385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183" name="Worksheet" r:id="rId4" imgW="7988371" imgH="4044905" progId="Excel.Sheet.8">
                  <p:embed/>
                </p:oleObj>
              </mc:Choice>
              <mc:Fallback>
                <p:oleObj name="Worksheet" r:id="rId4" imgW="7988371" imgH="4044905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413000"/>
                        <a:ext cx="7621587" cy="385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4100"/>
          <p:cNvSpPr txBox="1">
            <a:spLocks noChangeArrowheads="1"/>
          </p:cNvSpPr>
          <p:nvPr/>
        </p:nvSpPr>
        <p:spPr bwMode="auto">
          <a:xfrm>
            <a:off x="762000" y="6324600"/>
            <a:ext cx="746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Source: U.S. Census Bureau, </a:t>
            </a:r>
            <a:r>
              <a:rPr lang="en-US" sz="1400" dirty="0" smtClean="0"/>
              <a:t>2012 </a:t>
            </a:r>
            <a:r>
              <a:rPr lang="en-US" sz="1400" dirty="0"/>
              <a:t>American Community Survey.  </a:t>
            </a:r>
            <a:r>
              <a:rPr lang="en-US" sz="1400" dirty="0" smtClean="0"/>
              <a:t>82% </a:t>
            </a:r>
            <a:r>
              <a:rPr lang="en-US" sz="1400" dirty="0"/>
              <a:t>of national average. </a:t>
            </a:r>
          </a:p>
        </p:txBody>
      </p:sp>
    </p:spTree>
    <p:extLst>
      <p:ext uri="{BB962C8B-B14F-4D97-AF65-F5344CB8AC3E}">
        <p14:creationId xmlns:p14="http://schemas.microsoft.com/office/powerpoint/2010/main" val="382941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/>
              <a:t>College-Going Rates Compared </a:t>
            </a:r>
            <a:br>
              <a:rPr lang="en-US" sz="3600" smtClean="0"/>
            </a:br>
            <a:r>
              <a:rPr lang="en-US" sz="3600" smtClean="0"/>
              <a:t>to All Oklahoma HS Graduates</a:t>
            </a:r>
          </a:p>
        </p:txBody>
      </p:sp>
      <p:graphicFrame>
        <p:nvGraphicFramePr>
          <p:cNvPr id="30722" name="Object 3" descr="by high school graduation year&#10;&#10;2003 - OKPromise Completers 81%; Oklahoma High School Grads 58%&#10;2004 - OKPromise Completers 82%; Oklahoma High School Grads 59%&#10;2005 - OKPromise Completers 82%; Oklahoma High School Grads 58%&#10;2006 - OKPromise Completers 82%; Oklahoma High School Grads 57%&#10;2007 - OKPromise Completers 81%; Oklahoma High School Grads 58%&#10;2008 - OKPromise Completers 81%; Oklahoma High School Grads 52%&#10;2009 - OKPromise Completers 82%; Oklahoma High School Grads 51%&#10;2010 - OKPromise Completers 81%; Oklahoma High School Grads 55%&#10;2011 - OKPromise Completers 80%; Oklahoma High School Grads 53%&#10;2012 - OKPromise Completers 80%; Oklahoma High School Grads N/A&#10;&#10;&#10;" title="College-Going Rates Compared to All Oklahoma HS Graduate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76410545"/>
              </p:ext>
            </p:extLst>
          </p:nvPr>
        </p:nvGraphicFramePr>
        <p:xfrm>
          <a:off x="846138" y="2286000"/>
          <a:ext cx="7464425" cy="393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0" name="Worksheet" r:id="rId4" imgW="7334130" imgH="3867145" progId="Excel.Sheet.8">
                  <p:embed/>
                </p:oleObj>
              </mc:Choice>
              <mc:Fallback>
                <p:oleObj name="Worksheet" r:id="rId4" imgW="7334130" imgH="3867145" progId="Excel.Sheet.8">
                  <p:embed/>
                  <p:pic>
                    <p:nvPicPr>
                      <p:cNvPr id="0" name="Picture 44" descr="College-Going Rates Compared to All Oklahoma High School Graduates&#10;by high school graduation year&#10;&#10;2001 - OKPromise Completers 76%; Oklahoma High School Grads 58%&#10;2002 - OKPromise Completers 79%; Oklahoma High School Grads 56%&#10;2003 - OKPromise Completers 81%; Oklahoma High School Grads 58%&#10;2004 - OKPromise Completers 82%; Oklahoma High School Grads 59%&#10;2005 - OKPromise Completers 82%; Oklahoma High School Grads 58%&#10;2006 - OKPromise Completers 82%; Oklahoma High School Grads 57%&#10;2007 - OKPromise Completers 81%; Oklahoma High School Grads 58%&#10;2008 - OKPromise Completers 81%; Oklahoma High School Grads 52%&#10;2009 - OKPromise Completers 82%; Oklahoma High School Grads 51%&#10;2010 - OKPromise Completers 81%; Oklahoma High School Grads 55%&#10;2011 - OKPromise Completers 80%; Oklahoma High School Grads N/A&#10;&#10;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2286000"/>
                        <a:ext cx="7464425" cy="393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793038" cy="762000"/>
          </a:xfrm>
        </p:spPr>
        <p:txBody>
          <a:bodyPr/>
          <a:lstStyle/>
          <a:p>
            <a:pPr algn="ctr" eaLnBrk="1" hangingPunct="1"/>
            <a:r>
              <a:rPr lang="en-US" smtClean="0"/>
              <a:t>College Remediation Rates</a:t>
            </a:r>
          </a:p>
        </p:txBody>
      </p:sp>
      <p:graphicFrame>
        <p:nvGraphicFramePr>
          <p:cNvPr id="31746" name="Object 3" descr="(by high school graduation year)&#10;&#10;2004 - OKPromise 32.3%; Oklahoma HS Grads 36.1%&#10;2005 - OKPromise 31.8%; Oklahoma HS Grads 36.7%&#10;2006 - OKPromise 29.8%; Oklahoma HS Grads 35.0%&#10;2007 - OKPromise 32.2%; Oklahoma HS Grads 36.9%&#10;2008 - OKPromise 31.9%; Oklahoma HS Grads 38.3%&#10;2009 - OKPromise 35.0%; Oklahoma HS Grads 40.8%&#10;2010 - OKPromise 31.7%; Oklahoma HS Grads 38.0%&#10;2011 - OKPromise 35.0%; Oklahoma HS Grads 42.5%&#10;2012 - OKPromise 32.2%; Oklahoma HS Grads &#10;&#10;&#10;" title="College Remediation Rate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31549033"/>
              </p:ext>
            </p:extLst>
          </p:nvPr>
        </p:nvGraphicFramePr>
        <p:xfrm>
          <a:off x="855663" y="2093913"/>
          <a:ext cx="7535862" cy="379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3" name="Worksheet" r:id="rId4" imgW="7934425" imgH="4000549" progId="Excel.Sheet.8">
                  <p:embed/>
                </p:oleObj>
              </mc:Choice>
              <mc:Fallback>
                <p:oleObj name="Worksheet" r:id="rId4" imgW="7934425" imgH="4000549" progId="Excel.Sheet.8">
                  <p:embed/>
                  <p:pic>
                    <p:nvPicPr>
                      <p:cNvPr id="0" name="Picture 43" descr="(by high school graduation year)&#10;&#10;2003 - OKPromise 30.4%; Oklahoma HS Grads 35.0%&#10;2004 - OKPromise 32.3%; Oklahoma HS Grads 36.1%&#10;2005 - OKPromise 31.8%; Oklahoma HS Grads 36.7%&#10;2006 - OKPromise 29.8%; Oklahoma HS Grads 35.0%&#10;2007 - OKPromise 32.2%; Oklahoma HS Grads 36.9%&#10;2008 - OKPromise 31.9%; Oklahoma HS Grads 38.3%&#10;2009 - OKPromise 35.0%; Oklahoma HS Grads 40.8%&#10;2010 - OKPromise 31.7%; Oklahoma HS Grads 38.0%&#10;2011 - OKPromise 35.0%; Oklahoma HS Grads 42.5%&#10;&#10;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2093913"/>
                        <a:ext cx="7535862" cy="3798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93038" cy="6858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Full-Time College Enrollment</a:t>
            </a:r>
          </a:p>
        </p:txBody>
      </p:sp>
      <p:graphicFrame>
        <p:nvGraphicFramePr>
          <p:cNvPr id="32770" name="Object 1027" descr="&#10;2010-11 - OKPromise 89%; Non-OKPromise 78%&#10;2011-12 - OKPromise 90%; Non-OKPromise 79%&#10;2012-13 - OKPromise 90%; Non-OKPromise 75%&#10;&#10;First-time entering students enrolled in 12 hours or more per fall or spring semester" title="Full-Time College Enrollment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93148696"/>
              </p:ext>
            </p:extLst>
          </p:nvPr>
        </p:nvGraphicFramePr>
        <p:xfrm>
          <a:off x="1022350" y="1879600"/>
          <a:ext cx="7402513" cy="401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8" name="Worksheet" r:id="rId4" imgW="7343755" imgH="3981357" progId="Excel.Sheet.8">
                  <p:embed/>
                </p:oleObj>
              </mc:Choice>
              <mc:Fallback>
                <p:oleObj name="Worksheet" r:id="rId4" imgW="7343755" imgH="3981357" progId="Excel.Sheet.8">
                  <p:embed/>
                  <p:pic>
                    <p:nvPicPr>
                      <p:cNvPr id="0" name="Picture 44" descr="Full-Time College Enrollment&#10;&#10;2009-10 - OKPromise 90%; Non-OKPromise 79%&#10;2010-11 - OKPromise 89%; Non-OKPromise 78%&#10;2011-12 - OKPromise 90%; Non-OKPromise 79%&#10;&#10;&#10;First-time entering students enrolled in 12 hours or more per fall or spring semester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1879600"/>
                        <a:ext cx="7402513" cy="401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Text Box 1028"/>
          <p:cNvSpPr txBox="1">
            <a:spLocks noChangeArrowheads="1"/>
          </p:cNvSpPr>
          <p:nvPr/>
        </p:nvSpPr>
        <p:spPr bwMode="auto">
          <a:xfrm>
            <a:off x="609600" y="5943600"/>
            <a:ext cx="7848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/>
              <a:t>First-time entering students enrolled in 12 hours or more per fall or spring semester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6096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College Freshman – GPA of at least 2.0</a:t>
            </a:r>
          </a:p>
        </p:txBody>
      </p:sp>
      <p:graphicFrame>
        <p:nvGraphicFramePr>
          <p:cNvPr id="33794" name="Object 3" descr="&#10;2010 - OKPromise 84%; Non-OKPromise 81%&#10;2011 - OKPromise 85%; Non-OKPromise 84%&#10;2012 - OKPromise 87%; Non-OKPromise 85%&#10;&#10;&#10;Percentages calculated based on students with a GPA reported to UDS.&#10;" title="College Freshman - GPA of at least 2.0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568643432"/>
              </p:ext>
            </p:extLst>
          </p:nvPr>
        </p:nvGraphicFramePr>
        <p:xfrm>
          <a:off x="711200" y="1601788"/>
          <a:ext cx="7667625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575" name="Worksheet" r:id="rId4" imgW="7886620" imgH="4228972" progId="Excel.Sheet.8">
                  <p:embed/>
                </p:oleObj>
              </mc:Choice>
              <mc:Fallback>
                <p:oleObj name="Worksheet" r:id="rId4" imgW="7886620" imgH="4228972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1601788"/>
                        <a:ext cx="7667625" cy="411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762000" y="6096000"/>
            <a:ext cx="784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Percentages calculated based on students with GPA reported to UDS.</a:t>
            </a:r>
          </a:p>
        </p:txBody>
      </p:sp>
    </p:spTree>
    <p:extLst>
      <p:ext uri="{BB962C8B-B14F-4D97-AF65-F5344CB8AC3E}">
        <p14:creationId xmlns:p14="http://schemas.microsoft.com/office/powerpoint/2010/main" val="2968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smtClean="0"/>
              <a:t>College Freshman to Sophomore Persistence Rates</a:t>
            </a:r>
          </a:p>
        </p:txBody>
      </p:sp>
      <p:graphicFrame>
        <p:nvGraphicFramePr>
          <p:cNvPr id="35842" name="Object 3" descr="by high school graduation year&#10;&#10;2003 - OKPromise 86%; Non-OKPromise Students 77%&#10;2004 - OKPromise 85%; Non-OKPromise Students 76%&#10;2005 - OKPromise 83%; Non-OKPromise Students 74%&#10;2006 - OKPromise 83%; Non-OKPromise Students 72%&#10;2007 - OKPromise 83%; Non-OKPromise Students 70%&#10;2008 - OKPromise 83%; Non-OKPromise Students 71%&#10;2009 - OKPromise 84%; Non-OKPromise Students 68%&#10;2010 - OKPromise 84%; Non-OKPromise Students 71%&#10;2011 - OKPromise 80%; Non-OKPromise Students 70%&#10;" title="College Freshman to Sophomore Persistence Rate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61032309"/>
              </p:ext>
            </p:extLst>
          </p:nvPr>
        </p:nvGraphicFramePr>
        <p:xfrm>
          <a:off x="901700" y="2093913"/>
          <a:ext cx="7608888" cy="395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9" name="Worksheet" r:id="rId4" imgW="7972285" imgH="4143392" progId="Excel.Sheet.8">
                  <p:embed/>
                </p:oleObj>
              </mc:Choice>
              <mc:Fallback>
                <p:oleObj name="Worksheet" r:id="rId4" imgW="7972285" imgH="4143392" progId="Excel.Sheet.8">
                  <p:embed/>
                  <p:pic>
                    <p:nvPicPr>
                      <p:cNvPr id="0" name="Picture 43" descr="by high school graduation year&#10;&#10;2002 - OKPromise 87%; Non-OKPromise Students 78%&#10;2003 - OKPromise 86%; Non-OKPromise Students 77%&#10;2004 - OKPromise 85%; Non-OKPromise Students 76%&#10;2005 - OKPromise 83%; Non-OKPromise Students 74%&#10;2006 - OKPromise 83%; Non-OKPromise Students 72%&#10;2007 - OKPromise 83%; Non-OKPromise Students 70%&#10;2008 - OKPromise 83%; Non-OKPromise Students 71%&#10;2009 - OKPromise 84%; Non-OKPromise Students 68%&#10;2010 - OKPromise 84%; Non-OKPromise Students 71%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093913"/>
                        <a:ext cx="7608888" cy="3954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93038" cy="762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Degree Completion Rates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(Degrees earned through 2012-13)</a:t>
            </a:r>
          </a:p>
        </p:txBody>
      </p:sp>
      <p:graphicFrame>
        <p:nvGraphicFramePr>
          <p:cNvPr id="54274" name="Object 3" descr="(Degrees earned through 2012-13)&#10;&#10;5 Year rate (2008 Freshmen) - OKPromise 43.0%; Non-OKPromise students 31.2%&#10;6 Year rate (2007 Freshmen) - OKPromise 48.5%; Non-OKPromise students 37.5%&#10;7 Year rate (2006 Freshmen) - OKPromise 53.0%; Non-OKPromise students 40.7%&#10;8 Year rate (2005 Freshmen) - OKPromise 54.3%; Non-OKPromise students 45.7%&#10;9 Year rate (2004 Freshmen) - OKPromise 56.7%; Non-OKPromise students 45.4%" title="Degree Completion Rates 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1212441"/>
              </p:ext>
            </p:extLst>
          </p:nvPr>
        </p:nvGraphicFramePr>
        <p:xfrm>
          <a:off x="901700" y="2208213"/>
          <a:ext cx="7254875" cy="387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2522" name="Worksheet" r:id="rId4" imgW="7372310" imgH="3943286" progId="Excel.Sheet.8">
                  <p:embed/>
                </p:oleObj>
              </mc:Choice>
              <mc:Fallback>
                <p:oleObj name="Worksheet" r:id="rId4" imgW="7372310" imgH="3943286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208213"/>
                        <a:ext cx="7254875" cy="3879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46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93038" cy="114300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Employment of College Graduates </a:t>
            </a:r>
            <a:br>
              <a:rPr lang="en-US" sz="3600" dirty="0" smtClean="0"/>
            </a:br>
            <a:r>
              <a:rPr lang="en-US" sz="3600" dirty="0" smtClean="0"/>
              <a:t>in Oklahoma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(after 1 year, April 2010 – June 2011)</a:t>
            </a:r>
            <a:endParaRPr lang="en-US" dirty="0" smtClean="0"/>
          </a:p>
        </p:txBody>
      </p:sp>
      <p:graphicFrame>
        <p:nvGraphicFramePr>
          <p:cNvPr id="57346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898525" y="2389188"/>
          <a:ext cx="7497763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932" name="Worksheet" r:id="rId3" imgW="7677102" imgH="4000357" progId="Excel.Sheet.8">
                  <p:embed/>
                </p:oleObj>
              </mc:Choice>
              <mc:Fallback>
                <p:oleObj name="Worksheet" r:id="rId3" imgW="7677102" imgH="4000357" progId="Excel.Sheet.8">
                  <p:embed/>
                  <p:pic>
                    <p:nvPicPr>
                      <p:cNvPr id="0" name="Picture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2389188"/>
                        <a:ext cx="7497763" cy="3906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458200" cy="685800"/>
          </a:xfrm>
        </p:spPr>
        <p:txBody>
          <a:bodyPr/>
          <a:lstStyle/>
          <a:p>
            <a:pPr algn="ctr" eaLnBrk="1" hangingPunct="1"/>
            <a:r>
              <a:rPr lang="en-US" smtClean="0"/>
              <a:t>Scholarship Recipients</a:t>
            </a:r>
            <a:endParaRPr lang="en-US" sz="2400" smtClean="0"/>
          </a:p>
        </p:txBody>
      </p:sp>
      <p:graphicFrame>
        <p:nvGraphicFramePr>
          <p:cNvPr id="63490" name="Object 3" descr="by academic year&#10;&#10;Actual&#10;2003-04 - 5,889&#10;2004-05 - 9,155&#10;2005-06 - 12,101&#10;2006-07 - 14,670&#10;2007-08 - 16,928&#10;2008-09 - 18,303&#10;2009-10 - 19,431&#10;2010-11 - 20,084&#10;2011-12 - 20,035&#10;2012-13 - 19,619&#10;&#10;&#10;Projected  &#10;2013-14 - 18,900&#10;2014-15 - 18,300&#10;&#10;&#10;As of 1/2/13.  " title="Scholarship Recipient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11243146"/>
              </p:ext>
            </p:extLst>
          </p:nvPr>
        </p:nvGraphicFramePr>
        <p:xfrm>
          <a:off x="534988" y="1828800"/>
          <a:ext cx="7996237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9" name="Worksheet" r:id="rId4" imgW="8610760" imgH="4676694" progId="Excel.Sheet.8">
                  <p:embed/>
                </p:oleObj>
              </mc:Choice>
              <mc:Fallback>
                <p:oleObj name="Worksheet" r:id="rId4" imgW="8610760" imgH="4676694" progId="Excel.Sheet.8">
                  <p:embed/>
                  <p:pic>
                    <p:nvPicPr>
                      <p:cNvPr id="0" name="Picture 43" descr="by academic year&#10;&#10;Actual&#10;2003-04 - 5,889&#10;2004-05 - 9,155&#10;2005-06 - 12,101&#10;2006-07 - 14,670&#10;2007-08 - 16,929&#10;2008-09 - 18,303&#10;2009-10 - 19,431&#10;2010-11 - 20,081&#10;2011-12 - 20,029&#10;&#10;&#10;Projected  &#10;2012-13 - 19,650&#10;2013-14 - 19,300&#10;&#10;&#10;As of 1/2/13.  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1828800"/>
                        <a:ext cx="7996237" cy="4343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" y="6324600"/>
            <a:ext cx="807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As of </a:t>
            </a:r>
            <a:r>
              <a:rPr lang="en-US" sz="1400" dirty="0" smtClean="0"/>
              <a:t>9-24-13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93038" cy="1219200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Factors Impacting Future Enrollment and Cost of Oklahoma’s Promise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14600"/>
            <a:ext cx="7772400" cy="3886200"/>
          </a:xfrm>
        </p:spPr>
        <p:txBody>
          <a:bodyPr/>
          <a:lstStyle/>
          <a:p>
            <a:pPr eaLnBrk="1" hangingPunct="1"/>
            <a:r>
              <a:rPr lang="en-US" smtClean="0"/>
              <a:t>Shrinking pool of potential applicants ($50,000 limit unchanged since 2000)</a:t>
            </a:r>
          </a:p>
          <a:p>
            <a:pPr eaLnBrk="1" hangingPunct="1"/>
            <a:r>
              <a:rPr lang="en-US" smtClean="0"/>
              <a:t>New statutory 2</a:t>
            </a:r>
            <a:r>
              <a:rPr lang="en-US" baseline="30000" smtClean="0"/>
              <a:t>nd</a:t>
            </a:r>
            <a:r>
              <a:rPr lang="en-US" smtClean="0"/>
              <a:t> family income check for 2012 high school graduates</a:t>
            </a:r>
          </a:p>
          <a:p>
            <a:pPr eaLnBrk="1" hangingPunct="1"/>
            <a:r>
              <a:rPr lang="en-US" smtClean="0"/>
              <a:t>New statutory college GPA and “Satisfactory Academic Progress” requirements beginning in fall 2012</a:t>
            </a:r>
          </a:p>
        </p:txBody>
      </p:sp>
    </p:spTree>
    <p:extLst>
      <p:ext uri="{BB962C8B-B14F-4D97-AF65-F5344CB8AC3E}">
        <p14:creationId xmlns:p14="http://schemas.microsoft.com/office/powerpoint/2010/main" val="59485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14400"/>
            <a:ext cx="6629400" cy="10668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Scholarship Expenditures</a:t>
            </a:r>
            <a:br>
              <a:rPr lang="en-US" dirty="0" smtClean="0"/>
            </a:br>
            <a:r>
              <a:rPr lang="en-US" sz="2000" dirty="0" smtClean="0"/>
              <a:t>(In $ millions, by fiscal year)</a:t>
            </a:r>
          </a:p>
        </p:txBody>
      </p:sp>
      <p:graphicFrame>
        <p:nvGraphicFramePr>
          <p:cNvPr id="62466" name="Object 3" descr="(In $ millions, by fiscal year)&#10;&#10;Actual&#10;FY'04 - $10.4 million&#10;FY'05 - $17.8 million&#10;FY'06 - $25.9 million&#10;FY'07 - $33.8 million&#10;FY'08 - $43.0 million&#10;FY'09 - $50.9 million&#10;FY'10 - $53.2 million&#10;FY'11 - $57.2 million&#10;FY'12 - $59.5 million&#10;FY'13 - $60.7 million&#10;&#10;Projected&#10;FY'14 - $60.5 million&#10;FY'14 - $61.0 million&#10;&#10;As of 10/16/13" title="Scholarship Expenditures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501009555"/>
              </p:ext>
            </p:extLst>
          </p:nvPr>
        </p:nvGraphicFramePr>
        <p:xfrm>
          <a:off x="228600" y="2129724"/>
          <a:ext cx="8648700" cy="3988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4" name="Worksheet" r:id="rId4" imgW="7988371" imgH="3886200" progId="Excel.Sheet.8">
                  <p:embed/>
                </p:oleObj>
              </mc:Choice>
              <mc:Fallback>
                <p:oleObj name="Worksheet" r:id="rId4" imgW="7988371" imgH="3886200" progId="Excel.Sheet.8">
                  <p:embed/>
                  <p:pic>
                    <p:nvPicPr>
                      <p:cNvPr id="0" name="Picture 43" descr="(In $ millions, by fiscal year)&#10;&#10;Actual&#10;FY'04 - $10.4 million&#10;FY'05 - $17.8 million&#10;FY'06 - $25.9 million&#10;FY'07 - $33.8 million&#10;FY'08 - $43.0 million&#10;FY'09 - $50.9 million&#10;FY'10 - $53.2 million&#10;FY'11 - $57.2 million&#10;FY'12 - $59.5 million&#10;&#10;Projected&#10;FY'13 - $61.3 million&#10;FY'14 - $62.7 million&#10;&#10;As of 11/14/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29724"/>
                        <a:ext cx="8648700" cy="398850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8610600" y="259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04800" y="6340475"/>
            <a:ext cx="8458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As of </a:t>
            </a:r>
            <a:r>
              <a:rPr lang="en-US" sz="1400" dirty="0" smtClean="0"/>
              <a:t>10-16-13</a:t>
            </a:r>
            <a:endParaRPr lang="en-US" sz="1400" dirty="0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7467600" y="1981200"/>
            <a:ext cx="11430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Projected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733800" y="2514600"/>
            <a:ext cx="838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Actual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Bachelor Degree Attainment by Age 24, by Family Income, 2012</a:t>
            </a:r>
          </a:p>
        </p:txBody>
      </p:sp>
      <p:graphicFrame>
        <p:nvGraphicFramePr>
          <p:cNvPr id="7170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250323415"/>
              </p:ext>
            </p:extLst>
          </p:nvPr>
        </p:nvGraphicFramePr>
        <p:xfrm>
          <a:off x="985838" y="2587625"/>
          <a:ext cx="7159625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9242" name="Worksheet" r:id="rId4" imgW="7378771" imgH="3905295" progId="Excel.Sheet.8">
                  <p:embed/>
                </p:oleObj>
              </mc:Choice>
              <mc:Fallback>
                <p:oleObj name="Worksheet" r:id="rId4" imgW="7378771" imgH="3905295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587625"/>
                        <a:ext cx="7159625" cy="378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6553200"/>
            <a:ext cx="853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Source: Postsecondary Education OPPORTUNITY, Number </a:t>
            </a:r>
            <a:r>
              <a:rPr lang="en-US" sz="1400" dirty="0" smtClean="0"/>
              <a:t>256, October 2013, </a:t>
            </a:r>
            <a:r>
              <a:rPr lang="en-US" sz="1400" dirty="0"/>
              <a:t>www.postsecondary.org.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133600" y="4114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&lt;$</a:t>
            </a:r>
            <a:r>
              <a:rPr lang="en-US" sz="1800" dirty="0" smtClean="0"/>
              <a:t>34k</a:t>
            </a:r>
            <a:endParaRPr lang="en-US" sz="1800" dirty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657600" y="3657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$</a:t>
            </a:r>
            <a:r>
              <a:rPr lang="en-US" sz="1800" dirty="0" smtClean="0"/>
              <a:t>34-64k</a:t>
            </a:r>
            <a:endParaRPr lang="en-US" sz="18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34000" y="3124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$</a:t>
            </a:r>
            <a:r>
              <a:rPr lang="en-US" sz="1800" dirty="0" smtClean="0"/>
              <a:t>64-109k</a:t>
            </a:r>
            <a:endParaRPr lang="en-US" sz="1800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9342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&gt;$109k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1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143000"/>
            <a:ext cx="7793038" cy="762000"/>
          </a:xfrm>
        </p:spPr>
        <p:txBody>
          <a:bodyPr/>
          <a:lstStyle/>
          <a:p>
            <a:pPr algn="ctr" eaLnBrk="1" hangingPunct="1"/>
            <a:r>
              <a:rPr lang="en-US" smtClean="0"/>
              <a:t>Average Annual Award</a:t>
            </a: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695735370"/>
              </p:ext>
            </p:extLst>
          </p:nvPr>
        </p:nvGraphicFramePr>
        <p:xfrm>
          <a:off x="330200" y="2165350"/>
          <a:ext cx="8604250" cy="428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8649" name="Worksheet" r:id="rId4" imgW="8712147" imgH="4343400" progId="Excel.Sheet.8">
                  <p:embed/>
                </p:oleObj>
              </mc:Choice>
              <mc:Fallback>
                <p:oleObj name="Worksheet" r:id="rId4" imgW="8712147" imgH="4343400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2165350"/>
                        <a:ext cx="8604250" cy="428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74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95400"/>
            <a:ext cx="7793038" cy="76200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Average Annual Scholarship</a:t>
            </a:r>
            <a:br>
              <a:rPr lang="en-US" sz="3600" dirty="0" smtClean="0"/>
            </a:br>
            <a:r>
              <a:rPr lang="en-US" sz="3600" dirty="0" smtClean="0"/>
              <a:t> by Type of Institution</a:t>
            </a:r>
            <a:endParaRPr lang="en-US" dirty="0" smtClean="0"/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384332741"/>
              </p:ext>
            </p:extLst>
          </p:nvPr>
        </p:nvGraphicFramePr>
        <p:xfrm>
          <a:off x="703263" y="2085975"/>
          <a:ext cx="8167687" cy="417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9671" name="Worksheet" r:id="rId4" imgW="8524775" imgH="4352937" progId="Excel.Sheet.8">
                  <p:embed/>
                </p:oleObj>
              </mc:Choice>
              <mc:Fallback>
                <p:oleObj name="Worksheet" r:id="rId4" imgW="8524775" imgH="435293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085975"/>
                        <a:ext cx="8167687" cy="417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33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7945438" cy="609600"/>
          </a:xfrm>
        </p:spPr>
        <p:txBody>
          <a:bodyPr/>
          <a:lstStyle/>
          <a:p>
            <a:pPr algn="ctr"/>
            <a:r>
              <a:rPr lang="en-US" dirty="0" smtClean="0"/>
              <a:t>2013 OKPromise Champions</a:t>
            </a:r>
          </a:p>
        </p:txBody>
      </p:sp>
      <p:graphicFrame>
        <p:nvGraphicFramePr>
          <p:cNvPr id="712743" name="Group 3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89382578"/>
              </p:ext>
            </p:extLst>
          </p:nvPr>
        </p:nvGraphicFramePr>
        <p:xfrm>
          <a:off x="762000" y="1981200"/>
          <a:ext cx="7772400" cy="4408490"/>
        </p:xfrm>
        <a:graphic>
          <a:graphicData uri="http://schemas.openxmlformats.org/drawingml/2006/table">
            <a:tbl>
              <a:tblPr/>
              <a:tblGrid>
                <a:gridCol w="1143000"/>
                <a:gridCol w="4876800"/>
                <a:gridCol w="1752600"/>
              </a:tblGrid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Soper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Dove Science Academy - OKC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Sequoyah - Tahlequah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Santa Fe South – OKC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Southeast – OKC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Union - Tulsa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4658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93038" cy="533400"/>
          </a:xfrm>
        </p:spPr>
        <p:txBody>
          <a:bodyPr/>
          <a:lstStyle/>
          <a:p>
            <a:pPr algn="ctr"/>
            <a:r>
              <a:rPr lang="en-US" sz="3600" dirty="0" smtClean="0"/>
              <a:t>2013 OKPromise State Champions</a:t>
            </a:r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152400" y="1828800"/>
          <a:ext cx="8686800" cy="450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389" name="Image Document" r:id="rId4" imgW="277977600" imgH="110642400" progId="">
                  <p:embed/>
                </p:oleObj>
              </mc:Choice>
              <mc:Fallback>
                <p:oleObj name="Image Document" r:id="rId4" imgW="277977600" imgH="110642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828800"/>
                        <a:ext cx="8686800" cy="450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Text Box 5"/>
          <p:cNvSpPr txBox="1">
            <a:spLocks noChangeArrowheads="1"/>
          </p:cNvSpPr>
          <p:nvPr/>
        </p:nvSpPr>
        <p:spPr bwMode="auto">
          <a:xfrm>
            <a:off x="6096000" y="25146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6A-Union-Tulsa </a:t>
            </a:r>
            <a:r>
              <a:rPr lang="en-US" sz="1600" b="1" dirty="0"/>
              <a:t>(</a:t>
            </a:r>
            <a:r>
              <a:rPr lang="en-US" sz="1600" b="1" dirty="0" smtClean="0"/>
              <a:t>166)</a:t>
            </a:r>
            <a:endParaRPr lang="en-US" sz="1600" b="1" dirty="0"/>
          </a:p>
        </p:txBody>
      </p:sp>
      <p:sp>
        <p:nvSpPr>
          <p:cNvPr id="70661" name="Text Box 6"/>
          <p:cNvSpPr txBox="1">
            <a:spLocks noChangeArrowheads="1"/>
          </p:cNvSpPr>
          <p:nvPr/>
        </p:nvSpPr>
        <p:spPr bwMode="auto">
          <a:xfrm>
            <a:off x="4572000" y="2853459"/>
            <a:ext cx="2438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2</a:t>
            </a:r>
            <a:r>
              <a:rPr lang="en-US" sz="1600" b="1" dirty="0" smtClean="0"/>
              <a:t>A-Dove Science Academy-OKC (24)</a:t>
            </a:r>
            <a:endParaRPr lang="en-US" sz="1600" b="1" dirty="0"/>
          </a:p>
          <a:p>
            <a:pPr>
              <a:spcBef>
                <a:spcPct val="50000"/>
              </a:spcBef>
            </a:pPr>
            <a:r>
              <a:rPr lang="en-US" sz="1600" b="1" dirty="0"/>
              <a:t>4A-Santa Fe South-OKC </a:t>
            </a:r>
            <a:r>
              <a:rPr lang="en-US" sz="1600" b="1" dirty="0" smtClean="0"/>
              <a:t>(61)</a:t>
            </a:r>
            <a:endParaRPr lang="en-US" sz="1600" b="1" dirty="0"/>
          </a:p>
          <a:p>
            <a:pPr>
              <a:spcBef>
                <a:spcPct val="50000"/>
              </a:spcBef>
            </a:pPr>
            <a:r>
              <a:rPr lang="en-US" sz="1600" b="1" dirty="0" smtClean="0"/>
              <a:t>5A-Southeast-OKC (61)</a:t>
            </a:r>
            <a:endParaRPr lang="en-US" sz="1600" b="1" dirty="0"/>
          </a:p>
        </p:txBody>
      </p:sp>
      <p:sp>
        <p:nvSpPr>
          <p:cNvPr id="70662" name="Text Box 8"/>
          <p:cNvSpPr txBox="1">
            <a:spLocks noChangeArrowheads="1"/>
          </p:cNvSpPr>
          <p:nvPr/>
        </p:nvSpPr>
        <p:spPr bwMode="auto">
          <a:xfrm>
            <a:off x="4191000" y="4758154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B-Cement </a:t>
            </a:r>
            <a:r>
              <a:rPr lang="en-US" sz="1600" b="1" dirty="0"/>
              <a:t>(</a:t>
            </a:r>
            <a:r>
              <a:rPr lang="en-US" sz="1600" b="1" dirty="0" smtClean="0"/>
              <a:t>10)</a:t>
            </a:r>
            <a:endParaRPr lang="en-US" sz="1600" b="1" dirty="0"/>
          </a:p>
        </p:txBody>
      </p:sp>
      <p:sp>
        <p:nvSpPr>
          <p:cNvPr id="70664" name="Text Box 11"/>
          <p:cNvSpPr txBox="1">
            <a:spLocks noChangeArrowheads="1"/>
          </p:cNvSpPr>
          <p:nvPr/>
        </p:nvSpPr>
        <p:spPr bwMode="auto">
          <a:xfrm>
            <a:off x="6934200" y="5638800"/>
            <a:ext cx="175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A-</a:t>
            </a:r>
            <a:r>
              <a:rPr lang="en-US" sz="1600" b="1" dirty="0" err="1" smtClean="0"/>
              <a:t>Soper</a:t>
            </a:r>
            <a:r>
              <a:rPr lang="en-US" sz="1600" b="1" dirty="0" smtClean="0"/>
              <a:t> </a:t>
            </a:r>
            <a:r>
              <a:rPr lang="en-US" sz="1600" b="1" dirty="0"/>
              <a:t>(</a:t>
            </a:r>
            <a:r>
              <a:rPr lang="en-US" sz="1600" b="1" dirty="0" smtClean="0"/>
              <a:t>15)</a:t>
            </a:r>
            <a:endParaRPr lang="en-US" sz="1600" b="1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934200" y="3153534"/>
            <a:ext cx="182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3A-Sequoyah-Tahlequah </a:t>
            </a:r>
            <a:r>
              <a:rPr lang="en-US" sz="1600" b="1" dirty="0"/>
              <a:t>(</a:t>
            </a:r>
            <a:r>
              <a:rPr lang="en-US" sz="1600" b="1" dirty="0" smtClean="0"/>
              <a:t>10)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645955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793038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Oklahoma City Public Schools </a:t>
            </a:r>
            <a:br>
              <a:rPr lang="en-US" sz="3200" dirty="0" smtClean="0"/>
            </a:br>
            <a:r>
              <a:rPr lang="en-US" sz="3200" dirty="0" smtClean="0"/>
              <a:t>Hispanic Student Population</a:t>
            </a:r>
          </a:p>
        </p:txBody>
      </p:sp>
      <p:graphicFrame>
        <p:nvGraphicFramePr>
          <p:cNvPr id="64514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08000" y="2185988"/>
          <a:ext cx="8128000" cy="401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145" name="Worksheet" r:id="rId4" imgW="7972425" imgH="3933920" progId="Excel.Sheet.8">
                  <p:embed/>
                </p:oleObj>
              </mc:Choice>
              <mc:Fallback>
                <p:oleObj name="Worksheet" r:id="rId4" imgW="7972425" imgH="3933920" progId="Excel.Sheet.8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185988"/>
                        <a:ext cx="8128000" cy="401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81000" y="6248400"/>
            <a:ext cx="792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Source:  </a:t>
            </a:r>
            <a:r>
              <a:rPr lang="en-US" sz="1600" dirty="0" smtClean="0"/>
              <a:t>Office of Accountability, Profiles District Reports, 2000-2011, OKCPS Profile</a:t>
            </a:r>
            <a:endParaRPr lang="en-US" sz="16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93038" cy="8382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Santa Fe South H.S. - OKC</a:t>
            </a:r>
          </a:p>
        </p:txBody>
      </p:sp>
      <p:graphicFrame>
        <p:nvGraphicFramePr>
          <p:cNvPr id="706563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3458041"/>
              </p:ext>
            </p:extLst>
          </p:nvPr>
        </p:nvGraphicFramePr>
        <p:xfrm>
          <a:off x="381000" y="2286000"/>
          <a:ext cx="8305798" cy="3068639"/>
        </p:xfrm>
        <a:graphic>
          <a:graphicData uri="http://schemas.openxmlformats.org/drawingml/2006/table">
            <a:tbl>
              <a:tblPr/>
              <a:tblGrid>
                <a:gridCol w="1578789"/>
                <a:gridCol w="823715"/>
                <a:gridCol w="794118"/>
                <a:gridCol w="816159"/>
                <a:gridCol w="816159"/>
                <a:gridCol w="799784"/>
                <a:gridCol w="892358"/>
                <a:gridCol w="892358"/>
                <a:gridCol w="892358"/>
              </a:tblGrid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HS Grad Yr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Enrolled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79</a:t>
                      </a:r>
                      <a:endParaRPr kumimoji="0" lang="en-US" sz="2000" b="0" i="0" u="none" strike="noStrike" cap="none" normalizeH="0" baseline="6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85</a:t>
                      </a:r>
                      <a:endParaRPr kumimoji="0" lang="en-US" sz="2000" b="0" i="0" u="none" strike="noStrike" cap="none" normalizeH="0" baseline="6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74</a:t>
                      </a:r>
                      <a:endParaRPr kumimoji="0" lang="en-US" sz="2000" b="0" i="0" u="none" strike="noStrike" cap="none" normalizeH="0" baseline="6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Completed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Reqmnts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Percent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Completers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69%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54%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63%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71%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65%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82%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82%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1806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93038" cy="8382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Union H.S. - Tulsa</a:t>
            </a:r>
          </a:p>
        </p:txBody>
      </p:sp>
      <p:graphicFrame>
        <p:nvGraphicFramePr>
          <p:cNvPr id="708611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71322844"/>
              </p:ext>
            </p:extLst>
          </p:nvPr>
        </p:nvGraphicFramePr>
        <p:xfrm>
          <a:off x="381000" y="1981200"/>
          <a:ext cx="8458200" cy="3068639"/>
        </p:xfrm>
        <a:graphic>
          <a:graphicData uri="http://schemas.openxmlformats.org/drawingml/2006/table">
            <a:tbl>
              <a:tblPr/>
              <a:tblGrid>
                <a:gridCol w="1556308"/>
                <a:gridCol w="879653"/>
                <a:gridCol w="879653"/>
                <a:gridCol w="811987"/>
                <a:gridCol w="811987"/>
                <a:gridCol w="879653"/>
                <a:gridCol w="879653"/>
                <a:gridCol w="879653"/>
                <a:gridCol w="879653"/>
              </a:tblGrid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HS Grad Yr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Enrolled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Completed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Reqmnts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Percent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Completers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58%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58%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62%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54%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63%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459" name="TextBox 3"/>
          <p:cNvSpPr txBox="1">
            <a:spLocks noChangeArrowheads="1"/>
          </p:cNvSpPr>
          <p:nvPr/>
        </p:nvSpPr>
        <p:spPr bwMode="auto">
          <a:xfrm>
            <a:off x="2971800" y="6248399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Updated 9-10-12</a:t>
            </a:r>
          </a:p>
        </p:txBody>
      </p:sp>
    </p:spTree>
    <p:extLst>
      <p:ext uri="{BB962C8B-B14F-4D97-AF65-F5344CB8AC3E}">
        <p14:creationId xmlns:p14="http://schemas.microsoft.com/office/powerpoint/2010/main" val="16471781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793038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Union Public Schools Students Eligible for Free/Reduced Lunch</a:t>
            </a:r>
          </a:p>
        </p:txBody>
      </p:sp>
      <p:graphicFrame>
        <p:nvGraphicFramePr>
          <p:cNvPr id="64514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568360249"/>
              </p:ext>
            </p:extLst>
          </p:nvPr>
        </p:nvGraphicFramePr>
        <p:xfrm>
          <a:off x="685800" y="2303462"/>
          <a:ext cx="7870825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2981" name="Worksheet" r:id="rId4" imgW="7994674" imgH="4006895" progId="Excel.Sheet.8">
                  <p:embed/>
                </p:oleObj>
              </mc:Choice>
              <mc:Fallback>
                <p:oleObj name="Worksheet" r:id="rId4" imgW="7994674" imgH="4006895" progId="Excel.Sheet.8">
                  <p:embed/>
                  <p:pic>
                    <p:nvPicPr>
                      <p:cNvPr id="0" name="Picture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03462"/>
                        <a:ext cx="7870825" cy="3944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81000" y="6248400"/>
            <a:ext cx="792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Source:  </a:t>
            </a:r>
            <a:r>
              <a:rPr lang="en-US" sz="1600" dirty="0" smtClean="0"/>
              <a:t>Office of Accountability, Profiles District Reports, 2000-2012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981200" y="2438400"/>
            <a:ext cx="2819400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All Oklahoma Public Schools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4648200"/>
            <a:ext cx="2133600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Union School District</a:t>
            </a:r>
            <a:endParaRPr lang="en-US" sz="16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971800" y="2776954"/>
            <a:ext cx="228600" cy="499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6324600" y="3810000"/>
            <a:ext cx="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93038" cy="8382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U.S. Grant High School - OKC</a:t>
            </a:r>
          </a:p>
        </p:txBody>
      </p:sp>
      <p:graphicFrame>
        <p:nvGraphicFramePr>
          <p:cNvPr id="704515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41516265"/>
              </p:ext>
            </p:extLst>
          </p:nvPr>
        </p:nvGraphicFramePr>
        <p:xfrm>
          <a:off x="381000" y="2667000"/>
          <a:ext cx="8305802" cy="3068639"/>
        </p:xfrm>
        <a:graphic>
          <a:graphicData uri="http://schemas.openxmlformats.org/drawingml/2006/table">
            <a:tbl>
              <a:tblPr/>
              <a:tblGrid>
                <a:gridCol w="1447223"/>
                <a:gridCol w="817996"/>
                <a:gridCol w="817996"/>
                <a:gridCol w="943841"/>
                <a:gridCol w="817996"/>
                <a:gridCol w="817996"/>
                <a:gridCol w="880918"/>
                <a:gridCol w="880918"/>
                <a:gridCol w="880918"/>
              </a:tblGrid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HS Grad Yr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Enrolled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206</a:t>
                      </a:r>
                      <a:endParaRPr kumimoji="0" lang="en-US" sz="2000" b="0" i="0" u="none" strike="noStrike" cap="none" normalizeH="0" baseline="6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216</a:t>
                      </a:r>
                      <a:endParaRPr kumimoji="0" lang="en-US" sz="2000" b="0" i="0" u="none" strike="noStrike" cap="none" normalizeH="0" baseline="6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169</a:t>
                      </a:r>
                      <a:endParaRPr kumimoji="0" lang="en-US" sz="2000" b="0" i="0" u="none" strike="noStrike" cap="none" normalizeH="0" baseline="6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Completed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Reqmnts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Percent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Completers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63%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41%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44%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38%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44%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74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793038" cy="838200"/>
          </a:xfrm>
        </p:spPr>
        <p:txBody>
          <a:bodyPr/>
          <a:lstStyle/>
          <a:p>
            <a:pPr algn="ctr"/>
            <a:r>
              <a:rPr lang="en-US" dirty="0" smtClean="0"/>
              <a:t>Tony Lugo</a:t>
            </a:r>
            <a:endParaRPr lang="en-US" dirty="0"/>
          </a:p>
        </p:txBody>
      </p:sp>
      <p:pic>
        <p:nvPicPr>
          <p:cNvPr id="1015812" name="Picture 4" descr="Photo - With a full slate of school activities, volunteering and a part-time job, U.S. Grant senior Tony Lugo is constantly busy. Photo By Steve Gooch, The Oklahoman">
            <a:hlinkClick r:id="rId2"/>
          </p:cNvPr>
          <p:cNvPicPr>
            <a:picLocks noGrp="1" noChangeAspect="1" noChangeArrowheads="1"/>
          </p:cNvPicPr>
          <p:nvPr>
            <p:ph type="tbl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0"/>
            <a:ext cx="4889988" cy="339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62200" y="5999016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Photo By Steve Gooch, The Oklahoman</a:t>
            </a:r>
          </a:p>
        </p:txBody>
      </p:sp>
    </p:spTree>
    <p:extLst>
      <p:ext uri="{BB962C8B-B14F-4D97-AF65-F5344CB8AC3E}">
        <p14:creationId xmlns:p14="http://schemas.microsoft.com/office/powerpoint/2010/main" val="2568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158875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OKPromise High School Enrollment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(By High School Graduation Year)</a:t>
            </a:r>
          </a:p>
        </p:txBody>
      </p:sp>
      <p:graphicFrame>
        <p:nvGraphicFramePr>
          <p:cNvPr id="13314" name="Object 3" descr="(By High School Graduation Year)&#10;As of 12/18/13&#10;&#10;2001 - 1,442 students&#10;2002 - 2,418 students&#10;2003 - 5,882 students&#10;2004 - 7,187 students&#10;2005 - 7,753 students&#10;2006 - 8,179 students&#10;2007 - 9,527 students&#10;2008 - 9,854 students&#10;2009 - 9,894 students&#10;2010 - 10,315 students&#10;2011 - 10,253 students&#10;2012 - 10,639 students&#10;2013 - 9,998 students&#10;&#10;2014 - 9,600 students (projected)" title="OKPromise High School Enrollment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261405111"/>
              </p:ext>
            </p:extLst>
          </p:nvPr>
        </p:nvGraphicFramePr>
        <p:xfrm>
          <a:off x="274638" y="1778000"/>
          <a:ext cx="8593137" cy="495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Worksheet" r:id="rId4" imgW="8667870" imgH="5000765" progId="Excel.Sheet.8">
                  <p:embed/>
                </p:oleObj>
              </mc:Choice>
              <mc:Fallback>
                <p:oleObj name="Worksheet" r:id="rId4" imgW="8667870" imgH="5000765" progId="Excel.Sheet.8">
                  <p:embed/>
                  <p:pic>
                    <p:nvPicPr>
                      <p:cNvPr id="0" name="Picture 45" descr="OKPromise High School Enrollment (By Graduation Year)&#10;As of 12/20/12&#10;&#10;2001 - 1,442 students&#10;2002 - 2,418 students&#10;2003 - 5,882 students&#10;2004 - 7,187 students&#10;2005 - 7,753 students&#10;2006 - 8,179 students&#10;2007 - 9,527 students&#10;2008 - 9,854 students&#10;2009 - 9,894 students&#10;2010 - 10,315 students&#10;2011 - 10,257 students&#10;2012 - 10,653 students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1778000"/>
                        <a:ext cx="8593137" cy="49577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524000" y="3648364"/>
            <a:ext cx="762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$</a:t>
            </a:r>
            <a:r>
              <a:rPr lang="en-US" sz="1200" dirty="0">
                <a:latin typeface="Times New Roman" pitchFamily="18" charset="0"/>
              </a:rPr>
              <a:t>32,000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095500" y="3124198"/>
            <a:ext cx="6858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$50,000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219200" y="4114801"/>
            <a:ext cx="762000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$</a:t>
            </a:r>
            <a:r>
              <a:rPr lang="en-US" sz="1200" dirty="0">
                <a:latin typeface="Times New Roman" pitchFamily="18" charset="0"/>
              </a:rPr>
              <a:t>24,000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609600" y="6324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As of </a:t>
            </a:r>
            <a:r>
              <a:rPr lang="en-US" sz="2000" dirty="0" smtClean="0"/>
              <a:t>12-18-13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793038" cy="1227138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Estimated Percent of Oklahoma Families with Total Income Under $50,000</a:t>
            </a:r>
          </a:p>
        </p:txBody>
      </p:sp>
      <p:graphicFrame>
        <p:nvGraphicFramePr>
          <p:cNvPr id="64514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40808884"/>
              </p:ext>
            </p:extLst>
          </p:nvPr>
        </p:nvGraphicFramePr>
        <p:xfrm>
          <a:off x="509588" y="2189163"/>
          <a:ext cx="8123237" cy="400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6599" name="Worksheet" r:id="rId4" imgW="7874015" imgH="3879895" progId="Excel.Sheet.8">
                  <p:embed/>
                </p:oleObj>
              </mc:Choice>
              <mc:Fallback>
                <p:oleObj name="Worksheet" r:id="rId4" imgW="7874015" imgH="3879895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189163"/>
                        <a:ext cx="8123237" cy="4002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81000" y="6248400"/>
            <a:ext cx="792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Source:  US Census Bureau, 2000 Census, American Community </a:t>
            </a:r>
            <a:r>
              <a:rPr lang="en-US" sz="1600" dirty="0" smtClean="0"/>
              <a:t>Survey-2001-2012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64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793038" cy="7620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Oklahoma Median Family Income</a:t>
            </a:r>
          </a:p>
        </p:txBody>
      </p:sp>
      <p:graphicFrame>
        <p:nvGraphicFramePr>
          <p:cNvPr id="64514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043969140"/>
              </p:ext>
            </p:extLst>
          </p:nvPr>
        </p:nvGraphicFramePr>
        <p:xfrm>
          <a:off x="152400" y="1905000"/>
          <a:ext cx="8762999" cy="413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7623" name="Worksheet" r:id="rId4" imgW="8686755" imgH="3943305" progId="Excel.Sheet.8">
                  <p:embed/>
                </p:oleObj>
              </mc:Choice>
              <mc:Fallback>
                <p:oleObj name="Worksheet" r:id="rId4" imgW="8686755" imgH="3943305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0"/>
                        <a:ext cx="8762999" cy="4137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81000" y="6248400"/>
            <a:ext cx="830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/>
              <a:t>Source:  US Census Bureau, 2000 Census, American Community </a:t>
            </a:r>
            <a:r>
              <a:rPr lang="en-US" sz="1600" dirty="0" smtClean="0"/>
              <a:t>Survey, 2001-2012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7946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Inflation Impact on $50,000 Income Limit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$50,000 in year 2000 dollars equivalent to about $67,650 in year 2013 dollars*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$50,000 in 2013 equivalent to about $37,000 in year 2000 dollars*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sz="2400" dirty="0" smtClean="0"/>
              <a:t>*based on national consumer price index; 35.3% rate of inflation from 2000 to 2013</a:t>
            </a:r>
          </a:p>
        </p:txBody>
      </p:sp>
    </p:spTree>
    <p:extLst>
      <p:ext uri="{BB962C8B-B14F-4D97-AF65-F5344CB8AC3E}">
        <p14:creationId xmlns:p14="http://schemas.microsoft.com/office/powerpoint/2010/main" val="10027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098"/>
          <p:cNvSpPr>
            <a:spLocks noGrp="1" noChangeArrowheads="1"/>
          </p:cNvSpPr>
          <p:nvPr>
            <p:ph type="title"/>
          </p:nvPr>
        </p:nvSpPr>
        <p:spPr>
          <a:xfrm>
            <a:off x="798945" y="914400"/>
            <a:ext cx="7793038" cy="114300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Projections of Oklahoma High </a:t>
            </a:r>
            <a:br>
              <a:rPr lang="en-US" sz="3600" dirty="0" smtClean="0"/>
            </a:br>
            <a:r>
              <a:rPr lang="en-US" sz="3600" dirty="0" smtClean="0"/>
              <a:t>School Graduates</a:t>
            </a:r>
          </a:p>
        </p:txBody>
      </p:sp>
      <p:graphicFrame>
        <p:nvGraphicFramePr>
          <p:cNvPr id="4098" name="Object 4099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40654291"/>
              </p:ext>
            </p:extLst>
          </p:nvPr>
        </p:nvGraphicFramePr>
        <p:xfrm>
          <a:off x="1162050" y="2424113"/>
          <a:ext cx="6548438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0695" name="Worksheet" r:id="rId4" imgW="8762932" imgH="4622800" progId="Excel.Sheet.8">
                  <p:embed/>
                </p:oleObj>
              </mc:Choice>
              <mc:Fallback>
                <p:oleObj name="Worksheet" r:id="rId4" imgW="8762932" imgH="4622800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2424113"/>
                        <a:ext cx="6548438" cy="3454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19200" y="62484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Sources:  Ok. State Regents; OK SDE; USDE National Center for Education Statistics; Western Interstate Commission for Higher Education (WICHE).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54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098"/>
          <p:cNvSpPr>
            <a:spLocks noGrp="1" noChangeArrowheads="1"/>
          </p:cNvSpPr>
          <p:nvPr>
            <p:ph type="title"/>
          </p:nvPr>
        </p:nvSpPr>
        <p:spPr>
          <a:xfrm>
            <a:off x="798945" y="914400"/>
            <a:ext cx="7793038" cy="1143000"/>
          </a:xfrm>
        </p:spPr>
        <p:txBody>
          <a:bodyPr/>
          <a:lstStyle/>
          <a:p>
            <a:pPr algn="ctr" eaLnBrk="1" hangingPunct="1"/>
            <a:r>
              <a:rPr lang="en-US" sz="3600" dirty="0"/>
              <a:t>Ethnicity of Oklahoma Students</a:t>
            </a:r>
            <a:br>
              <a:rPr lang="en-US" sz="3600" dirty="0"/>
            </a:br>
            <a:r>
              <a:rPr lang="en-US" sz="3600" dirty="0"/>
              <a:t>By Years Until College Age</a:t>
            </a:r>
            <a:endParaRPr lang="en-US" sz="3600" dirty="0" smtClean="0"/>
          </a:p>
        </p:txBody>
      </p:sp>
      <p:graphicFrame>
        <p:nvGraphicFramePr>
          <p:cNvPr id="4098" name="Object 4099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32012296"/>
              </p:ext>
            </p:extLst>
          </p:nvPr>
        </p:nvGraphicFramePr>
        <p:xfrm>
          <a:off x="228600" y="2133600"/>
          <a:ext cx="86106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1718" name="Worksheet" r:id="rId4" imgW="9080429" imgH="5283200" progId="Excel.Sheet.8">
                  <p:embed/>
                </p:oleObj>
              </mc:Choice>
              <mc:Fallback>
                <p:oleObj name="Worksheet" r:id="rId4" imgW="9080429" imgH="5283200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33600"/>
                        <a:ext cx="8610600" cy="3962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19200" y="6248400"/>
            <a:ext cx="731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 Chronicle for Higher Education, January 19, 2014; US Census data.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27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HLAP">
  <a:themeElements>
    <a:clrScheme name="OHLAP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HLAP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HLAP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LAP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LAP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LAP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LAP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LAP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LAP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Settings\bryce.REGENTS\Application Data\Microsoft\Templates\OHLAP.pot</Template>
  <TotalTime>40910</TotalTime>
  <Words>931</Words>
  <Application>Microsoft Office PowerPoint</Application>
  <PresentationFormat>On-screen Show (4:3)</PresentationFormat>
  <Paragraphs>317</Paragraphs>
  <Slides>39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OHLAP</vt:lpstr>
      <vt:lpstr>Worksheet</vt:lpstr>
      <vt:lpstr>Image Document</vt:lpstr>
      <vt:lpstr>PowerPoint Presentation</vt:lpstr>
      <vt:lpstr>Adults with Bachelor’s Degree or Higher (2012)</vt:lpstr>
      <vt:lpstr>Bachelor Degree Attainment by Age 24, by Family Income, 2012</vt:lpstr>
      <vt:lpstr>OKPromise High School Enrollment (By High School Graduation Year)</vt:lpstr>
      <vt:lpstr>Estimated Percent of Oklahoma Families with Total Income Under $50,000</vt:lpstr>
      <vt:lpstr>Oklahoma Median Family Income</vt:lpstr>
      <vt:lpstr>Inflation Impact on $50,000 Income Limit</vt:lpstr>
      <vt:lpstr>Projections of Oklahoma High  School Graduates</vt:lpstr>
      <vt:lpstr>Ethnicity of Oklahoma Students By Years Until College Age</vt:lpstr>
      <vt:lpstr>High School Requirement Completion Rates</vt:lpstr>
      <vt:lpstr>High School Students Completing OKPromise Requirements (by Grad Year)</vt:lpstr>
      <vt:lpstr>Ethnicity – 2013 HS Completers</vt:lpstr>
      <vt:lpstr>Gender Trends OKPromise High School Grads, 2003-2013</vt:lpstr>
      <vt:lpstr>Geographic Distribution Trends  OKPromise High School Grads, 2005-2013</vt:lpstr>
      <vt:lpstr>High School GPA’s</vt:lpstr>
      <vt:lpstr>2013 ACT Composite Scores</vt:lpstr>
      <vt:lpstr>2013 ACT Testers By Income*</vt:lpstr>
      <vt:lpstr>2013 Average ACT Scores By Income*</vt:lpstr>
      <vt:lpstr>2013 Average ACT Scores By Income</vt:lpstr>
      <vt:lpstr>College-Going Rates Compared  to All Oklahoma HS Graduates</vt:lpstr>
      <vt:lpstr>College Remediation Rates</vt:lpstr>
      <vt:lpstr>Full-Time College Enrollment</vt:lpstr>
      <vt:lpstr>College Freshman – GPA of at least 2.0</vt:lpstr>
      <vt:lpstr>College Freshman to Sophomore Persistence Rates</vt:lpstr>
      <vt:lpstr>Degree Completion Rates (Degrees earned through 2012-13)</vt:lpstr>
      <vt:lpstr>Employment of College Graduates  in Oklahoma (after 1 year, April 2010 – June 2011)</vt:lpstr>
      <vt:lpstr>Scholarship Recipients</vt:lpstr>
      <vt:lpstr>Factors Impacting Future Enrollment and Cost of Oklahoma’s Promise</vt:lpstr>
      <vt:lpstr>Scholarship Expenditures (In $ millions, by fiscal year)</vt:lpstr>
      <vt:lpstr>Average Annual Award</vt:lpstr>
      <vt:lpstr>Average Annual Scholarship  by Type of Institution</vt:lpstr>
      <vt:lpstr>2013 OKPromise Champions</vt:lpstr>
      <vt:lpstr>2013 OKPromise State Champions</vt:lpstr>
      <vt:lpstr>Oklahoma City Public Schools  Hispanic Student Population</vt:lpstr>
      <vt:lpstr>Santa Fe South H.S. - OKC</vt:lpstr>
      <vt:lpstr>Union H.S. - Tulsa</vt:lpstr>
      <vt:lpstr>Union Public Schools Students Eligible for Free/Reduced Lunch</vt:lpstr>
      <vt:lpstr>U.S. Grant High School - OKC</vt:lpstr>
      <vt:lpstr>Tony Lugo</vt:lpstr>
    </vt:vector>
  </TitlesOfParts>
  <Company>Oklahoma State Regents For Higher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Oklahoma Educational Planning and Assessment System (EPAS):    A Systemic Approach to  Closing Achievement Gaps</dc:title>
  <dc:creator>GEAR-UP</dc:creator>
  <cp:lastModifiedBy>Fair, Bryce</cp:lastModifiedBy>
  <cp:revision>1415</cp:revision>
  <cp:lastPrinted>2014-01-14T18:42:26Z</cp:lastPrinted>
  <dcterms:created xsi:type="dcterms:W3CDTF">2000-10-10T14:50:44Z</dcterms:created>
  <dcterms:modified xsi:type="dcterms:W3CDTF">2014-02-11T17:11:22Z</dcterms:modified>
</cp:coreProperties>
</file>